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8" r:id="rId2"/>
    <p:sldId id="259" r:id="rId3"/>
    <p:sldId id="262" r:id="rId4"/>
    <p:sldId id="282" r:id="rId5"/>
    <p:sldId id="265" r:id="rId6"/>
    <p:sldId id="267" r:id="rId7"/>
    <p:sldId id="268" r:id="rId8"/>
    <p:sldId id="269" r:id="rId9"/>
    <p:sldId id="270" r:id="rId10"/>
    <p:sldId id="271" r:id="rId11"/>
    <p:sldId id="263" r:id="rId12"/>
    <p:sldId id="272" r:id="rId13"/>
    <p:sldId id="273" r:id="rId14"/>
    <p:sldId id="274" r:id="rId15"/>
    <p:sldId id="276" r:id="rId16"/>
    <p:sldId id="275" r:id="rId17"/>
    <p:sldId id="277" r:id="rId18"/>
    <p:sldId id="278" r:id="rId19"/>
    <p:sldId id="279" r:id="rId20"/>
    <p:sldId id="281" r:id="rId21"/>
    <p:sldId id="280" r:id="rId22"/>
    <p:sldId id="264"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60"/>
  </p:normalViewPr>
  <p:slideViewPr>
    <p:cSldViewPr snapToGrid="0" snapToObjects="1">
      <p:cViewPr>
        <p:scale>
          <a:sx n="76" d="100"/>
          <a:sy n="76" d="100"/>
        </p:scale>
        <p:origin x="-1188" y="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620774F-D5C5-4E2D-B190-F24680EE1C8C}" type="datetimeFigureOut">
              <a:rPr lang="en-US"/>
              <a:pPr/>
              <a:t>5/8/2014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A1D639E-7B3B-4D7B-AB87-C0584344239F}" type="slidenum">
              <a:rPr lang="en-US"/>
              <a:pPr/>
              <a:t>‹#›</a:t>
            </a:fld>
            <a:endParaRPr lang="en-US"/>
          </a:p>
        </p:txBody>
      </p:sp>
    </p:spTree>
    <p:extLst>
      <p:ext uri="{BB962C8B-B14F-4D97-AF65-F5344CB8AC3E}">
        <p14:creationId xmlns:p14="http://schemas.microsoft.com/office/powerpoint/2010/main" val="22332411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E58F51A-A058-4666-9283-046C4CB57818}" type="datetimeFigureOut">
              <a:rPr lang="en-US"/>
              <a:pPr/>
              <a:t>5/8/2014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0191070-8043-4F40-9229-9AFAE5C95B7B}" type="slidenum">
              <a:rPr lang="en-US"/>
              <a:pPr/>
              <a:t>‹#›</a:t>
            </a:fld>
            <a:endParaRPr lang="en-US"/>
          </a:p>
        </p:txBody>
      </p:sp>
    </p:spTree>
    <p:extLst>
      <p:ext uri="{BB962C8B-B14F-4D97-AF65-F5344CB8AC3E}">
        <p14:creationId xmlns:p14="http://schemas.microsoft.com/office/powerpoint/2010/main" val="2338627365"/>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3" name="Slide Number Placeholder 3"/>
          <p:cNvSpPr>
            <a:spLocks noGrp="1"/>
          </p:cNvSpPr>
          <p:nvPr>
            <p:ph type="sldNum" sz="quarter" idx="5"/>
          </p:nvPr>
        </p:nvSpPr>
        <p:spPr bwMode="auto">
          <a:noFill/>
          <a:ln>
            <a:miter lim="800000"/>
            <a:headEnd/>
            <a:tailEnd/>
          </a:ln>
        </p:spPr>
        <p:txBody>
          <a:bodyPr/>
          <a:lstStyle/>
          <a:p>
            <a:fld id="{06C98D3D-4B0E-4B0F-BA58-F1370E17C623}"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became interested</a:t>
            </a:r>
            <a:r>
              <a:rPr lang="en-US" baseline="0" dirty="0" smtClean="0"/>
              <a:t> in driver rehab while working on the Rehab Unit.  </a:t>
            </a:r>
            <a:r>
              <a:rPr lang="en-US" baseline="0" dirty="0" err="1" smtClean="0"/>
              <a:t>Pts</a:t>
            </a:r>
            <a:r>
              <a:rPr lang="en-US" baseline="0" dirty="0" smtClean="0"/>
              <a:t> say I want to walk and I want to drive.</a:t>
            </a:r>
          </a:p>
          <a:p>
            <a:r>
              <a:rPr lang="en-US" baseline="0" dirty="0" smtClean="0"/>
              <a:t>Driving is tied to identity as an independent person.  For a lot of people, return to driving represents the last stage of their recovery.  I want to propose, however, that just like some people walk differently after a brain injury, some people also need to change their driving.  </a:t>
            </a:r>
          </a:p>
          <a:p>
            <a:r>
              <a:rPr lang="en-US" baseline="0" dirty="0" smtClean="0"/>
              <a:t>Mobility as a criteria for </a:t>
            </a:r>
            <a:r>
              <a:rPr lang="en-US" baseline="0" dirty="0" err="1" smtClean="0"/>
              <a:t>engagment</a:t>
            </a:r>
            <a:r>
              <a:rPr lang="en-US" baseline="0" dirty="0" smtClean="0"/>
              <a:t> in society – enabling occupation.  Maybe people don’t want to drive just for the sake of driving, but to get to work, or to the doctor or to a movie.  </a:t>
            </a:r>
            <a:endParaRPr lang="en-US" dirty="0"/>
          </a:p>
        </p:txBody>
      </p:sp>
      <p:sp>
        <p:nvSpPr>
          <p:cNvPr id="4" name="Slide Number Placeholder 3"/>
          <p:cNvSpPr>
            <a:spLocks noGrp="1"/>
          </p:cNvSpPr>
          <p:nvPr>
            <p:ph type="sldNum" sz="quarter" idx="10"/>
          </p:nvPr>
        </p:nvSpPr>
        <p:spPr/>
        <p:txBody>
          <a:bodyPr/>
          <a:lstStyle/>
          <a:p>
            <a:fld id="{F0191070-8043-4F40-9229-9AFAE5C95B7B}" type="slidenum">
              <a:rPr lang="en-US" smtClean="0"/>
              <a:pPr/>
              <a:t>3</a:t>
            </a:fld>
            <a:endParaRPr lang="en-US"/>
          </a:p>
        </p:txBody>
      </p:sp>
    </p:spTree>
    <p:extLst>
      <p:ext uri="{BB962C8B-B14F-4D97-AF65-F5344CB8AC3E}">
        <p14:creationId xmlns:p14="http://schemas.microsoft.com/office/powerpoint/2010/main" val="132870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focus here on Mild BI because moderate to severe injuries usually have more clear decisions about driving.  Process to return to driving may be longer and is more likely to be addressed by rehab professionals.</a:t>
            </a:r>
            <a:endParaRPr lang="en-US" dirty="0"/>
          </a:p>
        </p:txBody>
      </p:sp>
      <p:sp>
        <p:nvSpPr>
          <p:cNvPr id="4" name="Slide Number Placeholder 3"/>
          <p:cNvSpPr>
            <a:spLocks noGrp="1"/>
          </p:cNvSpPr>
          <p:nvPr>
            <p:ph type="sldNum" sz="quarter" idx="10"/>
          </p:nvPr>
        </p:nvSpPr>
        <p:spPr/>
        <p:txBody>
          <a:bodyPr/>
          <a:lstStyle/>
          <a:p>
            <a:fld id="{F0191070-8043-4F40-9229-9AFAE5C95B7B}" type="slidenum">
              <a:rPr lang="en-US" smtClean="0"/>
              <a:pPr/>
              <a:t>4</a:t>
            </a:fld>
            <a:endParaRPr lang="en-US"/>
          </a:p>
        </p:txBody>
      </p:sp>
    </p:spTree>
    <p:extLst>
      <p:ext uri="{BB962C8B-B14F-4D97-AF65-F5344CB8AC3E}">
        <p14:creationId xmlns:p14="http://schemas.microsoft.com/office/powerpoint/2010/main" val="9091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most</a:t>
            </a:r>
            <a:r>
              <a:rPr lang="en-US" baseline="0" dirty="0" smtClean="0"/>
              <a:t> of us drive all the time, it is easy to take it for granted.</a:t>
            </a:r>
            <a:endParaRPr lang="en-US" dirty="0"/>
          </a:p>
        </p:txBody>
      </p:sp>
      <p:sp>
        <p:nvSpPr>
          <p:cNvPr id="4" name="Slide Number Placeholder 3"/>
          <p:cNvSpPr>
            <a:spLocks noGrp="1"/>
          </p:cNvSpPr>
          <p:nvPr>
            <p:ph type="sldNum" sz="quarter" idx="10"/>
          </p:nvPr>
        </p:nvSpPr>
        <p:spPr/>
        <p:txBody>
          <a:bodyPr/>
          <a:lstStyle/>
          <a:p>
            <a:fld id="{F0191070-8043-4F40-9229-9AFAE5C95B7B}" type="slidenum">
              <a:rPr lang="en-US" smtClean="0"/>
              <a:pPr/>
              <a:t>5</a:t>
            </a:fld>
            <a:endParaRPr lang="en-US"/>
          </a:p>
        </p:txBody>
      </p:sp>
    </p:spTree>
    <p:extLst>
      <p:ext uri="{BB962C8B-B14F-4D97-AF65-F5344CB8AC3E}">
        <p14:creationId xmlns:p14="http://schemas.microsoft.com/office/powerpoint/2010/main" val="108717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role for rehabilitation professionals – every step of the way.  Educate how deficits relate to high level ADL tasks, give suggestions for ways to determine readiness for a driving evaluation.  “If you can’t drive a stove, you shouldn’t be driving a car”  Miriam Monahan</a:t>
            </a:r>
            <a:endParaRPr lang="en-US" dirty="0"/>
          </a:p>
        </p:txBody>
      </p:sp>
      <p:sp>
        <p:nvSpPr>
          <p:cNvPr id="4" name="Slide Number Placeholder 3"/>
          <p:cNvSpPr>
            <a:spLocks noGrp="1"/>
          </p:cNvSpPr>
          <p:nvPr>
            <p:ph type="sldNum" sz="quarter" idx="10"/>
          </p:nvPr>
        </p:nvSpPr>
        <p:spPr/>
        <p:txBody>
          <a:bodyPr/>
          <a:lstStyle/>
          <a:p>
            <a:fld id="{F0191070-8043-4F40-9229-9AFAE5C95B7B}" type="slidenum">
              <a:rPr lang="en-US" smtClean="0"/>
              <a:pPr/>
              <a:t>8</a:t>
            </a:fld>
            <a:endParaRPr lang="en-US"/>
          </a:p>
        </p:txBody>
      </p:sp>
    </p:spTree>
    <p:extLst>
      <p:ext uri="{BB962C8B-B14F-4D97-AF65-F5344CB8AC3E}">
        <p14:creationId xmlns:p14="http://schemas.microsoft.com/office/powerpoint/2010/main" val="1881398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CenturaHealth_horz_CMYK_2756.ai"/>
          <p:cNvPicPr>
            <a:picLocks noChangeAspect="1"/>
          </p:cNvPicPr>
          <p:nvPr/>
        </p:nvPicPr>
        <p:blipFill>
          <a:blip r:embed="rId2"/>
          <a:srcRect/>
          <a:stretch>
            <a:fillRect/>
          </a:stretch>
        </p:blipFill>
        <p:spPr bwMode="auto">
          <a:xfrm>
            <a:off x="6961188" y="3605213"/>
            <a:ext cx="1497012" cy="280987"/>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0"/>
          </p:nvPr>
        </p:nvSpPr>
        <p:spPr/>
        <p:txBody>
          <a:bodyPr/>
          <a:lstStyle>
            <a:lvl1pPr algn="ctr">
              <a:defRPr/>
            </a:lvl1pPr>
          </a:lstStyle>
          <a:p>
            <a:r>
              <a:rPr lang="en-US"/>
              <a:t>Presentation Title – Date (month #, ####)</a:t>
            </a:r>
          </a:p>
        </p:txBody>
      </p:sp>
      <p:sp>
        <p:nvSpPr>
          <p:cNvPr id="6" name="Slide Number Placeholder 5"/>
          <p:cNvSpPr>
            <a:spLocks noGrp="1"/>
          </p:cNvSpPr>
          <p:nvPr>
            <p:ph type="sldNum" sz="quarter" idx="11"/>
          </p:nvPr>
        </p:nvSpPr>
        <p:spPr/>
        <p:txBody>
          <a:bodyPr/>
          <a:lstStyle>
            <a:lvl1pPr>
              <a:defRPr/>
            </a:lvl1pPr>
          </a:lstStyle>
          <a:p>
            <a:fld id="{CD863CC8-D8FD-4539-9D60-BC95D894EAE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r>
              <a:rPr lang="en-US"/>
              <a:t>Presentation Title – Date (month #, ####)</a:t>
            </a:r>
          </a:p>
        </p:txBody>
      </p:sp>
      <p:sp>
        <p:nvSpPr>
          <p:cNvPr id="5" name="Slide Number Placeholder 5"/>
          <p:cNvSpPr>
            <a:spLocks noGrp="1"/>
          </p:cNvSpPr>
          <p:nvPr>
            <p:ph type="sldNum" sz="quarter" idx="11"/>
          </p:nvPr>
        </p:nvSpPr>
        <p:spPr/>
        <p:txBody>
          <a:bodyPr/>
          <a:lstStyle>
            <a:lvl1pPr>
              <a:defRPr/>
            </a:lvl1pPr>
          </a:lstStyle>
          <a:p>
            <a:fld id="{E90095F3-1425-41BB-9BA5-4B056F9DFF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3896" y="274638"/>
            <a:ext cx="556310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r>
              <a:rPr lang="en-US"/>
              <a:t>Presentation Title – Date (month #, ####)</a:t>
            </a:r>
          </a:p>
        </p:txBody>
      </p:sp>
      <p:sp>
        <p:nvSpPr>
          <p:cNvPr id="5" name="Slide Number Placeholder 5"/>
          <p:cNvSpPr>
            <a:spLocks noGrp="1"/>
          </p:cNvSpPr>
          <p:nvPr>
            <p:ph type="sldNum" sz="quarter" idx="11"/>
          </p:nvPr>
        </p:nvSpPr>
        <p:spPr/>
        <p:txBody>
          <a:bodyPr/>
          <a:lstStyle>
            <a:lvl1pPr>
              <a:defRPr/>
            </a:lvl1pPr>
          </a:lstStyle>
          <a:p>
            <a:fld id="{43C57CCC-2288-4E29-BF66-93E99698075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896" y="274638"/>
            <a:ext cx="7772904" cy="1143000"/>
          </a:xfrm>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913896" y="1600200"/>
            <a:ext cx="777290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r>
              <a:rPr lang="en-US"/>
              <a:t>Presentation Title – Date (month #, ####)</a:t>
            </a:r>
          </a:p>
        </p:txBody>
      </p:sp>
      <p:sp>
        <p:nvSpPr>
          <p:cNvPr id="5" name="Slide Number Placeholder 5"/>
          <p:cNvSpPr>
            <a:spLocks noGrp="1"/>
          </p:cNvSpPr>
          <p:nvPr>
            <p:ph type="sldNum" sz="quarter" idx="11"/>
          </p:nvPr>
        </p:nvSpPr>
        <p:spPr/>
        <p:txBody>
          <a:bodyPr/>
          <a:lstStyle>
            <a:lvl1pPr>
              <a:defRPr/>
            </a:lvl1pPr>
          </a:lstStyle>
          <a:p>
            <a:fld id="{1C11AA07-B876-4E8C-BCF8-6CF8F0BB5D7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895" y="4406900"/>
            <a:ext cx="7580817" cy="1362075"/>
          </a:xfrm>
        </p:spPr>
        <p:txBody>
          <a:bodyPr anchor="t">
            <a:normAutofit/>
          </a:bodyPr>
          <a:lstStyle>
            <a:lvl1pPr algn="r">
              <a:defRPr sz="3600" b="0" i="0" cap="none"/>
            </a:lvl1p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r>
              <a:rPr lang="en-US"/>
              <a:t>Presentation Title – Date (month #, ####)</a:t>
            </a:r>
          </a:p>
        </p:txBody>
      </p:sp>
      <p:sp>
        <p:nvSpPr>
          <p:cNvPr id="4" name="Slide Number Placeholder 5"/>
          <p:cNvSpPr>
            <a:spLocks noGrp="1"/>
          </p:cNvSpPr>
          <p:nvPr>
            <p:ph type="sldNum" sz="quarter" idx="11"/>
          </p:nvPr>
        </p:nvSpPr>
        <p:spPr/>
        <p:txBody>
          <a:bodyPr/>
          <a:lstStyle>
            <a:lvl1pPr>
              <a:defRPr/>
            </a:lvl1pPr>
          </a:lstStyle>
          <a:p>
            <a:fld id="{981227F0-E4B2-46E5-83F3-05025E703CF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896" y="1600200"/>
            <a:ext cx="36555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3148" y="1600200"/>
            <a:ext cx="36536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r>
              <a:rPr lang="en-US"/>
              <a:t>Presentation Title – Date (month #, ####)</a:t>
            </a:r>
          </a:p>
        </p:txBody>
      </p:sp>
      <p:sp>
        <p:nvSpPr>
          <p:cNvPr id="6" name="Slide Number Placeholder 5"/>
          <p:cNvSpPr>
            <a:spLocks noGrp="1"/>
          </p:cNvSpPr>
          <p:nvPr>
            <p:ph type="sldNum" sz="quarter" idx="11"/>
          </p:nvPr>
        </p:nvSpPr>
        <p:spPr/>
        <p:txBody>
          <a:bodyPr/>
          <a:lstStyle>
            <a:lvl1pPr>
              <a:defRPr/>
            </a:lvl1pPr>
          </a:lstStyle>
          <a:p>
            <a:fld id="{7C31F49D-566D-4B20-A55A-4121A26CE21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3896" y="1535113"/>
            <a:ext cx="36488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896" y="2174875"/>
            <a:ext cx="36488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3148" y="1535113"/>
            <a:ext cx="36536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3148" y="2174875"/>
            <a:ext cx="36536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r>
              <a:rPr lang="en-US"/>
              <a:t>Presentation Title – Date (month #, ####)</a:t>
            </a:r>
          </a:p>
        </p:txBody>
      </p:sp>
      <p:sp>
        <p:nvSpPr>
          <p:cNvPr id="8" name="Slide Number Placeholder 5"/>
          <p:cNvSpPr>
            <a:spLocks noGrp="1"/>
          </p:cNvSpPr>
          <p:nvPr>
            <p:ph type="sldNum" sz="quarter" idx="11"/>
          </p:nvPr>
        </p:nvSpPr>
        <p:spPr/>
        <p:txBody>
          <a:bodyPr/>
          <a:lstStyle>
            <a:lvl1pPr>
              <a:defRPr/>
            </a:lvl1pPr>
          </a:lstStyle>
          <a:p>
            <a:fld id="{1C2706EC-5D68-4D57-A2DB-77F143FA306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000"/>
            </a:lvl1p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r>
              <a:rPr lang="en-US"/>
              <a:t>Presentation Title – Date (month #, ####)</a:t>
            </a:r>
          </a:p>
        </p:txBody>
      </p:sp>
      <p:sp>
        <p:nvSpPr>
          <p:cNvPr id="4" name="Slide Number Placeholder 5"/>
          <p:cNvSpPr>
            <a:spLocks noGrp="1"/>
          </p:cNvSpPr>
          <p:nvPr>
            <p:ph type="sldNum" sz="quarter" idx="11"/>
          </p:nvPr>
        </p:nvSpPr>
        <p:spPr/>
        <p:txBody>
          <a:bodyPr/>
          <a:lstStyle>
            <a:lvl1pPr>
              <a:defRPr/>
            </a:lvl1pPr>
          </a:lstStyle>
          <a:p>
            <a:fld id="{A3BC3A88-BAA6-4DAF-AE47-FF660EDDCE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r>
              <a:rPr lang="en-US"/>
              <a:t>Presentation Title – Date (month #, ####)</a:t>
            </a:r>
          </a:p>
        </p:txBody>
      </p:sp>
      <p:sp>
        <p:nvSpPr>
          <p:cNvPr id="3" name="Slide Number Placeholder 5"/>
          <p:cNvSpPr>
            <a:spLocks noGrp="1"/>
          </p:cNvSpPr>
          <p:nvPr>
            <p:ph type="sldNum" sz="quarter" idx="11"/>
          </p:nvPr>
        </p:nvSpPr>
        <p:spPr/>
        <p:txBody>
          <a:bodyPr/>
          <a:lstStyle>
            <a:lvl1pPr>
              <a:defRPr/>
            </a:lvl1pPr>
          </a:lstStyle>
          <a:p>
            <a:fld id="{7F6F0E52-1EFE-467E-9283-774AB2C7B84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96" y="273050"/>
            <a:ext cx="255161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3896" y="1435100"/>
            <a:ext cx="255161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Presentation Title – Date (month #, ####)</a:t>
            </a:r>
          </a:p>
        </p:txBody>
      </p:sp>
      <p:sp>
        <p:nvSpPr>
          <p:cNvPr id="6" name="Slide Number Placeholder 5"/>
          <p:cNvSpPr>
            <a:spLocks noGrp="1"/>
          </p:cNvSpPr>
          <p:nvPr>
            <p:ph type="sldNum" sz="quarter" idx="11"/>
          </p:nvPr>
        </p:nvSpPr>
        <p:spPr/>
        <p:txBody>
          <a:bodyPr/>
          <a:lstStyle>
            <a:lvl1pPr>
              <a:defRPr/>
            </a:lvl1pPr>
          </a:lstStyle>
          <a:p>
            <a:fld id="{29B345EB-10B2-4B9C-83BB-3965CEBCE06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Presentation Title – Date (month #, ####)</a:t>
            </a:r>
          </a:p>
        </p:txBody>
      </p:sp>
      <p:sp>
        <p:nvSpPr>
          <p:cNvPr id="6" name="Slide Number Placeholder 5"/>
          <p:cNvSpPr>
            <a:spLocks noGrp="1"/>
          </p:cNvSpPr>
          <p:nvPr>
            <p:ph type="sldNum" sz="quarter" idx="11"/>
          </p:nvPr>
        </p:nvSpPr>
        <p:spPr/>
        <p:txBody>
          <a:bodyPr/>
          <a:lstStyle>
            <a:lvl1pPr>
              <a:defRPr/>
            </a:lvl1pPr>
          </a:lstStyle>
          <a:p>
            <a:fld id="{0BA7C72D-7175-4297-942E-3BF524337B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14400" y="1600200"/>
            <a:ext cx="7772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914400" y="6494463"/>
            <a:ext cx="5105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chemeClr val="tx2"/>
                </a:solidFill>
              </a:defRPr>
            </a:lvl1pPr>
          </a:lstStyle>
          <a:p>
            <a:r>
              <a:rPr lang="en-US"/>
              <a:t>Presentation Title – Date (month #, ####)</a:t>
            </a:r>
          </a:p>
        </p:txBody>
      </p:sp>
      <p:sp>
        <p:nvSpPr>
          <p:cNvPr id="6" name="Slide Number Placeholder 5"/>
          <p:cNvSpPr>
            <a:spLocks noGrp="1"/>
          </p:cNvSpPr>
          <p:nvPr>
            <p:ph type="sldNum" sz="quarter" idx="4"/>
          </p:nvPr>
        </p:nvSpPr>
        <p:spPr>
          <a:xfrm>
            <a:off x="6553200" y="649446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tx2"/>
                </a:solidFill>
              </a:defRPr>
            </a:lvl1pPr>
          </a:lstStyle>
          <a:p>
            <a:fld id="{D98CA2E3-29DB-41F5-9EF1-5320A3A50EE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3000" kern="1200">
          <a:solidFill>
            <a:schemeClr val="tx1"/>
          </a:solidFill>
          <a:latin typeface="+mj-lt"/>
          <a:ea typeface="ＭＳ Ｐゴシック" charset="-128"/>
          <a:cs typeface="+mj-cs"/>
        </a:defRPr>
      </a:lvl1pPr>
      <a:lvl2pPr algn="l" defTabSz="457200" rtl="0" eaLnBrk="1" fontAlgn="base" hangingPunct="1">
        <a:spcBef>
          <a:spcPct val="0"/>
        </a:spcBef>
        <a:spcAft>
          <a:spcPct val="0"/>
        </a:spcAft>
        <a:defRPr sz="3000">
          <a:solidFill>
            <a:schemeClr val="tx1"/>
          </a:solidFill>
          <a:latin typeface="Arial" pitchFamily="34" charset="0"/>
          <a:ea typeface="ＭＳ Ｐゴシック" charset="-128"/>
        </a:defRPr>
      </a:lvl2pPr>
      <a:lvl3pPr algn="l" defTabSz="457200" rtl="0" eaLnBrk="1" fontAlgn="base" hangingPunct="1">
        <a:spcBef>
          <a:spcPct val="0"/>
        </a:spcBef>
        <a:spcAft>
          <a:spcPct val="0"/>
        </a:spcAft>
        <a:defRPr sz="3000">
          <a:solidFill>
            <a:schemeClr val="tx1"/>
          </a:solidFill>
          <a:latin typeface="Arial" pitchFamily="34" charset="0"/>
          <a:ea typeface="ＭＳ Ｐゴシック" charset="-128"/>
        </a:defRPr>
      </a:lvl3pPr>
      <a:lvl4pPr algn="l" defTabSz="457200" rtl="0" eaLnBrk="1" fontAlgn="base" hangingPunct="1">
        <a:spcBef>
          <a:spcPct val="0"/>
        </a:spcBef>
        <a:spcAft>
          <a:spcPct val="0"/>
        </a:spcAft>
        <a:defRPr sz="3000">
          <a:solidFill>
            <a:schemeClr val="tx1"/>
          </a:solidFill>
          <a:latin typeface="Arial" pitchFamily="34" charset="0"/>
          <a:ea typeface="ＭＳ Ｐゴシック" charset="-128"/>
        </a:defRPr>
      </a:lvl4pPr>
      <a:lvl5pPr algn="l" defTabSz="457200" rtl="0" eaLnBrk="1" fontAlgn="base" hangingPunct="1">
        <a:spcBef>
          <a:spcPct val="0"/>
        </a:spcBef>
        <a:spcAft>
          <a:spcPct val="0"/>
        </a:spcAft>
        <a:defRPr sz="3000">
          <a:solidFill>
            <a:schemeClr val="tx1"/>
          </a:solidFill>
          <a:latin typeface="Arial" pitchFamily="34" charset="0"/>
          <a:ea typeface="ＭＳ Ｐゴシック" charset="-128"/>
        </a:defRPr>
      </a:lvl5pPr>
      <a:lvl6pPr marL="457200" algn="l" defTabSz="457200" rtl="0" eaLnBrk="1" fontAlgn="base" hangingPunct="1">
        <a:spcBef>
          <a:spcPct val="0"/>
        </a:spcBef>
        <a:spcAft>
          <a:spcPct val="0"/>
        </a:spcAft>
        <a:defRPr sz="3000">
          <a:solidFill>
            <a:schemeClr val="tx1"/>
          </a:solidFill>
          <a:latin typeface="Arial" pitchFamily="34" charset="0"/>
          <a:ea typeface="ＭＳ Ｐゴシック" charset="-128"/>
        </a:defRPr>
      </a:lvl6pPr>
      <a:lvl7pPr marL="914400" algn="l" defTabSz="457200" rtl="0" eaLnBrk="1" fontAlgn="base" hangingPunct="1">
        <a:spcBef>
          <a:spcPct val="0"/>
        </a:spcBef>
        <a:spcAft>
          <a:spcPct val="0"/>
        </a:spcAft>
        <a:defRPr sz="3000">
          <a:solidFill>
            <a:schemeClr val="tx1"/>
          </a:solidFill>
          <a:latin typeface="Arial" pitchFamily="34" charset="0"/>
          <a:ea typeface="ＭＳ Ｐゴシック" charset="-128"/>
        </a:defRPr>
      </a:lvl7pPr>
      <a:lvl8pPr marL="1371600" algn="l" defTabSz="457200" rtl="0" eaLnBrk="1" fontAlgn="base" hangingPunct="1">
        <a:spcBef>
          <a:spcPct val="0"/>
        </a:spcBef>
        <a:spcAft>
          <a:spcPct val="0"/>
        </a:spcAft>
        <a:defRPr sz="3000">
          <a:solidFill>
            <a:schemeClr val="tx1"/>
          </a:solidFill>
          <a:latin typeface="Arial" pitchFamily="34" charset="0"/>
          <a:ea typeface="ＭＳ Ｐゴシック" charset="-128"/>
        </a:defRPr>
      </a:lvl8pPr>
      <a:lvl9pPr marL="1828800" algn="l" defTabSz="457200" rtl="0" eaLnBrk="1" fontAlgn="base" hangingPunct="1">
        <a:spcBef>
          <a:spcPct val="0"/>
        </a:spcBef>
        <a:spcAft>
          <a:spcPct val="0"/>
        </a:spcAft>
        <a:defRPr sz="3000">
          <a:solidFill>
            <a:schemeClr val="tx1"/>
          </a:solidFill>
          <a:latin typeface="Arial" pitchFamily="34" charset="0"/>
          <a:ea typeface="ＭＳ Ｐゴシック" charset="-128"/>
        </a:defRPr>
      </a:lvl9pPr>
    </p:titleStyle>
    <p:bodyStyle>
      <a:lvl1pPr marL="342900" indent="-342900" algn="l" defTabSz="457200" rtl="0" eaLnBrk="1" fontAlgn="base" hangingPunct="1">
        <a:spcBef>
          <a:spcPct val="20000"/>
        </a:spcBef>
        <a:spcAft>
          <a:spcPct val="0"/>
        </a:spcAft>
        <a:buClr>
          <a:schemeClr val="tx2"/>
        </a:buClr>
        <a:buFont typeface="Arial" pitchFamily="34" charset="0"/>
        <a:buChar char="•"/>
        <a:defRPr sz="28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Clr>
          <a:schemeClr val="tx2"/>
        </a:buClr>
        <a:buFont typeface="Arial" pitchFamily="34" charset="0"/>
        <a:buChar char="–"/>
        <a:defRPr sz="24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Clr>
          <a:schemeClr val="accent1"/>
        </a:buClr>
        <a:buFont typeface="Arial" pitchFamily="34" charset="0"/>
        <a:buChar char="•"/>
        <a:defRPr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Clr>
          <a:schemeClr val="accent1"/>
        </a:buClr>
        <a:buFont typeface="Arial" pitchFamily="34"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Clr>
          <a:schemeClr val="accent1"/>
        </a:buClr>
        <a:buFont typeface="Arial" pitchFamily="34"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6" name="Title 1"/>
          <p:cNvSpPr>
            <a:spLocks noGrp="1"/>
          </p:cNvSpPr>
          <p:nvPr>
            <p:ph type="title"/>
          </p:nvPr>
        </p:nvSpPr>
        <p:spPr/>
        <p:txBody>
          <a:bodyPr/>
          <a:lstStyle/>
          <a:p>
            <a:pPr algn="ctr"/>
            <a:r>
              <a:rPr lang="en-US" dirty="0" smtClean="0"/>
              <a:t>Physical Limitations</a:t>
            </a:r>
          </a:p>
        </p:txBody>
      </p:sp>
      <p:sp>
        <p:nvSpPr>
          <p:cNvPr id="10" name="Content Placeholder 9"/>
          <p:cNvSpPr>
            <a:spLocks noGrp="1"/>
          </p:cNvSpPr>
          <p:nvPr>
            <p:ph idx="1"/>
          </p:nvPr>
        </p:nvSpPr>
        <p:spPr/>
        <p:txBody>
          <a:bodyPr/>
          <a:lstStyle/>
          <a:p>
            <a:r>
              <a:rPr lang="en-US" dirty="0" smtClean="0"/>
              <a:t>Limited use of one or two limbs, usually this is on one side of the body or the other.</a:t>
            </a:r>
          </a:p>
          <a:p>
            <a:endParaRPr lang="en-US" dirty="0" smtClean="0"/>
          </a:p>
          <a:p>
            <a:pPr lvl="1"/>
            <a:r>
              <a:rPr lang="en-US" dirty="0" smtClean="0"/>
              <a:t>Consider steering knob for one handed steering</a:t>
            </a:r>
          </a:p>
          <a:p>
            <a:pPr lvl="1"/>
            <a:r>
              <a:rPr lang="en-US" dirty="0" smtClean="0"/>
              <a:t>Left foot accelerator</a:t>
            </a:r>
          </a:p>
          <a:p>
            <a:pPr lvl="1"/>
            <a:r>
              <a:rPr lang="en-US" dirty="0" smtClean="0"/>
              <a:t>Sensory limitations, how hard to press the accelerator</a:t>
            </a:r>
          </a:p>
          <a:p>
            <a:endParaRPr lang="en-US" dirty="0">
              <a:latin typeface="Calibri" pitchFamily="34" charset="0"/>
            </a:endParaRPr>
          </a:p>
        </p:txBody>
      </p:sp>
      <p:sp>
        <p:nvSpPr>
          <p:cNvPr id="6148" name="Footer Placeholder 3"/>
          <p:cNvSpPr>
            <a:spLocks noGrp="1"/>
          </p:cNvSpPr>
          <p:nvPr>
            <p:ph type="ftr" sz="quarter" idx="10"/>
          </p:nvPr>
        </p:nvSpPr>
        <p:spPr bwMode="auto">
          <a:noFill/>
          <a:ln>
            <a:miter lim="800000"/>
            <a:headEnd/>
            <a:tailEnd/>
          </a:ln>
        </p:spPr>
        <p:txBody>
          <a:bodyPr/>
          <a:lstStyle/>
          <a:p>
            <a:r>
              <a:rPr lang="en-US"/>
              <a:t>Presentation Title – Date (month #, ####)</a:t>
            </a:r>
          </a:p>
        </p:txBody>
      </p:sp>
      <p:sp>
        <p:nvSpPr>
          <p:cNvPr id="6149" name="Slide Number Placeholder 4"/>
          <p:cNvSpPr>
            <a:spLocks noGrp="1"/>
          </p:cNvSpPr>
          <p:nvPr>
            <p:ph type="sldNum" sz="quarter" idx="11"/>
          </p:nvPr>
        </p:nvSpPr>
        <p:spPr bwMode="auto">
          <a:noFill/>
          <a:ln>
            <a:miter lim="800000"/>
            <a:headEnd/>
            <a:tailEnd/>
          </a:ln>
        </p:spPr>
        <p:txBody>
          <a:bodyPr/>
          <a:lstStyle/>
          <a:p>
            <a:fld id="{63FAEB96-F514-49F8-9A52-2954C93DC395}" type="slidenum">
              <a:rPr lang="en-US"/>
              <a:pPr/>
              <a:t>10</a:t>
            </a:fld>
            <a:endParaRPr lang="en-US"/>
          </a:p>
        </p:txBody>
      </p:sp>
      <p:pic>
        <p:nvPicPr>
          <p:cNvPr id="6150" name="Picture 6"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0" name="Title 1"/>
          <p:cNvSpPr>
            <a:spLocks noGrp="1"/>
          </p:cNvSpPr>
          <p:nvPr>
            <p:ph type="title"/>
          </p:nvPr>
        </p:nvSpPr>
        <p:spPr/>
        <p:txBody>
          <a:bodyPr/>
          <a:lstStyle/>
          <a:p>
            <a:pPr algn="ctr"/>
            <a:r>
              <a:rPr lang="en-US" dirty="0" smtClean="0"/>
              <a:t>Vision Disturbances</a:t>
            </a:r>
          </a:p>
        </p:txBody>
      </p:sp>
      <p:sp>
        <p:nvSpPr>
          <p:cNvPr id="7" name="Content Placeholder 6"/>
          <p:cNvSpPr>
            <a:spLocks noGrp="1"/>
          </p:cNvSpPr>
          <p:nvPr>
            <p:ph idx="1"/>
          </p:nvPr>
        </p:nvSpPr>
        <p:spPr/>
        <p:txBody>
          <a:bodyPr/>
          <a:lstStyle/>
          <a:p>
            <a:r>
              <a:rPr lang="en-US" dirty="0" smtClean="0"/>
              <a:t>State of CO DMV requirements are 20/40 vision in at least on eye</a:t>
            </a:r>
          </a:p>
          <a:p>
            <a:r>
              <a:rPr lang="en-US" dirty="0" smtClean="0"/>
              <a:t>Horizontal fields to 85 degrees</a:t>
            </a:r>
          </a:p>
          <a:p>
            <a:r>
              <a:rPr lang="en-US" dirty="0" smtClean="0"/>
              <a:t>Even if these are met, there may be significant changes in visual perception that will affect driving</a:t>
            </a:r>
          </a:p>
          <a:p>
            <a:endParaRPr lang="en-US" dirty="0"/>
          </a:p>
        </p:txBody>
      </p:sp>
      <p:sp>
        <p:nvSpPr>
          <p:cNvPr id="7171" name="Footer Placeholder 2"/>
          <p:cNvSpPr>
            <a:spLocks noGrp="1"/>
          </p:cNvSpPr>
          <p:nvPr>
            <p:ph type="ftr" sz="quarter" idx="10"/>
          </p:nvPr>
        </p:nvSpPr>
        <p:spPr bwMode="auto">
          <a:noFill/>
          <a:ln>
            <a:miter lim="800000"/>
            <a:headEnd/>
            <a:tailEnd/>
          </a:ln>
        </p:spPr>
        <p:txBody>
          <a:bodyPr/>
          <a:lstStyle/>
          <a:p>
            <a:r>
              <a:rPr lang="en-US"/>
              <a:t>Presentation Title – Date (month #, ####)</a:t>
            </a:r>
          </a:p>
        </p:txBody>
      </p:sp>
      <p:sp>
        <p:nvSpPr>
          <p:cNvPr id="7172" name="Slide Number Placeholder 3"/>
          <p:cNvSpPr>
            <a:spLocks noGrp="1"/>
          </p:cNvSpPr>
          <p:nvPr>
            <p:ph type="sldNum" sz="quarter" idx="11"/>
          </p:nvPr>
        </p:nvSpPr>
        <p:spPr bwMode="auto">
          <a:noFill/>
          <a:ln>
            <a:miter lim="800000"/>
            <a:headEnd/>
            <a:tailEnd/>
          </a:ln>
        </p:spPr>
        <p:txBody>
          <a:bodyPr/>
          <a:lstStyle/>
          <a:p>
            <a:fld id="{365B9DF7-5886-48B0-9380-2BD9BE52DCC8}" type="slidenum">
              <a:rPr lang="en-US"/>
              <a:pPr/>
              <a:t>11</a:t>
            </a:fld>
            <a:endParaRPr lang="en-US"/>
          </a:p>
        </p:txBody>
      </p:sp>
      <p:pic>
        <p:nvPicPr>
          <p:cNvPr id="7173" name="Picture 6"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0" name="Title 1"/>
          <p:cNvSpPr>
            <a:spLocks noGrp="1"/>
          </p:cNvSpPr>
          <p:nvPr>
            <p:ph type="title"/>
          </p:nvPr>
        </p:nvSpPr>
        <p:spPr/>
        <p:txBody>
          <a:bodyPr/>
          <a:lstStyle/>
          <a:p>
            <a:pPr algn="ctr"/>
            <a:r>
              <a:rPr lang="en-US" dirty="0" smtClean="0"/>
              <a:t>Vision Disturbances</a:t>
            </a:r>
          </a:p>
        </p:txBody>
      </p:sp>
      <p:sp>
        <p:nvSpPr>
          <p:cNvPr id="7" name="Content Placeholder 6"/>
          <p:cNvSpPr>
            <a:spLocks noGrp="1"/>
          </p:cNvSpPr>
          <p:nvPr>
            <p:ph idx="1"/>
          </p:nvPr>
        </p:nvSpPr>
        <p:spPr/>
        <p:txBody>
          <a:bodyPr/>
          <a:lstStyle/>
          <a:p>
            <a:r>
              <a:rPr lang="en-US" dirty="0" err="1" smtClean="0"/>
              <a:t>Diplopia</a:t>
            </a:r>
            <a:r>
              <a:rPr lang="en-US" dirty="0" smtClean="0"/>
              <a:t> is a concern for driving.  If you patch one eye to reduce </a:t>
            </a:r>
            <a:r>
              <a:rPr lang="en-US" dirty="0" err="1" smtClean="0"/>
              <a:t>diplopia</a:t>
            </a:r>
            <a:r>
              <a:rPr lang="en-US" dirty="0" smtClean="0"/>
              <a:t> you are missing a lot of visual information that would help with the driving task.</a:t>
            </a:r>
          </a:p>
          <a:p>
            <a:r>
              <a:rPr lang="en-US" dirty="0" smtClean="0"/>
              <a:t>Alternating vision.  After a TBI some people may have a hard time fusing the image from each eye, if they don’t have </a:t>
            </a:r>
            <a:r>
              <a:rPr lang="en-US" dirty="0" err="1" smtClean="0"/>
              <a:t>diplopia</a:t>
            </a:r>
            <a:r>
              <a:rPr lang="en-US" dirty="0" smtClean="0"/>
              <a:t> they may use one eye at a time.  This can cause problems with lane position, backing up, and checking mirrors</a:t>
            </a:r>
          </a:p>
          <a:p>
            <a:endParaRPr lang="en-US" dirty="0"/>
          </a:p>
        </p:txBody>
      </p:sp>
      <p:sp>
        <p:nvSpPr>
          <p:cNvPr id="7171" name="Footer Placeholder 2"/>
          <p:cNvSpPr>
            <a:spLocks noGrp="1"/>
          </p:cNvSpPr>
          <p:nvPr>
            <p:ph type="ftr" sz="quarter" idx="10"/>
          </p:nvPr>
        </p:nvSpPr>
        <p:spPr bwMode="auto">
          <a:noFill/>
          <a:ln>
            <a:miter lim="800000"/>
            <a:headEnd/>
            <a:tailEnd/>
          </a:ln>
        </p:spPr>
        <p:txBody>
          <a:bodyPr/>
          <a:lstStyle/>
          <a:p>
            <a:r>
              <a:rPr lang="en-US"/>
              <a:t>Presentation Title – Date (month #, ####)</a:t>
            </a:r>
          </a:p>
        </p:txBody>
      </p:sp>
      <p:sp>
        <p:nvSpPr>
          <p:cNvPr id="7172" name="Slide Number Placeholder 3"/>
          <p:cNvSpPr>
            <a:spLocks noGrp="1"/>
          </p:cNvSpPr>
          <p:nvPr>
            <p:ph type="sldNum" sz="quarter" idx="11"/>
          </p:nvPr>
        </p:nvSpPr>
        <p:spPr bwMode="auto">
          <a:noFill/>
          <a:ln>
            <a:miter lim="800000"/>
            <a:headEnd/>
            <a:tailEnd/>
          </a:ln>
        </p:spPr>
        <p:txBody>
          <a:bodyPr/>
          <a:lstStyle/>
          <a:p>
            <a:fld id="{365B9DF7-5886-48B0-9380-2BD9BE52DCC8}" type="slidenum">
              <a:rPr lang="en-US"/>
              <a:pPr/>
              <a:t>12</a:t>
            </a:fld>
            <a:endParaRPr lang="en-US"/>
          </a:p>
        </p:txBody>
      </p:sp>
      <p:pic>
        <p:nvPicPr>
          <p:cNvPr id="7173" name="Picture 6"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0" name="Title 1"/>
          <p:cNvSpPr>
            <a:spLocks noGrp="1"/>
          </p:cNvSpPr>
          <p:nvPr>
            <p:ph type="title"/>
          </p:nvPr>
        </p:nvSpPr>
        <p:spPr/>
        <p:txBody>
          <a:bodyPr/>
          <a:lstStyle/>
          <a:p>
            <a:pPr algn="ctr"/>
            <a:r>
              <a:rPr lang="en-US" dirty="0" smtClean="0"/>
              <a:t>Vision Disturbances</a:t>
            </a:r>
          </a:p>
        </p:txBody>
      </p:sp>
      <p:sp>
        <p:nvSpPr>
          <p:cNvPr id="7" name="Content Placeholder 6"/>
          <p:cNvSpPr>
            <a:spLocks noGrp="1"/>
          </p:cNvSpPr>
          <p:nvPr>
            <p:ph idx="1"/>
          </p:nvPr>
        </p:nvSpPr>
        <p:spPr/>
        <p:txBody>
          <a:bodyPr/>
          <a:lstStyle/>
          <a:p>
            <a:r>
              <a:rPr lang="en-US" dirty="0" smtClean="0"/>
              <a:t>Visual field loss, can be very dangerous particularly if there is any inattention to the side of the loss.</a:t>
            </a:r>
          </a:p>
          <a:p>
            <a:r>
              <a:rPr lang="en-US" dirty="0" smtClean="0"/>
              <a:t>Light sensitivity and glare recovery</a:t>
            </a:r>
          </a:p>
          <a:p>
            <a:r>
              <a:rPr lang="en-US" dirty="0" smtClean="0"/>
              <a:t>Recommend a thorough </a:t>
            </a:r>
            <a:r>
              <a:rPr lang="en-US" dirty="0" err="1" smtClean="0"/>
              <a:t>neuro</a:t>
            </a:r>
            <a:r>
              <a:rPr lang="en-US" dirty="0" smtClean="0"/>
              <a:t>-optometric eye exam and rehabilitation therapy to address visual issues prior to return to driving</a:t>
            </a:r>
            <a:endParaRPr lang="en-US" dirty="0">
              <a:latin typeface="Calibri" pitchFamily="34" charset="0"/>
            </a:endParaRPr>
          </a:p>
        </p:txBody>
      </p:sp>
      <p:sp>
        <p:nvSpPr>
          <p:cNvPr id="7171" name="Footer Placeholder 2"/>
          <p:cNvSpPr>
            <a:spLocks noGrp="1"/>
          </p:cNvSpPr>
          <p:nvPr>
            <p:ph type="ftr" sz="quarter" idx="10"/>
          </p:nvPr>
        </p:nvSpPr>
        <p:spPr bwMode="auto">
          <a:noFill/>
          <a:ln>
            <a:miter lim="800000"/>
            <a:headEnd/>
            <a:tailEnd/>
          </a:ln>
        </p:spPr>
        <p:txBody>
          <a:bodyPr/>
          <a:lstStyle/>
          <a:p>
            <a:r>
              <a:rPr lang="en-US"/>
              <a:t>Presentation Title – Date (month #, ####)</a:t>
            </a:r>
          </a:p>
        </p:txBody>
      </p:sp>
      <p:sp>
        <p:nvSpPr>
          <p:cNvPr id="7172" name="Slide Number Placeholder 3"/>
          <p:cNvSpPr>
            <a:spLocks noGrp="1"/>
          </p:cNvSpPr>
          <p:nvPr>
            <p:ph type="sldNum" sz="quarter" idx="11"/>
          </p:nvPr>
        </p:nvSpPr>
        <p:spPr bwMode="auto">
          <a:noFill/>
          <a:ln>
            <a:miter lim="800000"/>
            <a:headEnd/>
            <a:tailEnd/>
          </a:ln>
        </p:spPr>
        <p:txBody>
          <a:bodyPr/>
          <a:lstStyle/>
          <a:p>
            <a:fld id="{365B9DF7-5886-48B0-9380-2BD9BE52DCC8}" type="slidenum">
              <a:rPr lang="en-US"/>
              <a:pPr/>
              <a:t>13</a:t>
            </a:fld>
            <a:endParaRPr lang="en-US"/>
          </a:p>
        </p:txBody>
      </p:sp>
      <p:pic>
        <p:nvPicPr>
          <p:cNvPr id="7173" name="Picture 6"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0" name="Title 1"/>
          <p:cNvSpPr>
            <a:spLocks noGrp="1"/>
          </p:cNvSpPr>
          <p:nvPr>
            <p:ph type="title"/>
          </p:nvPr>
        </p:nvSpPr>
        <p:spPr/>
        <p:txBody>
          <a:bodyPr/>
          <a:lstStyle/>
          <a:p>
            <a:pPr algn="ctr"/>
            <a:r>
              <a:rPr lang="en-US" dirty="0" smtClean="0"/>
              <a:t>Cognitive Status</a:t>
            </a:r>
          </a:p>
        </p:txBody>
      </p:sp>
      <p:sp>
        <p:nvSpPr>
          <p:cNvPr id="7" name="Content Placeholder 6"/>
          <p:cNvSpPr>
            <a:spLocks noGrp="1"/>
          </p:cNvSpPr>
          <p:nvPr>
            <p:ph idx="1"/>
          </p:nvPr>
        </p:nvSpPr>
        <p:spPr/>
        <p:txBody>
          <a:bodyPr/>
          <a:lstStyle/>
          <a:p>
            <a:r>
              <a:rPr lang="en-US" dirty="0" smtClean="0"/>
              <a:t>Awareness of limitations</a:t>
            </a:r>
          </a:p>
          <a:p>
            <a:r>
              <a:rPr lang="en-US" dirty="0" smtClean="0"/>
              <a:t>Short term memory</a:t>
            </a:r>
          </a:p>
          <a:p>
            <a:r>
              <a:rPr lang="en-US" dirty="0" smtClean="0"/>
              <a:t>Divided and selective attention</a:t>
            </a:r>
          </a:p>
          <a:p>
            <a:r>
              <a:rPr lang="en-US" dirty="0" smtClean="0"/>
              <a:t>Useful field of view</a:t>
            </a:r>
          </a:p>
          <a:p>
            <a:r>
              <a:rPr lang="en-US" dirty="0" smtClean="0"/>
              <a:t>Distractibility </a:t>
            </a:r>
          </a:p>
          <a:p>
            <a:r>
              <a:rPr lang="en-US" dirty="0" smtClean="0"/>
              <a:t>Study of highway hypnosis and adaptive equipment</a:t>
            </a:r>
          </a:p>
          <a:p>
            <a:endParaRPr lang="en-US" dirty="0">
              <a:latin typeface="Calibri" pitchFamily="34" charset="0"/>
            </a:endParaRPr>
          </a:p>
        </p:txBody>
      </p:sp>
      <p:sp>
        <p:nvSpPr>
          <p:cNvPr id="7171" name="Footer Placeholder 2"/>
          <p:cNvSpPr>
            <a:spLocks noGrp="1"/>
          </p:cNvSpPr>
          <p:nvPr>
            <p:ph type="ftr" sz="quarter" idx="10"/>
          </p:nvPr>
        </p:nvSpPr>
        <p:spPr bwMode="auto">
          <a:noFill/>
          <a:ln>
            <a:miter lim="800000"/>
            <a:headEnd/>
            <a:tailEnd/>
          </a:ln>
        </p:spPr>
        <p:txBody>
          <a:bodyPr/>
          <a:lstStyle/>
          <a:p>
            <a:r>
              <a:rPr lang="en-US"/>
              <a:t>Presentation Title – Date (month #, ####)</a:t>
            </a:r>
          </a:p>
        </p:txBody>
      </p:sp>
      <p:sp>
        <p:nvSpPr>
          <p:cNvPr id="7172" name="Slide Number Placeholder 3"/>
          <p:cNvSpPr>
            <a:spLocks noGrp="1"/>
          </p:cNvSpPr>
          <p:nvPr>
            <p:ph type="sldNum" sz="quarter" idx="11"/>
          </p:nvPr>
        </p:nvSpPr>
        <p:spPr bwMode="auto">
          <a:noFill/>
          <a:ln>
            <a:miter lim="800000"/>
            <a:headEnd/>
            <a:tailEnd/>
          </a:ln>
        </p:spPr>
        <p:txBody>
          <a:bodyPr/>
          <a:lstStyle/>
          <a:p>
            <a:fld id="{365B9DF7-5886-48B0-9380-2BD9BE52DCC8}" type="slidenum">
              <a:rPr lang="en-US"/>
              <a:pPr/>
              <a:t>14</a:t>
            </a:fld>
            <a:endParaRPr lang="en-US"/>
          </a:p>
        </p:txBody>
      </p:sp>
      <p:pic>
        <p:nvPicPr>
          <p:cNvPr id="7173" name="Picture 6"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0" name="Title 1"/>
          <p:cNvSpPr>
            <a:spLocks noGrp="1"/>
          </p:cNvSpPr>
          <p:nvPr>
            <p:ph type="title"/>
          </p:nvPr>
        </p:nvSpPr>
        <p:spPr/>
        <p:txBody>
          <a:bodyPr/>
          <a:lstStyle/>
          <a:p>
            <a:pPr algn="ctr"/>
            <a:r>
              <a:rPr lang="en-US" dirty="0" smtClean="0"/>
              <a:t>Emotional Regulation</a:t>
            </a:r>
          </a:p>
        </p:txBody>
      </p:sp>
      <p:sp>
        <p:nvSpPr>
          <p:cNvPr id="7" name="Content Placeholder 6"/>
          <p:cNvSpPr>
            <a:spLocks noGrp="1"/>
          </p:cNvSpPr>
          <p:nvPr>
            <p:ph idx="1"/>
          </p:nvPr>
        </p:nvSpPr>
        <p:spPr/>
        <p:txBody>
          <a:bodyPr/>
          <a:lstStyle/>
          <a:p>
            <a:r>
              <a:rPr lang="en-US" dirty="0" smtClean="0"/>
              <a:t>Ability to control your response to unexpected situations</a:t>
            </a:r>
          </a:p>
          <a:p>
            <a:r>
              <a:rPr lang="en-US" dirty="0" smtClean="0"/>
              <a:t>Anger – test for road rage</a:t>
            </a:r>
          </a:p>
          <a:p>
            <a:r>
              <a:rPr lang="en-US" dirty="0" smtClean="0"/>
              <a:t>Importance of Sleep</a:t>
            </a:r>
          </a:p>
          <a:p>
            <a:endParaRPr lang="en-US" dirty="0">
              <a:latin typeface="Calibri" pitchFamily="34" charset="0"/>
            </a:endParaRPr>
          </a:p>
        </p:txBody>
      </p:sp>
      <p:sp>
        <p:nvSpPr>
          <p:cNvPr id="7171" name="Footer Placeholder 2"/>
          <p:cNvSpPr>
            <a:spLocks noGrp="1"/>
          </p:cNvSpPr>
          <p:nvPr>
            <p:ph type="ftr" sz="quarter" idx="10"/>
          </p:nvPr>
        </p:nvSpPr>
        <p:spPr bwMode="auto">
          <a:noFill/>
          <a:ln>
            <a:miter lim="800000"/>
            <a:headEnd/>
            <a:tailEnd/>
          </a:ln>
        </p:spPr>
        <p:txBody>
          <a:bodyPr/>
          <a:lstStyle/>
          <a:p>
            <a:r>
              <a:rPr lang="en-US"/>
              <a:t>Presentation Title – Date (month #, ####)</a:t>
            </a:r>
          </a:p>
        </p:txBody>
      </p:sp>
      <p:sp>
        <p:nvSpPr>
          <p:cNvPr id="7172" name="Slide Number Placeholder 3"/>
          <p:cNvSpPr>
            <a:spLocks noGrp="1"/>
          </p:cNvSpPr>
          <p:nvPr>
            <p:ph type="sldNum" sz="quarter" idx="11"/>
          </p:nvPr>
        </p:nvSpPr>
        <p:spPr bwMode="auto">
          <a:noFill/>
          <a:ln>
            <a:miter lim="800000"/>
            <a:headEnd/>
            <a:tailEnd/>
          </a:ln>
        </p:spPr>
        <p:txBody>
          <a:bodyPr/>
          <a:lstStyle/>
          <a:p>
            <a:fld id="{365B9DF7-5886-48B0-9380-2BD9BE52DCC8}" type="slidenum">
              <a:rPr lang="en-US"/>
              <a:pPr/>
              <a:t>15</a:t>
            </a:fld>
            <a:endParaRPr lang="en-US"/>
          </a:p>
        </p:txBody>
      </p:sp>
      <p:pic>
        <p:nvPicPr>
          <p:cNvPr id="7173" name="Picture 6"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0" name="Title 1"/>
          <p:cNvSpPr>
            <a:spLocks noGrp="1"/>
          </p:cNvSpPr>
          <p:nvPr>
            <p:ph type="title"/>
          </p:nvPr>
        </p:nvSpPr>
        <p:spPr/>
        <p:txBody>
          <a:bodyPr/>
          <a:lstStyle/>
          <a:p>
            <a:pPr algn="ctr"/>
            <a:r>
              <a:rPr lang="en-US" dirty="0" smtClean="0"/>
              <a:t>When am I ready to complete a comprehensive driver evaluation?</a:t>
            </a:r>
            <a:endParaRPr lang="en-US" dirty="0" smtClean="0">
              <a:latin typeface="Calibri" pitchFamily="34" charset="0"/>
            </a:endParaRPr>
          </a:p>
        </p:txBody>
      </p:sp>
      <p:sp>
        <p:nvSpPr>
          <p:cNvPr id="7" name="Content Placeholder 6"/>
          <p:cNvSpPr>
            <a:spLocks noGrp="1"/>
          </p:cNvSpPr>
          <p:nvPr>
            <p:ph idx="1"/>
          </p:nvPr>
        </p:nvSpPr>
        <p:spPr/>
        <p:txBody>
          <a:bodyPr/>
          <a:lstStyle/>
          <a:p>
            <a:r>
              <a:rPr lang="en-US" dirty="0" smtClean="0"/>
              <a:t>Once you have finished with Out Patient therapy </a:t>
            </a:r>
          </a:p>
          <a:p>
            <a:r>
              <a:rPr lang="en-US" dirty="0" smtClean="0"/>
              <a:t>Any vision issues have been addressed</a:t>
            </a:r>
          </a:p>
          <a:p>
            <a:r>
              <a:rPr lang="en-US" dirty="0" smtClean="0"/>
              <a:t>You are safely completing high level daily activities</a:t>
            </a:r>
          </a:p>
          <a:p>
            <a:r>
              <a:rPr lang="en-US" dirty="0" smtClean="0"/>
              <a:t>Your doctor gives you medical clearance for a driving evaluation</a:t>
            </a:r>
          </a:p>
          <a:p>
            <a:r>
              <a:rPr lang="en-US" dirty="0" smtClean="0"/>
              <a:t>Bring up the topic with </a:t>
            </a:r>
            <a:r>
              <a:rPr lang="en-US" dirty="0" smtClean="0"/>
              <a:t>your therapists and your doctor</a:t>
            </a:r>
          </a:p>
          <a:p>
            <a:endParaRPr lang="en-US" dirty="0">
              <a:latin typeface="Calibri" pitchFamily="34" charset="0"/>
            </a:endParaRPr>
          </a:p>
        </p:txBody>
      </p:sp>
      <p:sp>
        <p:nvSpPr>
          <p:cNvPr id="7171" name="Footer Placeholder 2"/>
          <p:cNvSpPr>
            <a:spLocks noGrp="1"/>
          </p:cNvSpPr>
          <p:nvPr>
            <p:ph type="ftr" sz="quarter" idx="10"/>
          </p:nvPr>
        </p:nvSpPr>
        <p:spPr bwMode="auto">
          <a:noFill/>
          <a:ln>
            <a:miter lim="800000"/>
            <a:headEnd/>
            <a:tailEnd/>
          </a:ln>
        </p:spPr>
        <p:txBody>
          <a:bodyPr/>
          <a:lstStyle/>
          <a:p>
            <a:r>
              <a:rPr lang="en-US"/>
              <a:t>Presentation Title – Date (month #, ####)</a:t>
            </a:r>
          </a:p>
        </p:txBody>
      </p:sp>
      <p:sp>
        <p:nvSpPr>
          <p:cNvPr id="7172" name="Slide Number Placeholder 3"/>
          <p:cNvSpPr>
            <a:spLocks noGrp="1"/>
          </p:cNvSpPr>
          <p:nvPr>
            <p:ph type="sldNum" sz="quarter" idx="11"/>
          </p:nvPr>
        </p:nvSpPr>
        <p:spPr bwMode="auto">
          <a:noFill/>
          <a:ln>
            <a:miter lim="800000"/>
            <a:headEnd/>
            <a:tailEnd/>
          </a:ln>
        </p:spPr>
        <p:txBody>
          <a:bodyPr/>
          <a:lstStyle/>
          <a:p>
            <a:fld id="{365B9DF7-5886-48B0-9380-2BD9BE52DCC8}" type="slidenum">
              <a:rPr lang="en-US"/>
              <a:pPr/>
              <a:t>16</a:t>
            </a:fld>
            <a:endParaRPr lang="en-US"/>
          </a:p>
        </p:txBody>
      </p:sp>
      <p:pic>
        <p:nvPicPr>
          <p:cNvPr id="7173" name="Picture 6"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0" name="Title 1"/>
          <p:cNvSpPr>
            <a:spLocks noGrp="1"/>
          </p:cNvSpPr>
          <p:nvPr>
            <p:ph type="title"/>
          </p:nvPr>
        </p:nvSpPr>
        <p:spPr/>
        <p:txBody>
          <a:bodyPr/>
          <a:lstStyle/>
          <a:p>
            <a:pPr algn="ctr"/>
            <a:r>
              <a:rPr lang="en-US" dirty="0" smtClean="0"/>
              <a:t>What happens during the Driving Evaluation?</a:t>
            </a:r>
          </a:p>
        </p:txBody>
      </p:sp>
      <p:sp>
        <p:nvSpPr>
          <p:cNvPr id="7" name="Content Placeholder 6"/>
          <p:cNvSpPr>
            <a:spLocks noGrp="1"/>
          </p:cNvSpPr>
          <p:nvPr>
            <p:ph idx="1"/>
          </p:nvPr>
        </p:nvSpPr>
        <p:spPr/>
        <p:txBody>
          <a:bodyPr/>
          <a:lstStyle/>
          <a:p>
            <a:r>
              <a:rPr lang="en-US" dirty="0" smtClean="0"/>
              <a:t>Clinical evaluation 1-2 hours</a:t>
            </a:r>
          </a:p>
          <a:p>
            <a:pPr lvl="1"/>
            <a:r>
              <a:rPr lang="en-US" dirty="0" smtClean="0"/>
              <a:t>Visual function including contrast sensitivity and binocular vision</a:t>
            </a:r>
          </a:p>
          <a:p>
            <a:pPr lvl="1"/>
            <a:r>
              <a:rPr lang="en-US" dirty="0" smtClean="0"/>
              <a:t>Visual motor reaction time</a:t>
            </a:r>
          </a:p>
          <a:p>
            <a:pPr lvl="1"/>
            <a:r>
              <a:rPr lang="en-US" dirty="0" smtClean="0"/>
              <a:t>Multitasking</a:t>
            </a:r>
          </a:p>
          <a:p>
            <a:pPr lvl="1"/>
            <a:r>
              <a:rPr lang="en-US" dirty="0" smtClean="0"/>
              <a:t>Useful Field of View</a:t>
            </a:r>
          </a:p>
          <a:p>
            <a:pPr lvl="1"/>
            <a:r>
              <a:rPr lang="en-US" dirty="0" smtClean="0"/>
              <a:t>Motor and sensory assessment</a:t>
            </a:r>
          </a:p>
          <a:p>
            <a:endParaRPr lang="en-US" dirty="0">
              <a:latin typeface="Calibri" pitchFamily="34" charset="0"/>
            </a:endParaRPr>
          </a:p>
        </p:txBody>
      </p:sp>
      <p:sp>
        <p:nvSpPr>
          <p:cNvPr id="7171" name="Footer Placeholder 2"/>
          <p:cNvSpPr>
            <a:spLocks noGrp="1"/>
          </p:cNvSpPr>
          <p:nvPr>
            <p:ph type="ftr" sz="quarter" idx="10"/>
          </p:nvPr>
        </p:nvSpPr>
        <p:spPr bwMode="auto">
          <a:noFill/>
          <a:ln>
            <a:miter lim="800000"/>
            <a:headEnd/>
            <a:tailEnd/>
          </a:ln>
        </p:spPr>
        <p:txBody>
          <a:bodyPr/>
          <a:lstStyle/>
          <a:p>
            <a:r>
              <a:rPr lang="en-US"/>
              <a:t>Presentation Title – Date (month #, ####)</a:t>
            </a:r>
          </a:p>
        </p:txBody>
      </p:sp>
      <p:sp>
        <p:nvSpPr>
          <p:cNvPr id="7172" name="Slide Number Placeholder 3"/>
          <p:cNvSpPr>
            <a:spLocks noGrp="1"/>
          </p:cNvSpPr>
          <p:nvPr>
            <p:ph type="sldNum" sz="quarter" idx="11"/>
          </p:nvPr>
        </p:nvSpPr>
        <p:spPr bwMode="auto">
          <a:noFill/>
          <a:ln>
            <a:miter lim="800000"/>
            <a:headEnd/>
            <a:tailEnd/>
          </a:ln>
        </p:spPr>
        <p:txBody>
          <a:bodyPr/>
          <a:lstStyle/>
          <a:p>
            <a:fld id="{365B9DF7-5886-48B0-9380-2BD9BE52DCC8}" type="slidenum">
              <a:rPr lang="en-US"/>
              <a:pPr/>
              <a:t>17</a:t>
            </a:fld>
            <a:endParaRPr lang="en-US"/>
          </a:p>
        </p:txBody>
      </p:sp>
      <p:pic>
        <p:nvPicPr>
          <p:cNvPr id="7173" name="Picture 6"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0" name="Title 1"/>
          <p:cNvSpPr>
            <a:spLocks noGrp="1"/>
          </p:cNvSpPr>
          <p:nvPr>
            <p:ph type="title"/>
          </p:nvPr>
        </p:nvSpPr>
        <p:spPr/>
        <p:txBody>
          <a:bodyPr/>
          <a:lstStyle/>
          <a:p>
            <a:pPr algn="ctr"/>
            <a:endParaRPr lang="en-US" dirty="0" smtClean="0">
              <a:latin typeface="Calibri" pitchFamily="34" charset="0"/>
            </a:endParaRPr>
          </a:p>
        </p:txBody>
      </p:sp>
      <p:sp>
        <p:nvSpPr>
          <p:cNvPr id="7" name="Content Placeholder 6"/>
          <p:cNvSpPr>
            <a:spLocks noGrp="1"/>
          </p:cNvSpPr>
          <p:nvPr>
            <p:ph idx="1"/>
          </p:nvPr>
        </p:nvSpPr>
        <p:spPr/>
        <p:txBody>
          <a:bodyPr/>
          <a:lstStyle/>
          <a:p>
            <a:r>
              <a:rPr lang="en-US" dirty="0" smtClean="0"/>
              <a:t>Behind the wheel evaluation</a:t>
            </a:r>
          </a:p>
          <a:p>
            <a:pPr lvl="1"/>
            <a:r>
              <a:rPr lang="en-US" dirty="0" smtClean="0"/>
              <a:t>Driver evaluation vehicle with instructor brake</a:t>
            </a:r>
          </a:p>
          <a:p>
            <a:pPr lvl="1"/>
            <a:r>
              <a:rPr lang="en-US" dirty="0" smtClean="0"/>
              <a:t>Start in a low challenge environment</a:t>
            </a:r>
          </a:p>
          <a:p>
            <a:pPr lvl="1"/>
            <a:r>
              <a:rPr lang="en-US" dirty="0" smtClean="0"/>
              <a:t>Increase demands to include the use of executive function skills</a:t>
            </a:r>
          </a:p>
          <a:p>
            <a:pPr lvl="1"/>
            <a:r>
              <a:rPr lang="en-US" dirty="0" smtClean="0"/>
              <a:t>i.e. Find and pull into a gas station</a:t>
            </a:r>
          </a:p>
          <a:p>
            <a:pPr lvl="1"/>
            <a:r>
              <a:rPr lang="en-US" dirty="0" smtClean="0"/>
              <a:t>i.e. Drive me to your house from here</a:t>
            </a:r>
          </a:p>
          <a:p>
            <a:endParaRPr lang="en-US" dirty="0">
              <a:latin typeface="Calibri" pitchFamily="34" charset="0"/>
            </a:endParaRPr>
          </a:p>
        </p:txBody>
      </p:sp>
      <p:sp>
        <p:nvSpPr>
          <p:cNvPr id="7171" name="Footer Placeholder 2"/>
          <p:cNvSpPr>
            <a:spLocks noGrp="1"/>
          </p:cNvSpPr>
          <p:nvPr>
            <p:ph type="ftr" sz="quarter" idx="10"/>
          </p:nvPr>
        </p:nvSpPr>
        <p:spPr bwMode="auto">
          <a:noFill/>
          <a:ln>
            <a:miter lim="800000"/>
            <a:headEnd/>
            <a:tailEnd/>
          </a:ln>
        </p:spPr>
        <p:txBody>
          <a:bodyPr/>
          <a:lstStyle/>
          <a:p>
            <a:r>
              <a:rPr lang="en-US"/>
              <a:t>Presentation Title – Date (month #, ####)</a:t>
            </a:r>
          </a:p>
        </p:txBody>
      </p:sp>
      <p:sp>
        <p:nvSpPr>
          <p:cNvPr id="7172" name="Slide Number Placeholder 3"/>
          <p:cNvSpPr>
            <a:spLocks noGrp="1"/>
          </p:cNvSpPr>
          <p:nvPr>
            <p:ph type="sldNum" sz="quarter" idx="11"/>
          </p:nvPr>
        </p:nvSpPr>
        <p:spPr bwMode="auto">
          <a:noFill/>
          <a:ln>
            <a:miter lim="800000"/>
            <a:headEnd/>
            <a:tailEnd/>
          </a:ln>
        </p:spPr>
        <p:txBody>
          <a:bodyPr/>
          <a:lstStyle/>
          <a:p>
            <a:fld id="{365B9DF7-5886-48B0-9380-2BD9BE52DCC8}" type="slidenum">
              <a:rPr lang="en-US"/>
              <a:pPr/>
              <a:t>18</a:t>
            </a:fld>
            <a:endParaRPr lang="en-US"/>
          </a:p>
        </p:txBody>
      </p:sp>
      <p:pic>
        <p:nvPicPr>
          <p:cNvPr id="7173" name="Picture 6"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0" name="Title 1"/>
          <p:cNvSpPr>
            <a:spLocks noGrp="1"/>
          </p:cNvSpPr>
          <p:nvPr>
            <p:ph type="title"/>
          </p:nvPr>
        </p:nvSpPr>
        <p:spPr/>
        <p:txBody>
          <a:bodyPr/>
          <a:lstStyle/>
          <a:p>
            <a:pPr algn="ctr"/>
            <a:endParaRPr lang="en-US" dirty="0" smtClean="0">
              <a:latin typeface="Calibri" pitchFamily="34" charset="0"/>
            </a:endParaRPr>
          </a:p>
        </p:txBody>
      </p:sp>
      <p:sp>
        <p:nvSpPr>
          <p:cNvPr id="7" name="Content Placeholder 6"/>
          <p:cNvSpPr>
            <a:spLocks noGrp="1"/>
          </p:cNvSpPr>
          <p:nvPr>
            <p:ph idx="1"/>
          </p:nvPr>
        </p:nvSpPr>
        <p:spPr/>
        <p:txBody>
          <a:bodyPr/>
          <a:lstStyle/>
          <a:p>
            <a:r>
              <a:rPr lang="en-US" dirty="0" smtClean="0"/>
              <a:t>Intervention</a:t>
            </a:r>
          </a:p>
          <a:p>
            <a:pPr lvl="1"/>
            <a:r>
              <a:rPr lang="en-US" dirty="0" smtClean="0"/>
              <a:t>Specialized driver education</a:t>
            </a:r>
          </a:p>
          <a:p>
            <a:pPr lvl="1"/>
            <a:r>
              <a:rPr lang="en-US" dirty="0" smtClean="0"/>
              <a:t>Adaptive equipment training</a:t>
            </a:r>
          </a:p>
          <a:p>
            <a:pPr lvl="1"/>
            <a:r>
              <a:rPr lang="en-US" dirty="0" smtClean="0"/>
              <a:t>Compensatory strategies such as modifying a driving route to avoid left turns, or avoiding driving during peak driving hours</a:t>
            </a:r>
          </a:p>
          <a:p>
            <a:pPr lvl="1"/>
            <a:r>
              <a:rPr lang="en-US" dirty="0" smtClean="0"/>
              <a:t>Communication of final conclusions to the client’s doctor</a:t>
            </a:r>
          </a:p>
          <a:p>
            <a:endParaRPr lang="en-US" dirty="0">
              <a:latin typeface="Calibri" pitchFamily="34" charset="0"/>
            </a:endParaRPr>
          </a:p>
        </p:txBody>
      </p:sp>
      <p:sp>
        <p:nvSpPr>
          <p:cNvPr id="7171" name="Footer Placeholder 2"/>
          <p:cNvSpPr>
            <a:spLocks noGrp="1"/>
          </p:cNvSpPr>
          <p:nvPr>
            <p:ph type="ftr" sz="quarter" idx="10"/>
          </p:nvPr>
        </p:nvSpPr>
        <p:spPr bwMode="auto">
          <a:noFill/>
          <a:ln>
            <a:miter lim="800000"/>
            <a:headEnd/>
            <a:tailEnd/>
          </a:ln>
        </p:spPr>
        <p:txBody>
          <a:bodyPr/>
          <a:lstStyle/>
          <a:p>
            <a:r>
              <a:rPr lang="en-US"/>
              <a:t>Presentation Title – Date (month #, ####)</a:t>
            </a:r>
          </a:p>
        </p:txBody>
      </p:sp>
      <p:sp>
        <p:nvSpPr>
          <p:cNvPr id="7172" name="Slide Number Placeholder 3"/>
          <p:cNvSpPr>
            <a:spLocks noGrp="1"/>
          </p:cNvSpPr>
          <p:nvPr>
            <p:ph type="sldNum" sz="quarter" idx="11"/>
          </p:nvPr>
        </p:nvSpPr>
        <p:spPr bwMode="auto">
          <a:noFill/>
          <a:ln>
            <a:miter lim="800000"/>
            <a:headEnd/>
            <a:tailEnd/>
          </a:ln>
        </p:spPr>
        <p:txBody>
          <a:bodyPr/>
          <a:lstStyle/>
          <a:p>
            <a:fld id="{365B9DF7-5886-48B0-9380-2BD9BE52DCC8}" type="slidenum">
              <a:rPr lang="en-US"/>
              <a:pPr/>
              <a:t>19</a:t>
            </a:fld>
            <a:endParaRPr lang="en-US"/>
          </a:p>
        </p:txBody>
      </p:sp>
      <p:pic>
        <p:nvPicPr>
          <p:cNvPr id="7173" name="Picture 6"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8" name="Title 3"/>
          <p:cNvSpPr>
            <a:spLocks noGrp="1"/>
          </p:cNvSpPr>
          <p:nvPr>
            <p:ph type="ctrTitle"/>
          </p:nvPr>
        </p:nvSpPr>
        <p:spPr>
          <a:xfrm>
            <a:off x="810491" y="1950316"/>
            <a:ext cx="7772400" cy="1470025"/>
          </a:xfrm>
        </p:spPr>
        <p:txBody>
          <a:bodyPr/>
          <a:lstStyle/>
          <a:p>
            <a:r>
              <a:rPr lang="en-US" dirty="0" smtClean="0"/>
              <a:t>Return to Driving after Traumatic Brain Injury</a:t>
            </a:r>
          </a:p>
        </p:txBody>
      </p:sp>
      <p:sp>
        <p:nvSpPr>
          <p:cNvPr id="4099" name="Subtitle 6"/>
          <p:cNvSpPr>
            <a:spLocks noGrp="1"/>
          </p:cNvSpPr>
          <p:nvPr>
            <p:ph type="subTitle" idx="1"/>
          </p:nvPr>
        </p:nvSpPr>
        <p:spPr/>
        <p:txBody>
          <a:bodyPr/>
          <a:lstStyle/>
          <a:p>
            <a:r>
              <a:rPr lang="en-US" dirty="0" smtClean="0"/>
              <a:t>Terri Cassidy, OTR, CDRS</a:t>
            </a:r>
            <a:endParaRPr lang="en-US" dirty="0"/>
          </a:p>
        </p:txBody>
      </p:sp>
      <p:pic>
        <p:nvPicPr>
          <p:cNvPr id="4100" name="Picture 8"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0" name="Title 1"/>
          <p:cNvSpPr>
            <a:spLocks noGrp="1"/>
          </p:cNvSpPr>
          <p:nvPr>
            <p:ph type="title"/>
          </p:nvPr>
        </p:nvSpPr>
        <p:spPr/>
        <p:txBody>
          <a:bodyPr/>
          <a:lstStyle/>
          <a:p>
            <a:pPr algn="ctr"/>
            <a:r>
              <a:rPr lang="en-US" dirty="0" smtClean="0">
                <a:latin typeface="Calibri" pitchFamily="34" charset="0"/>
              </a:rPr>
              <a:t>Adaptive Technology</a:t>
            </a:r>
          </a:p>
        </p:txBody>
      </p:sp>
      <p:sp>
        <p:nvSpPr>
          <p:cNvPr id="7" name="Content Placeholder 6"/>
          <p:cNvSpPr>
            <a:spLocks noGrp="1"/>
          </p:cNvSpPr>
          <p:nvPr>
            <p:ph idx="1"/>
          </p:nvPr>
        </p:nvSpPr>
        <p:spPr/>
        <p:txBody>
          <a:bodyPr/>
          <a:lstStyle/>
          <a:p>
            <a:r>
              <a:rPr lang="en-US" dirty="0" smtClean="0">
                <a:latin typeface="Calibri" pitchFamily="34" charset="0"/>
              </a:rPr>
              <a:t>Smart Driving Controls</a:t>
            </a:r>
          </a:p>
          <a:p>
            <a:r>
              <a:rPr lang="en-US" dirty="0" smtClean="0">
                <a:latin typeface="Calibri" pitchFamily="34" charset="0"/>
              </a:rPr>
              <a:t>Collision avoidance technology</a:t>
            </a:r>
          </a:p>
          <a:p>
            <a:r>
              <a:rPr lang="en-US" dirty="0" smtClean="0">
                <a:latin typeface="Calibri" pitchFamily="34" charset="0"/>
              </a:rPr>
              <a:t>Blind spot indicators</a:t>
            </a:r>
          </a:p>
          <a:p>
            <a:r>
              <a:rPr lang="en-US" dirty="0" smtClean="0">
                <a:latin typeface="Calibri" pitchFamily="34" charset="0"/>
              </a:rPr>
              <a:t>Head’s Up display</a:t>
            </a:r>
          </a:p>
          <a:p>
            <a:r>
              <a:rPr lang="en-US" dirty="0" smtClean="0">
                <a:latin typeface="Calibri" pitchFamily="34" charset="0"/>
              </a:rPr>
              <a:t>After market products</a:t>
            </a:r>
          </a:p>
          <a:p>
            <a:endParaRPr lang="en-US" dirty="0">
              <a:latin typeface="Calibri" pitchFamily="34" charset="0"/>
            </a:endParaRPr>
          </a:p>
        </p:txBody>
      </p:sp>
      <p:sp>
        <p:nvSpPr>
          <p:cNvPr id="7171" name="Footer Placeholder 2"/>
          <p:cNvSpPr>
            <a:spLocks noGrp="1"/>
          </p:cNvSpPr>
          <p:nvPr>
            <p:ph type="ftr" sz="quarter" idx="10"/>
          </p:nvPr>
        </p:nvSpPr>
        <p:spPr bwMode="auto">
          <a:noFill/>
          <a:ln>
            <a:miter lim="800000"/>
            <a:headEnd/>
            <a:tailEnd/>
          </a:ln>
        </p:spPr>
        <p:txBody>
          <a:bodyPr/>
          <a:lstStyle/>
          <a:p>
            <a:r>
              <a:rPr lang="en-US"/>
              <a:t>Presentation Title – Date (month #, ####)</a:t>
            </a:r>
          </a:p>
        </p:txBody>
      </p:sp>
      <p:sp>
        <p:nvSpPr>
          <p:cNvPr id="7172" name="Slide Number Placeholder 3"/>
          <p:cNvSpPr>
            <a:spLocks noGrp="1"/>
          </p:cNvSpPr>
          <p:nvPr>
            <p:ph type="sldNum" sz="quarter" idx="11"/>
          </p:nvPr>
        </p:nvSpPr>
        <p:spPr bwMode="auto">
          <a:noFill/>
          <a:ln>
            <a:miter lim="800000"/>
            <a:headEnd/>
            <a:tailEnd/>
          </a:ln>
        </p:spPr>
        <p:txBody>
          <a:bodyPr/>
          <a:lstStyle/>
          <a:p>
            <a:fld id="{365B9DF7-5886-48B0-9380-2BD9BE52DCC8}" type="slidenum">
              <a:rPr lang="en-US"/>
              <a:pPr/>
              <a:t>20</a:t>
            </a:fld>
            <a:endParaRPr lang="en-US"/>
          </a:p>
        </p:txBody>
      </p:sp>
      <p:pic>
        <p:nvPicPr>
          <p:cNvPr id="7173" name="Picture 6"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0" name="Title 1"/>
          <p:cNvSpPr>
            <a:spLocks noGrp="1"/>
          </p:cNvSpPr>
          <p:nvPr>
            <p:ph type="title"/>
          </p:nvPr>
        </p:nvSpPr>
        <p:spPr/>
        <p:txBody>
          <a:bodyPr/>
          <a:lstStyle/>
          <a:p>
            <a:pPr algn="ctr"/>
            <a:r>
              <a:rPr lang="en-US" dirty="0" smtClean="0"/>
              <a:t>What can I do to prepare?</a:t>
            </a:r>
          </a:p>
        </p:txBody>
      </p:sp>
      <p:sp>
        <p:nvSpPr>
          <p:cNvPr id="7" name="Content Placeholder 6"/>
          <p:cNvSpPr>
            <a:spLocks noGrp="1"/>
          </p:cNvSpPr>
          <p:nvPr>
            <p:ph idx="1"/>
          </p:nvPr>
        </p:nvSpPr>
        <p:spPr/>
        <p:txBody>
          <a:bodyPr/>
          <a:lstStyle/>
          <a:p>
            <a:r>
              <a:rPr lang="en-US" dirty="0" smtClean="0"/>
              <a:t>Often a person with TBI is told by their doctor to not drive until cleared to do so.</a:t>
            </a:r>
          </a:p>
          <a:p>
            <a:r>
              <a:rPr lang="en-US" dirty="0" smtClean="0"/>
              <a:t>You can practice your skills as a passenger with commentary driving.</a:t>
            </a:r>
          </a:p>
          <a:p>
            <a:r>
              <a:rPr lang="en-US" dirty="0" smtClean="0"/>
              <a:t>Identification of Critical Factors, work on identifying those in a timely manner.</a:t>
            </a:r>
          </a:p>
          <a:p>
            <a:r>
              <a:rPr lang="en-US" dirty="0" smtClean="0"/>
              <a:t>Increased driving safety is related to increased insight.</a:t>
            </a:r>
          </a:p>
          <a:p>
            <a:endParaRPr lang="en-US" dirty="0">
              <a:latin typeface="Calibri" pitchFamily="34" charset="0"/>
            </a:endParaRPr>
          </a:p>
        </p:txBody>
      </p:sp>
      <p:sp>
        <p:nvSpPr>
          <p:cNvPr id="7171" name="Footer Placeholder 2"/>
          <p:cNvSpPr>
            <a:spLocks noGrp="1"/>
          </p:cNvSpPr>
          <p:nvPr>
            <p:ph type="ftr" sz="quarter" idx="10"/>
          </p:nvPr>
        </p:nvSpPr>
        <p:spPr bwMode="auto">
          <a:noFill/>
          <a:ln>
            <a:miter lim="800000"/>
            <a:headEnd/>
            <a:tailEnd/>
          </a:ln>
        </p:spPr>
        <p:txBody>
          <a:bodyPr/>
          <a:lstStyle/>
          <a:p>
            <a:r>
              <a:rPr lang="en-US"/>
              <a:t>Presentation Title – Date (month #, ####)</a:t>
            </a:r>
          </a:p>
        </p:txBody>
      </p:sp>
      <p:sp>
        <p:nvSpPr>
          <p:cNvPr id="7172" name="Slide Number Placeholder 3"/>
          <p:cNvSpPr>
            <a:spLocks noGrp="1"/>
          </p:cNvSpPr>
          <p:nvPr>
            <p:ph type="sldNum" sz="quarter" idx="11"/>
          </p:nvPr>
        </p:nvSpPr>
        <p:spPr bwMode="auto">
          <a:noFill/>
          <a:ln>
            <a:miter lim="800000"/>
            <a:headEnd/>
            <a:tailEnd/>
          </a:ln>
        </p:spPr>
        <p:txBody>
          <a:bodyPr/>
          <a:lstStyle/>
          <a:p>
            <a:fld id="{365B9DF7-5886-48B0-9380-2BD9BE52DCC8}" type="slidenum">
              <a:rPr lang="en-US"/>
              <a:pPr/>
              <a:t>21</a:t>
            </a:fld>
            <a:endParaRPr lang="en-US"/>
          </a:p>
        </p:txBody>
      </p:sp>
      <p:pic>
        <p:nvPicPr>
          <p:cNvPr id="7173" name="Picture 6"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4" name="Title 1"/>
          <p:cNvSpPr>
            <a:spLocks noGrp="1"/>
          </p:cNvSpPr>
          <p:nvPr>
            <p:ph type="title"/>
          </p:nvPr>
        </p:nvSpPr>
        <p:spPr/>
        <p:txBody>
          <a:bodyPr/>
          <a:lstStyle/>
          <a:p>
            <a:pPr algn="ctr"/>
            <a:r>
              <a:rPr lang="en-US" dirty="0" smtClean="0"/>
              <a:t>References</a:t>
            </a:r>
          </a:p>
        </p:txBody>
      </p:sp>
      <p:sp>
        <p:nvSpPr>
          <p:cNvPr id="8" name="Content Placeholder 7"/>
          <p:cNvSpPr>
            <a:spLocks noGrp="1"/>
          </p:cNvSpPr>
          <p:nvPr>
            <p:ph idx="1"/>
          </p:nvPr>
        </p:nvSpPr>
        <p:spPr/>
        <p:txBody>
          <a:bodyPr/>
          <a:lstStyle/>
          <a:p>
            <a:r>
              <a:rPr lang="en-US" sz="1400" dirty="0" err="1" smtClean="0">
                <a:latin typeface="Calibri" pitchFamily="34" charset="0"/>
              </a:rPr>
              <a:t>Classen</a:t>
            </a:r>
            <a:r>
              <a:rPr lang="en-US" sz="1400" dirty="0" smtClean="0">
                <a:latin typeface="Calibri" pitchFamily="34" charset="0"/>
              </a:rPr>
              <a:t>, S., Levy, C., Mc </a:t>
            </a:r>
            <a:r>
              <a:rPr lang="en-US" sz="1400" dirty="0" err="1" smtClean="0">
                <a:latin typeface="Calibri" pitchFamily="34" charset="0"/>
              </a:rPr>
              <a:t>Carthy</a:t>
            </a:r>
            <a:r>
              <a:rPr lang="en-US" sz="1400" dirty="0" smtClean="0">
                <a:latin typeface="Calibri" pitchFamily="34" charset="0"/>
              </a:rPr>
              <a:t>, D., Mann, W. C., </a:t>
            </a:r>
            <a:r>
              <a:rPr lang="en-US" sz="1400" dirty="0" err="1" smtClean="0">
                <a:latin typeface="Calibri" pitchFamily="34" charset="0"/>
              </a:rPr>
              <a:t>Lanford</a:t>
            </a:r>
            <a:r>
              <a:rPr lang="en-US" sz="1400" dirty="0" smtClean="0">
                <a:latin typeface="Calibri" pitchFamily="34" charset="0"/>
              </a:rPr>
              <a:t>, D., &amp; </a:t>
            </a:r>
            <a:r>
              <a:rPr lang="en-US" sz="1400" dirty="0" err="1" smtClean="0">
                <a:latin typeface="Calibri" pitchFamily="34" charset="0"/>
              </a:rPr>
              <a:t>Waid</a:t>
            </a:r>
            <a:r>
              <a:rPr lang="en-US" sz="1400" dirty="0" smtClean="0">
                <a:latin typeface="Calibri" pitchFamily="34" charset="0"/>
              </a:rPr>
              <a:t>-Ebbs, J.K. Traumatic brain injury and driving assessment: An evidence-based literature review.  </a:t>
            </a:r>
            <a:r>
              <a:rPr lang="en-US" sz="1400" i="1" dirty="0" smtClean="0">
                <a:latin typeface="Calibri" pitchFamily="34" charset="0"/>
              </a:rPr>
              <a:t>American Journal of Occupational Therapy</a:t>
            </a:r>
            <a:r>
              <a:rPr lang="en-US" sz="1400" dirty="0" smtClean="0">
                <a:latin typeface="Calibri" pitchFamily="34" charset="0"/>
              </a:rPr>
              <a:t>, 2009; 64:580-591.</a:t>
            </a:r>
          </a:p>
          <a:p>
            <a:r>
              <a:rPr lang="en-US" sz="1400" dirty="0" smtClean="0">
                <a:latin typeface="Calibri" pitchFamily="34" charset="0"/>
              </a:rPr>
              <a:t>Coleman, R.D., Rapport, L.J., </a:t>
            </a:r>
            <a:r>
              <a:rPr lang="en-US" sz="1400" dirty="0" err="1" smtClean="0">
                <a:latin typeface="Calibri" pitchFamily="34" charset="0"/>
              </a:rPr>
              <a:t>Ergh</a:t>
            </a:r>
            <a:r>
              <a:rPr lang="en-US" sz="1400" dirty="0" smtClean="0">
                <a:latin typeface="Calibri" pitchFamily="34" charset="0"/>
              </a:rPr>
              <a:t>, T.C., Hanks, R.A., Ricker, J.H., &amp; Millis, S.R. Predictors of Driving Outcome After Traumatic Brain Injury. </a:t>
            </a:r>
            <a:r>
              <a:rPr lang="en-US" sz="1400" i="1" dirty="0" smtClean="0">
                <a:latin typeface="Calibri" pitchFamily="34" charset="0"/>
              </a:rPr>
              <a:t>Arch Phys Med </a:t>
            </a:r>
            <a:r>
              <a:rPr lang="en-US" sz="1400" i="1" dirty="0" err="1" smtClean="0">
                <a:latin typeface="Calibri" pitchFamily="34" charset="0"/>
              </a:rPr>
              <a:t>Rehabil</a:t>
            </a:r>
            <a:r>
              <a:rPr lang="en-US" sz="1400" i="1" dirty="0" smtClean="0">
                <a:latin typeface="Calibri" pitchFamily="34" charset="0"/>
              </a:rPr>
              <a:t> </a:t>
            </a:r>
            <a:r>
              <a:rPr lang="en-US" sz="1400" dirty="0" smtClean="0">
                <a:latin typeface="Calibri" pitchFamily="34" charset="0"/>
              </a:rPr>
              <a:t>2002;83:1415-22</a:t>
            </a:r>
          </a:p>
          <a:p>
            <a:r>
              <a:rPr lang="en-US" sz="1400" dirty="0" smtClean="0">
                <a:latin typeface="Calibri" pitchFamily="34" charset="0"/>
              </a:rPr>
              <a:t>Crooks, C.Y., </a:t>
            </a:r>
            <a:r>
              <a:rPr lang="en-US" sz="1400" dirty="0" err="1" smtClean="0">
                <a:latin typeface="Calibri" pitchFamily="34" charset="0"/>
              </a:rPr>
              <a:t>Zumsteg</a:t>
            </a:r>
            <a:r>
              <a:rPr lang="en-US" sz="1400" dirty="0" smtClean="0">
                <a:latin typeface="Calibri" pitchFamily="34" charset="0"/>
              </a:rPr>
              <a:t>, J.M. &amp; Bell, K.R. Traumatic brain injury: A review of practice management and recent advances. </a:t>
            </a:r>
            <a:r>
              <a:rPr lang="en-US" sz="1400" i="1" dirty="0" smtClean="0">
                <a:latin typeface="Calibri" pitchFamily="34" charset="0"/>
              </a:rPr>
              <a:t>Physical Medicine and Rehabilitation Clinics of North America</a:t>
            </a:r>
            <a:r>
              <a:rPr lang="en-US" sz="1400" dirty="0" smtClean="0">
                <a:latin typeface="Calibri" pitchFamily="34" charset="0"/>
              </a:rPr>
              <a:t>, 2007; 18(4),:681-710.</a:t>
            </a:r>
          </a:p>
          <a:p>
            <a:r>
              <a:rPr lang="en-US" sz="1400" dirty="0" err="1" smtClean="0">
                <a:latin typeface="Calibri" pitchFamily="34" charset="0"/>
              </a:rPr>
              <a:t>Galski</a:t>
            </a:r>
            <a:r>
              <a:rPr lang="en-US" sz="1400" dirty="0" smtClean="0">
                <a:latin typeface="Calibri" pitchFamily="34" charset="0"/>
              </a:rPr>
              <a:t>, T., </a:t>
            </a:r>
            <a:r>
              <a:rPr lang="en-US" sz="1400" dirty="0" err="1" smtClean="0">
                <a:latin typeface="Calibri" pitchFamily="34" charset="0"/>
              </a:rPr>
              <a:t>Ehle</a:t>
            </a:r>
            <a:r>
              <a:rPr lang="en-US" sz="1400" dirty="0" smtClean="0">
                <a:latin typeface="Calibri" pitchFamily="34" charset="0"/>
              </a:rPr>
              <a:t>, H.T., &amp; </a:t>
            </a:r>
            <a:r>
              <a:rPr lang="en-US" sz="1400" dirty="0" err="1" smtClean="0">
                <a:latin typeface="Calibri" pitchFamily="34" charset="0"/>
              </a:rPr>
              <a:t>Bruni</a:t>
            </a:r>
            <a:r>
              <a:rPr lang="en-US" sz="1400" dirty="0" smtClean="0">
                <a:latin typeface="Calibri" pitchFamily="34" charset="0"/>
              </a:rPr>
              <a:t>, R.L. An assessment of measures to predict the outcome of driving evaluation in patients with cerebral damage.  </a:t>
            </a:r>
            <a:r>
              <a:rPr lang="en-US" sz="1400" i="1" dirty="0" smtClean="0">
                <a:latin typeface="Calibri" pitchFamily="34" charset="0"/>
              </a:rPr>
              <a:t>American Journal of Occupational Therapy</a:t>
            </a:r>
            <a:r>
              <a:rPr lang="en-US" sz="1400" dirty="0" smtClean="0">
                <a:latin typeface="Calibri" pitchFamily="34" charset="0"/>
              </a:rPr>
              <a:t>  1990; 44:709-713.</a:t>
            </a:r>
          </a:p>
          <a:p>
            <a:r>
              <a:rPr lang="en-US" sz="1400" dirty="0" err="1" smtClean="0">
                <a:latin typeface="Calibri" pitchFamily="34" charset="0"/>
              </a:rPr>
              <a:t>Schultheis</a:t>
            </a:r>
            <a:r>
              <a:rPr lang="en-US" sz="1400" dirty="0" smtClean="0">
                <a:latin typeface="Calibri" pitchFamily="34" charset="0"/>
              </a:rPr>
              <a:t>, M.T., </a:t>
            </a:r>
            <a:r>
              <a:rPr lang="en-US" sz="1400" dirty="0" err="1" smtClean="0">
                <a:latin typeface="Calibri" pitchFamily="34" charset="0"/>
              </a:rPr>
              <a:t>Matheis</a:t>
            </a:r>
            <a:r>
              <a:rPr lang="en-US" sz="1400" dirty="0" smtClean="0">
                <a:latin typeface="Calibri" pitchFamily="34" charset="0"/>
              </a:rPr>
              <a:t>, R.J., </a:t>
            </a:r>
            <a:r>
              <a:rPr lang="en-US" sz="1400" dirty="0" err="1" smtClean="0">
                <a:latin typeface="Calibri" pitchFamily="34" charset="0"/>
              </a:rPr>
              <a:t>Nead</a:t>
            </a:r>
            <a:r>
              <a:rPr lang="en-US" sz="1400" dirty="0" smtClean="0">
                <a:latin typeface="Calibri" pitchFamily="34" charset="0"/>
              </a:rPr>
              <a:t>, R., &amp; </a:t>
            </a:r>
            <a:r>
              <a:rPr lang="en-US" sz="1400" dirty="0" err="1" smtClean="0">
                <a:latin typeface="Calibri" pitchFamily="34" charset="0"/>
              </a:rPr>
              <a:t>DeLuca</a:t>
            </a:r>
            <a:r>
              <a:rPr lang="en-US" sz="1400" dirty="0" smtClean="0">
                <a:latin typeface="Calibri" pitchFamily="34" charset="0"/>
              </a:rPr>
              <a:t>, J. Driving Behaviors Following Brain Injury: Self-Report and Motor Vehicle Records. J Head Trauma </a:t>
            </a:r>
            <a:r>
              <a:rPr lang="en-US" sz="1400" dirty="0" err="1" smtClean="0">
                <a:latin typeface="Calibri" pitchFamily="34" charset="0"/>
              </a:rPr>
              <a:t>Rehabil</a:t>
            </a:r>
            <a:r>
              <a:rPr lang="en-US" sz="1400" dirty="0" smtClean="0">
                <a:latin typeface="Calibri" pitchFamily="34" charset="0"/>
              </a:rPr>
              <a:t> 2002; 17(1):38-47</a:t>
            </a:r>
          </a:p>
          <a:p>
            <a:r>
              <a:rPr lang="en-US" sz="1400" dirty="0" err="1" smtClean="0">
                <a:latin typeface="Calibri" pitchFamily="34" charset="0"/>
              </a:rPr>
              <a:t>Tamietto</a:t>
            </a:r>
            <a:r>
              <a:rPr lang="en-US" sz="1400" dirty="0" smtClean="0">
                <a:latin typeface="Calibri" pitchFamily="34" charset="0"/>
              </a:rPr>
              <a:t>, M., </a:t>
            </a:r>
            <a:r>
              <a:rPr lang="en-US" sz="1400" dirty="0" err="1" smtClean="0">
                <a:latin typeface="Calibri" pitchFamily="34" charset="0"/>
              </a:rPr>
              <a:t>Torrini</a:t>
            </a:r>
            <a:r>
              <a:rPr lang="en-US" sz="1400" dirty="0" smtClean="0">
                <a:latin typeface="Calibri" pitchFamily="34" charset="0"/>
              </a:rPr>
              <a:t>, G., </a:t>
            </a:r>
            <a:r>
              <a:rPr lang="en-US" sz="1400" dirty="0" err="1" smtClean="0">
                <a:latin typeface="Calibri" pitchFamily="34" charset="0"/>
              </a:rPr>
              <a:t>Adenzato</a:t>
            </a:r>
            <a:r>
              <a:rPr lang="en-US" sz="1400" dirty="0" smtClean="0">
                <a:latin typeface="Calibri" pitchFamily="34" charset="0"/>
              </a:rPr>
              <a:t>, M., </a:t>
            </a:r>
            <a:r>
              <a:rPr lang="en-US" sz="1400" dirty="0" err="1" smtClean="0">
                <a:latin typeface="Calibri" pitchFamily="34" charset="0"/>
              </a:rPr>
              <a:t>Pietrapiana</a:t>
            </a:r>
            <a:r>
              <a:rPr lang="en-US" sz="1400" dirty="0" smtClean="0">
                <a:latin typeface="Calibri" pitchFamily="34" charset="0"/>
              </a:rPr>
              <a:t>, P., </a:t>
            </a:r>
            <a:r>
              <a:rPr lang="en-US" sz="1400" dirty="0" err="1" smtClean="0">
                <a:latin typeface="Calibri" pitchFamily="34" charset="0"/>
              </a:rPr>
              <a:t>Rago</a:t>
            </a:r>
            <a:r>
              <a:rPr lang="en-US" sz="1400" dirty="0" smtClean="0">
                <a:latin typeface="Calibri" pitchFamily="34" charset="0"/>
              </a:rPr>
              <a:t>, R., &amp; </a:t>
            </a:r>
            <a:r>
              <a:rPr lang="en-US" sz="1400" dirty="0" err="1" smtClean="0">
                <a:latin typeface="Calibri" pitchFamily="34" charset="0"/>
              </a:rPr>
              <a:t>Perino</a:t>
            </a:r>
            <a:r>
              <a:rPr lang="en-US" sz="1400" dirty="0" smtClean="0">
                <a:latin typeface="Calibri" pitchFamily="34" charset="0"/>
              </a:rPr>
              <a:t>, C. To drive or not to drive after TBI?  A review of the literature and its implications for rehabilitation and future research. </a:t>
            </a:r>
            <a:r>
              <a:rPr lang="en-US" sz="1400" i="1" dirty="0" err="1" smtClean="0">
                <a:latin typeface="Calibri" pitchFamily="34" charset="0"/>
              </a:rPr>
              <a:t>NeuroRehabilitation</a:t>
            </a:r>
            <a:r>
              <a:rPr lang="en-US" sz="1400" dirty="0" smtClean="0">
                <a:latin typeface="Calibri" pitchFamily="34" charset="0"/>
              </a:rPr>
              <a:t> 2006; 21:81-92.</a:t>
            </a:r>
          </a:p>
          <a:p>
            <a:endParaRPr lang="en-US" dirty="0">
              <a:latin typeface="Calibri" pitchFamily="34" charset="0"/>
            </a:endParaRPr>
          </a:p>
        </p:txBody>
      </p:sp>
      <p:sp>
        <p:nvSpPr>
          <p:cNvPr id="8196" name="Footer Placeholder 2"/>
          <p:cNvSpPr>
            <a:spLocks noGrp="1"/>
          </p:cNvSpPr>
          <p:nvPr>
            <p:ph type="ftr" sz="quarter" idx="10"/>
          </p:nvPr>
        </p:nvSpPr>
        <p:spPr bwMode="auto">
          <a:noFill/>
          <a:ln>
            <a:miter lim="800000"/>
            <a:headEnd/>
            <a:tailEnd/>
          </a:ln>
        </p:spPr>
        <p:txBody>
          <a:bodyPr/>
          <a:lstStyle/>
          <a:p>
            <a:r>
              <a:rPr lang="en-US"/>
              <a:t>Presentation Title – Date (month #, ####)</a:t>
            </a:r>
          </a:p>
        </p:txBody>
      </p:sp>
      <p:sp>
        <p:nvSpPr>
          <p:cNvPr id="8197" name="Slide Number Placeholder 4"/>
          <p:cNvSpPr>
            <a:spLocks noGrp="1"/>
          </p:cNvSpPr>
          <p:nvPr>
            <p:ph type="sldNum" sz="quarter" idx="11"/>
          </p:nvPr>
        </p:nvSpPr>
        <p:spPr bwMode="auto">
          <a:noFill/>
          <a:ln>
            <a:miter lim="800000"/>
            <a:headEnd/>
            <a:tailEnd/>
          </a:ln>
        </p:spPr>
        <p:txBody>
          <a:bodyPr/>
          <a:lstStyle/>
          <a:p>
            <a:fld id="{51B8E4B5-7548-42CC-9995-F79F31F95B80}" type="slidenum">
              <a:rPr lang="en-US"/>
              <a:pPr/>
              <a:t>22</a:t>
            </a:fld>
            <a:endParaRPr lang="en-US"/>
          </a:p>
        </p:txBody>
      </p:sp>
      <p:pic>
        <p:nvPicPr>
          <p:cNvPr id="8198" name="Picture 7"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2" name="Title 1"/>
          <p:cNvSpPr>
            <a:spLocks noGrp="1"/>
          </p:cNvSpPr>
          <p:nvPr>
            <p:ph type="title"/>
          </p:nvPr>
        </p:nvSpPr>
        <p:spPr/>
        <p:txBody>
          <a:bodyPr/>
          <a:lstStyle/>
          <a:p>
            <a:pPr algn="ctr"/>
            <a:r>
              <a:rPr lang="en-US" dirty="0" smtClean="0"/>
              <a:t>Why Driving?</a:t>
            </a:r>
          </a:p>
        </p:txBody>
      </p:sp>
      <p:sp>
        <p:nvSpPr>
          <p:cNvPr id="5123" name="Content Placeholder 2"/>
          <p:cNvSpPr>
            <a:spLocks noGrp="1"/>
          </p:cNvSpPr>
          <p:nvPr>
            <p:ph sz="half" idx="1"/>
          </p:nvPr>
        </p:nvSpPr>
        <p:spPr/>
        <p:txBody>
          <a:bodyPr/>
          <a:lstStyle/>
          <a:p>
            <a:r>
              <a:rPr lang="en-US" dirty="0" smtClean="0"/>
              <a:t>Experience on Rehabilitation Unit</a:t>
            </a:r>
          </a:p>
          <a:p>
            <a:r>
              <a:rPr lang="en-US" dirty="0" smtClean="0"/>
              <a:t>Goal of many patients</a:t>
            </a:r>
          </a:p>
          <a:p>
            <a:endParaRPr lang="en-US" dirty="0" smtClean="0"/>
          </a:p>
        </p:txBody>
      </p:sp>
      <p:sp>
        <p:nvSpPr>
          <p:cNvPr id="9" name="Content Placeholder 8"/>
          <p:cNvSpPr>
            <a:spLocks noGrp="1"/>
          </p:cNvSpPr>
          <p:nvPr>
            <p:ph sz="half" idx="2"/>
          </p:nvPr>
        </p:nvSpPr>
        <p:spPr/>
        <p:txBody>
          <a:bodyPr/>
          <a:lstStyle/>
          <a:p>
            <a:pPr lvl="1">
              <a:buFont typeface="Arial" panose="020B0604020202020204" pitchFamily="34" charset="0"/>
              <a:buChar char="•"/>
            </a:pPr>
            <a:r>
              <a:rPr lang="en-US" dirty="0" smtClean="0"/>
              <a:t>Adaptation to injury</a:t>
            </a:r>
          </a:p>
          <a:p>
            <a:pPr lvl="1">
              <a:buFont typeface="Arial" panose="020B0604020202020204" pitchFamily="34" charset="0"/>
              <a:buChar char="•"/>
            </a:pPr>
            <a:r>
              <a:rPr lang="en-US" dirty="0" smtClean="0"/>
              <a:t>Community Reintegration</a:t>
            </a:r>
          </a:p>
          <a:p>
            <a:pPr lvl="1">
              <a:buFont typeface="Arial" panose="020B0604020202020204" pitchFamily="34" charset="0"/>
              <a:buChar char="•"/>
            </a:pPr>
            <a:r>
              <a:rPr lang="en-US" dirty="0" smtClean="0"/>
              <a:t>Identity</a:t>
            </a:r>
          </a:p>
          <a:p>
            <a:pPr lvl="1">
              <a:buFont typeface="Arial" panose="020B0604020202020204" pitchFamily="34" charset="0"/>
              <a:buChar char="•"/>
            </a:pPr>
            <a:r>
              <a:rPr lang="en-US" dirty="0" smtClean="0"/>
              <a:t>Quality of Life</a:t>
            </a:r>
          </a:p>
          <a:p>
            <a:endParaRPr lang="en-US" dirty="0"/>
          </a:p>
        </p:txBody>
      </p:sp>
      <p:sp>
        <p:nvSpPr>
          <p:cNvPr id="5124" name="Footer Placeholder 3"/>
          <p:cNvSpPr>
            <a:spLocks noGrp="1"/>
          </p:cNvSpPr>
          <p:nvPr>
            <p:ph type="ftr" sz="quarter" idx="10"/>
          </p:nvPr>
        </p:nvSpPr>
        <p:spPr bwMode="auto">
          <a:noFill/>
          <a:ln>
            <a:miter lim="800000"/>
            <a:headEnd/>
            <a:tailEnd/>
          </a:ln>
        </p:spPr>
        <p:txBody>
          <a:bodyPr/>
          <a:lstStyle/>
          <a:p>
            <a:endParaRPr lang="en-US" dirty="0"/>
          </a:p>
        </p:txBody>
      </p:sp>
      <p:sp>
        <p:nvSpPr>
          <p:cNvPr id="5125" name="Slide Number Placeholder 4"/>
          <p:cNvSpPr>
            <a:spLocks noGrp="1"/>
          </p:cNvSpPr>
          <p:nvPr>
            <p:ph type="sldNum" sz="quarter" idx="11"/>
          </p:nvPr>
        </p:nvSpPr>
        <p:spPr bwMode="auto">
          <a:noFill/>
          <a:ln>
            <a:miter lim="800000"/>
            <a:headEnd/>
            <a:tailEnd/>
          </a:ln>
        </p:spPr>
        <p:txBody>
          <a:bodyPr/>
          <a:lstStyle/>
          <a:p>
            <a:fld id="{8B564523-944A-45D9-92A8-F676C839D009}" type="slidenum">
              <a:rPr lang="en-US"/>
              <a:pPr/>
              <a:t>3</a:t>
            </a:fld>
            <a:endParaRPr lang="en-US"/>
          </a:p>
        </p:txBody>
      </p:sp>
      <p:pic>
        <p:nvPicPr>
          <p:cNvPr id="5126" name="Picture 6" descr="CenturaHealth_horz_CMYK_2756.ai"/>
          <p:cNvPicPr>
            <a:picLocks noChangeAspect="1"/>
          </p:cNvPicPr>
          <p:nvPr/>
        </p:nvPicPr>
        <p:blipFill>
          <a:blip r:embed="rId4"/>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2" name="Title 1"/>
          <p:cNvSpPr>
            <a:spLocks noGrp="1"/>
          </p:cNvSpPr>
          <p:nvPr>
            <p:ph type="title"/>
          </p:nvPr>
        </p:nvSpPr>
        <p:spPr/>
        <p:txBody>
          <a:bodyPr/>
          <a:lstStyle/>
          <a:p>
            <a:pPr algn="ctr"/>
            <a:r>
              <a:rPr lang="en-US" dirty="0" smtClean="0"/>
              <a:t>Brain Injury</a:t>
            </a:r>
          </a:p>
        </p:txBody>
      </p:sp>
      <p:sp>
        <p:nvSpPr>
          <p:cNvPr id="5123" name="Content Placeholder 2"/>
          <p:cNvSpPr>
            <a:spLocks noGrp="1"/>
          </p:cNvSpPr>
          <p:nvPr>
            <p:ph sz="half" idx="1"/>
          </p:nvPr>
        </p:nvSpPr>
        <p:spPr/>
        <p:txBody>
          <a:bodyPr/>
          <a:lstStyle/>
          <a:p>
            <a:pPr lvl="1" algn="just">
              <a:buNone/>
            </a:pPr>
            <a:r>
              <a:rPr lang="en-US" dirty="0" smtClean="0"/>
              <a:t>Characteristic Symptoms</a:t>
            </a:r>
          </a:p>
          <a:p>
            <a:pPr lvl="1"/>
            <a:r>
              <a:rPr lang="en-US" dirty="0" smtClean="0"/>
              <a:t>Headache</a:t>
            </a:r>
          </a:p>
          <a:p>
            <a:pPr lvl="1"/>
            <a:r>
              <a:rPr lang="en-US" dirty="0" smtClean="0"/>
              <a:t>Dizziness or vertigo</a:t>
            </a:r>
          </a:p>
          <a:p>
            <a:pPr lvl="1"/>
            <a:r>
              <a:rPr lang="en-US" dirty="0" smtClean="0"/>
              <a:t>Poor balance</a:t>
            </a:r>
          </a:p>
          <a:p>
            <a:pPr lvl="1"/>
            <a:r>
              <a:rPr lang="en-US" dirty="0" smtClean="0"/>
              <a:t>Forgetfulness</a:t>
            </a:r>
          </a:p>
          <a:p>
            <a:pPr lvl="1"/>
            <a:r>
              <a:rPr lang="en-US" dirty="0" smtClean="0"/>
              <a:t>Slowed thinking</a:t>
            </a:r>
          </a:p>
          <a:p>
            <a:pPr lvl="1"/>
            <a:r>
              <a:rPr lang="en-US" dirty="0" smtClean="0"/>
              <a:t>Impaired concentration</a:t>
            </a:r>
          </a:p>
          <a:p>
            <a:endParaRPr lang="en-US" dirty="0" smtClean="0"/>
          </a:p>
        </p:txBody>
      </p:sp>
      <p:sp>
        <p:nvSpPr>
          <p:cNvPr id="9" name="Content Placeholder 8"/>
          <p:cNvSpPr>
            <a:spLocks noGrp="1"/>
          </p:cNvSpPr>
          <p:nvPr>
            <p:ph sz="half" idx="2"/>
          </p:nvPr>
        </p:nvSpPr>
        <p:spPr/>
        <p:txBody>
          <a:bodyPr/>
          <a:lstStyle/>
          <a:p>
            <a:pPr lvl="1"/>
            <a:endParaRPr lang="en-US" dirty="0" smtClean="0"/>
          </a:p>
          <a:p>
            <a:pPr lvl="1"/>
            <a:endParaRPr lang="en-US" dirty="0" smtClean="0"/>
          </a:p>
          <a:p>
            <a:pPr lvl="1"/>
            <a:r>
              <a:rPr lang="en-US" dirty="0" smtClean="0"/>
              <a:t>Decreased executive function</a:t>
            </a:r>
          </a:p>
          <a:p>
            <a:pPr lvl="1"/>
            <a:r>
              <a:rPr lang="en-US" dirty="0" smtClean="0"/>
              <a:t>Fatigue</a:t>
            </a:r>
          </a:p>
          <a:p>
            <a:pPr lvl="1"/>
            <a:r>
              <a:rPr lang="en-US" dirty="0" smtClean="0"/>
              <a:t>Irritability</a:t>
            </a:r>
          </a:p>
          <a:p>
            <a:pPr lvl="1"/>
            <a:r>
              <a:rPr lang="en-US" dirty="0" smtClean="0"/>
              <a:t>Visual impairment</a:t>
            </a:r>
          </a:p>
          <a:p>
            <a:pPr lvl="1"/>
            <a:r>
              <a:rPr lang="en-US" dirty="0" smtClean="0"/>
              <a:t>Sensitivity to light or noise</a:t>
            </a:r>
          </a:p>
          <a:p>
            <a:pPr>
              <a:buNone/>
            </a:pPr>
            <a:r>
              <a:rPr lang="en-US" sz="1600" dirty="0" smtClean="0"/>
              <a:t>			        </a:t>
            </a:r>
            <a:r>
              <a:rPr lang="en-US" sz="1800" dirty="0" smtClean="0"/>
              <a:t>Crooks et al. (2007)</a:t>
            </a:r>
          </a:p>
          <a:p>
            <a:endParaRPr lang="en-US" dirty="0"/>
          </a:p>
        </p:txBody>
      </p:sp>
      <p:sp>
        <p:nvSpPr>
          <p:cNvPr id="5124" name="Footer Placeholder 3"/>
          <p:cNvSpPr>
            <a:spLocks noGrp="1"/>
          </p:cNvSpPr>
          <p:nvPr>
            <p:ph type="ftr" sz="quarter" idx="10"/>
          </p:nvPr>
        </p:nvSpPr>
        <p:spPr bwMode="auto">
          <a:noFill/>
          <a:ln>
            <a:miter lim="800000"/>
            <a:headEnd/>
            <a:tailEnd/>
          </a:ln>
        </p:spPr>
        <p:txBody>
          <a:bodyPr/>
          <a:lstStyle/>
          <a:p>
            <a:endParaRPr lang="en-US" dirty="0"/>
          </a:p>
        </p:txBody>
      </p:sp>
      <p:sp>
        <p:nvSpPr>
          <p:cNvPr id="5125" name="Slide Number Placeholder 4"/>
          <p:cNvSpPr>
            <a:spLocks noGrp="1"/>
          </p:cNvSpPr>
          <p:nvPr>
            <p:ph type="sldNum" sz="quarter" idx="11"/>
          </p:nvPr>
        </p:nvSpPr>
        <p:spPr bwMode="auto">
          <a:noFill/>
          <a:ln>
            <a:miter lim="800000"/>
            <a:headEnd/>
            <a:tailEnd/>
          </a:ln>
        </p:spPr>
        <p:txBody>
          <a:bodyPr/>
          <a:lstStyle/>
          <a:p>
            <a:fld id="{8B564523-944A-45D9-92A8-F676C839D009}" type="slidenum">
              <a:rPr lang="en-US"/>
              <a:pPr/>
              <a:t>4</a:t>
            </a:fld>
            <a:endParaRPr lang="en-US"/>
          </a:p>
        </p:txBody>
      </p:sp>
      <p:pic>
        <p:nvPicPr>
          <p:cNvPr id="5126" name="Picture 6" descr="CenturaHealth_horz_CMYK_2756.ai"/>
          <p:cNvPicPr>
            <a:picLocks noChangeAspect="1"/>
          </p:cNvPicPr>
          <p:nvPr/>
        </p:nvPicPr>
        <p:blipFill>
          <a:blip r:embed="rId4"/>
          <a:srcRect/>
          <a:stretch>
            <a:fillRect/>
          </a:stretch>
        </p:blipFill>
        <p:spPr bwMode="auto">
          <a:xfrm>
            <a:off x="6891338" y="5838825"/>
            <a:ext cx="1497012" cy="280988"/>
          </a:xfrm>
          <a:prstGeom prst="rect">
            <a:avLst/>
          </a:prstGeom>
          <a:noFill/>
          <a:ln w="9525">
            <a:noFill/>
            <a:miter lim="800000"/>
            <a:headEnd/>
            <a:tailEnd/>
          </a:ln>
        </p:spPr>
      </p:pic>
    </p:spTree>
    <p:extLst>
      <p:ext uri="{BB962C8B-B14F-4D97-AF65-F5344CB8AC3E}">
        <p14:creationId xmlns:p14="http://schemas.microsoft.com/office/powerpoint/2010/main" val="3639368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6" name="Title 1"/>
          <p:cNvSpPr>
            <a:spLocks noGrp="1"/>
          </p:cNvSpPr>
          <p:nvPr>
            <p:ph type="title"/>
          </p:nvPr>
        </p:nvSpPr>
        <p:spPr>
          <a:xfrm>
            <a:off x="914400" y="274638"/>
            <a:ext cx="7772400" cy="1143000"/>
          </a:xfrm>
        </p:spPr>
        <p:txBody>
          <a:bodyPr/>
          <a:lstStyle/>
          <a:p>
            <a:pPr algn="ctr"/>
            <a:r>
              <a:rPr lang="en-US" dirty="0" smtClean="0"/>
              <a:t/>
            </a:r>
            <a:br>
              <a:rPr lang="en-US" dirty="0" smtClean="0"/>
            </a:br>
            <a:r>
              <a:rPr lang="en-US" dirty="0" smtClean="0"/>
              <a:t>Driving Task</a:t>
            </a:r>
          </a:p>
        </p:txBody>
      </p:sp>
      <p:sp>
        <p:nvSpPr>
          <p:cNvPr id="6147" name="Content Placeholder 2"/>
          <p:cNvSpPr>
            <a:spLocks noGrp="1"/>
          </p:cNvSpPr>
          <p:nvPr>
            <p:ph idx="1"/>
          </p:nvPr>
        </p:nvSpPr>
        <p:spPr>
          <a:xfrm>
            <a:off x="914400" y="1600200"/>
            <a:ext cx="7772400" cy="4525963"/>
          </a:xfrm>
        </p:spPr>
        <p:txBody>
          <a:bodyPr/>
          <a:lstStyle/>
          <a:p>
            <a:pPr>
              <a:buNone/>
            </a:pPr>
            <a:r>
              <a:rPr lang="en-US" sz="2400" dirty="0" smtClean="0"/>
              <a:t>Driving Safely requires:</a:t>
            </a:r>
          </a:p>
          <a:p>
            <a:r>
              <a:rPr lang="en-US" sz="2400" dirty="0" smtClean="0"/>
              <a:t>Planning</a:t>
            </a:r>
          </a:p>
          <a:p>
            <a:r>
              <a:rPr lang="en-US" sz="2400" dirty="0" smtClean="0"/>
              <a:t>Concentration</a:t>
            </a:r>
          </a:p>
          <a:p>
            <a:r>
              <a:rPr lang="en-US" sz="2400" dirty="0" smtClean="0"/>
              <a:t>Inhibition of </a:t>
            </a:r>
            <a:r>
              <a:rPr lang="en-US" sz="2400" dirty="0" err="1" smtClean="0"/>
              <a:t>distractors</a:t>
            </a:r>
            <a:endParaRPr lang="en-US" sz="2400" dirty="0" smtClean="0"/>
          </a:p>
          <a:p>
            <a:r>
              <a:rPr lang="en-US" sz="2400" dirty="0" smtClean="0"/>
              <a:t>Anticipation</a:t>
            </a:r>
          </a:p>
          <a:p>
            <a:r>
              <a:rPr lang="en-US" sz="2400" dirty="0" smtClean="0"/>
              <a:t>Problem-solving capabilities</a:t>
            </a:r>
          </a:p>
          <a:p>
            <a:r>
              <a:rPr lang="en-US" sz="2400" dirty="0" smtClean="0"/>
              <a:t>Ability to interpret complex and changing stimuli</a:t>
            </a:r>
          </a:p>
          <a:p>
            <a:r>
              <a:rPr lang="en-US" sz="2400" dirty="0" smtClean="0"/>
              <a:t>Prompt, effective and calm motor responses</a:t>
            </a:r>
          </a:p>
          <a:p>
            <a:pPr>
              <a:buNone/>
            </a:pPr>
            <a:r>
              <a:rPr lang="en-US" sz="2400" dirty="0" smtClean="0"/>
              <a:t>						</a:t>
            </a:r>
            <a:r>
              <a:rPr lang="en-US" sz="1800" dirty="0" err="1" smtClean="0"/>
              <a:t>Tamietto</a:t>
            </a:r>
            <a:r>
              <a:rPr lang="en-US" sz="1800" dirty="0" smtClean="0"/>
              <a:t> et al.  (2006)</a:t>
            </a:r>
          </a:p>
        </p:txBody>
      </p:sp>
      <p:sp>
        <p:nvSpPr>
          <p:cNvPr id="6148" name="Footer Placeholder 3"/>
          <p:cNvSpPr>
            <a:spLocks noGrp="1"/>
          </p:cNvSpPr>
          <p:nvPr>
            <p:ph type="ftr" sz="quarter" idx="10"/>
          </p:nvPr>
        </p:nvSpPr>
        <p:spPr bwMode="auto">
          <a:noFill/>
          <a:ln>
            <a:miter lim="800000"/>
            <a:headEnd/>
            <a:tailEnd/>
          </a:ln>
        </p:spPr>
        <p:txBody>
          <a:bodyPr/>
          <a:lstStyle/>
          <a:p>
            <a:r>
              <a:rPr lang="en-US"/>
              <a:t>Presentation Title – Date (month #, ####)</a:t>
            </a:r>
          </a:p>
        </p:txBody>
      </p:sp>
      <p:sp>
        <p:nvSpPr>
          <p:cNvPr id="6149" name="Slide Number Placeholder 4"/>
          <p:cNvSpPr>
            <a:spLocks noGrp="1"/>
          </p:cNvSpPr>
          <p:nvPr>
            <p:ph type="sldNum" sz="quarter" idx="11"/>
          </p:nvPr>
        </p:nvSpPr>
        <p:spPr bwMode="auto">
          <a:noFill/>
          <a:ln>
            <a:miter lim="800000"/>
            <a:headEnd/>
            <a:tailEnd/>
          </a:ln>
        </p:spPr>
        <p:txBody>
          <a:bodyPr/>
          <a:lstStyle/>
          <a:p>
            <a:fld id="{63FAEB96-F514-49F8-9A52-2954C93DC395}" type="slidenum">
              <a:rPr lang="en-US"/>
              <a:pPr/>
              <a:t>5</a:t>
            </a:fld>
            <a:endParaRPr lang="en-US"/>
          </a:p>
        </p:txBody>
      </p:sp>
      <p:pic>
        <p:nvPicPr>
          <p:cNvPr id="6150" name="Picture 6" descr="CenturaHealth_horz_CMYK_2756.ai"/>
          <p:cNvPicPr>
            <a:picLocks noChangeAspect="1"/>
          </p:cNvPicPr>
          <p:nvPr/>
        </p:nvPicPr>
        <p:blipFill>
          <a:blip r:embed="rId4"/>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6" name="Title 1"/>
          <p:cNvSpPr>
            <a:spLocks noGrp="1"/>
          </p:cNvSpPr>
          <p:nvPr>
            <p:ph type="title"/>
          </p:nvPr>
        </p:nvSpPr>
        <p:spPr>
          <a:xfrm>
            <a:off x="914400" y="274638"/>
            <a:ext cx="7772400" cy="1143000"/>
          </a:xfrm>
        </p:spPr>
        <p:txBody>
          <a:bodyPr/>
          <a:lstStyle/>
          <a:p>
            <a:pPr algn="ctr"/>
            <a:r>
              <a:rPr lang="en-US" dirty="0" smtClean="0"/>
              <a:t>Return to Driving</a:t>
            </a:r>
          </a:p>
        </p:txBody>
      </p:sp>
      <p:sp>
        <p:nvSpPr>
          <p:cNvPr id="6147" name="Content Placeholder 2"/>
          <p:cNvSpPr>
            <a:spLocks noGrp="1"/>
          </p:cNvSpPr>
          <p:nvPr>
            <p:ph idx="1"/>
          </p:nvPr>
        </p:nvSpPr>
        <p:spPr>
          <a:xfrm>
            <a:off x="914400" y="1600200"/>
            <a:ext cx="7772400" cy="4525963"/>
          </a:xfrm>
        </p:spPr>
        <p:txBody>
          <a:bodyPr/>
          <a:lstStyle/>
          <a:p>
            <a:r>
              <a:rPr lang="en-US" dirty="0" smtClean="0"/>
              <a:t>About 50% of survivors of moderate-severe TBI resume driving</a:t>
            </a:r>
          </a:p>
          <a:p>
            <a:r>
              <a:rPr lang="en-US" dirty="0" smtClean="0"/>
              <a:t>Nearly two thirds do so without specific medico-legal examination or formal evaluation.</a:t>
            </a:r>
          </a:p>
          <a:p>
            <a:r>
              <a:rPr lang="en-US" dirty="0" smtClean="0"/>
              <a:t>One study reported that the risk of car accidents was more accurately predicted by measures of patients’ awareness of deficits than by measures of physical impairment or low-level perceptive-motor skills. </a:t>
            </a:r>
            <a:r>
              <a:rPr lang="en-US" sz="1800" dirty="0" err="1" smtClean="0"/>
              <a:t>Galski</a:t>
            </a:r>
            <a:r>
              <a:rPr lang="en-US" sz="1800" dirty="0" smtClean="0"/>
              <a:t> (1990)</a:t>
            </a:r>
            <a:endParaRPr lang="en-US" sz="1800" dirty="0"/>
          </a:p>
        </p:txBody>
      </p:sp>
      <p:sp>
        <p:nvSpPr>
          <p:cNvPr id="6148" name="Footer Placeholder 3"/>
          <p:cNvSpPr>
            <a:spLocks noGrp="1"/>
          </p:cNvSpPr>
          <p:nvPr>
            <p:ph type="ftr" sz="quarter" idx="10"/>
          </p:nvPr>
        </p:nvSpPr>
        <p:spPr bwMode="auto">
          <a:noFill/>
          <a:ln>
            <a:miter lim="800000"/>
            <a:headEnd/>
            <a:tailEnd/>
          </a:ln>
        </p:spPr>
        <p:txBody>
          <a:bodyPr/>
          <a:lstStyle/>
          <a:p>
            <a:r>
              <a:rPr lang="en-US"/>
              <a:t>Presentation Title – Date (month #, ####)</a:t>
            </a:r>
          </a:p>
        </p:txBody>
      </p:sp>
      <p:sp>
        <p:nvSpPr>
          <p:cNvPr id="6149" name="Slide Number Placeholder 4"/>
          <p:cNvSpPr>
            <a:spLocks noGrp="1"/>
          </p:cNvSpPr>
          <p:nvPr>
            <p:ph type="sldNum" sz="quarter" idx="11"/>
          </p:nvPr>
        </p:nvSpPr>
        <p:spPr bwMode="auto">
          <a:noFill/>
          <a:ln>
            <a:miter lim="800000"/>
            <a:headEnd/>
            <a:tailEnd/>
          </a:ln>
        </p:spPr>
        <p:txBody>
          <a:bodyPr/>
          <a:lstStyle/>
          <a:p>
            <a:fld id="{63FAEB96-F514-49F8-9A52-2954C93DC395}" type="slidenum">
              <a:rPr lang="en-US"/>
              <a:pPr/>
              <a:t>6</a:t>
            </a:fld>
            <a:endParaRPr lang="en-US"/>
          </a:p>
        </p:txBody>
      </p:sp>
      <p:pic>
        <p:nvPicPr>
          <p:cNvPr id="6150" name="Picture 6"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6" name="Title 1"/>
          <p:cNvSpPr>
            <a:spLocks noGrp="1"/>
          </p:cNvSpPr>
          <p:nvPr>
            <p:ph type="title"/>
          </p:nvPr>
        </p:nvSpPr>
        <p:spPr/>
        <p:txBody>
          <a:bodyPr/>
          <a:lstStyle/>
          <a:p>
            <a:pPr algn="ctr"/>
            <a:r>
              <a:rPr lang="en-US" dirty="0" smtClean="0"/>
              <a:t>Return to Driving</a:t>
            </a:r>
          </a:p>
        </p:txBody>
      </p:sp>
      <p:sp>
        <p:nvSpPr>
          <p:cNvPr id="8" name="Content Placeholder 7"/>
          <p:cNvSpPr>
            <a:spLocks noGrp="1"/>
          </p:cNvSpPr>
          <p:nvPr>
            <p:ph sz="half" idx="1"/>
          </p:nvPr>
        </p:nvSpPr>
        <p:spPr/>
        <p:txBody>
          <a:bodyPr/>
          <a:lstStyle/>
          <a:p>
            <a:pPr>
              <a:buNone/>
            </a:pPr>
            <a:r>
              <a:rPr lang="en-US" sz="2400" dirty="0" smtClean="0"/>
              <a:t>“Drivers with TBI, who completed a comprehensive driving evaluation program after their injury, are able to reintegrate into the driving community with minimal to no difficulties.”</a:t>
            </a:r>
          </a:p>
          <a:p>
            <a:pPr>
              <a:buNone/>
            </a:pPr>
            <a:r>
              <a:rPr lang="en-US" sz="2400" dirty="0" smtClean="0"/>
              <a:t>		</a:t>
            </a:r>
            <a:r>
              <a:rPr lang="en-US" sz="2400" dirty="0" err="1" smtClean="0"/>
              <a:t>Schultheis</a:t>
            </a:r>
            <a:r>
              <a:rPr lang="en-US" sz="2400" dirty="0" smtClean="0"/>
              <a:t>  et al (2002)</a:t>
            </a:r>
          </a:p>
          <a:p>
            <a:endParaRPr lang="en-US" dirty="0">
              <a:latin typeface="Calibri" pitchFamily="34" charset="0"/>
            </a:endParaRPr>
          </a:p>
        </p:txBody>
      </p:sp>
      <p:sp>
        <p:nvSpPr>
          <p:cNvPr id="9" name="Content Placeholder 8"/>
          <p:cNvSpPr>
            <a:spLocks noGrp="1"/>
          </p:cNvSpPr>
          <p:nvPr>
            <p:ph sz="half" idx="2"/>
          </p:nvPr>
        </p:nvSpPr>
        <p:spPr/>
        <p:txBody>
          <a:bodyPr/>
          <a:lstStyle/>
          <a:p>
            <a:pPr>
              <a:buNone/>
            </a:pPr>
            <a:r>
              <a:rPr lang="en-US" sz="2000" dirty="0" smtClean="0"/>
              <a:t>Compensatory strategies</a:t>
            </a:r>
          </a:p>
          <a:p>
            <a:r>
              <a:rPr lang="en-US" sz="2000" dirty="0" smtClean="0"/>
              <a:t>Drivers with TBI report lower frequency of engaging in behaviors that may impede their driving capacity</a:t>
            </a:r>
          </a:p>
          <a:p>
            <a:r>
              <a:rPr lang="en-US" sz="2000" dirty="0" smtClean="0"/>
              <a:t>Some elected to not drive after passing evaluation</a:t>
            </a:r>
          </a:p>
          <a:p>
            <a:r>
              <a:rPr lang="en-US" sz="2000" dirty="0" smtClean="0"/>
              <a:t>Substantial percentage reported imposing self-limitations on their driving post injury</a:t>
            </a:r>
          </a:p>
          <a:p>
            <a:endParaRPr lang="en-US" dirty="0"/>
          </a:p>
        </p:txBody>
      </p:sp>
      <p:sp>
        <p:nvSpPr>
          <p:cNvPr id="6148" name="Footer Placeholder 3"/>
          <p:cNvSpPr>
            <a:spLocks noGrp="1"/>
          </p:cNvSpPr>
          <p:nvPr>
            <p:ph type="ftr" sz="quarter" idx="10"/>
          </p:nvPr>
        </p:nvSpPr>
        <p:spPr bwMode="auto">
          <a:noFill/>
          <a:ln>
            <a:miter lim="800000"/>
            <a:headEnd/>
            <a:tailEnd/>
          </a:ln>
        </p:spPr>
        <p:txBody>
          <a:bodyPr/>
          <a:lstStyle/>
          <a:p>
            <a:r>
              <a:rPr lang="en-US"/>
              <a:t>Presentation Title – Date (month #, ####)</a:t>
            </a:r>
          </a:p>
        </p:txBody>
      </p:sp>
      <p:sp>
        <p:nvSpPr>
          <p:cNvPr id="6149" name="Slide Number Placeholder 4"/>
          <p:cNvSpPr>
            <a:spLocks noGrp="1"/>
          </p:cNvSpPr>
          <p:nvPr>
            <p:ph type="sldNum" sz="quarter" idx="11"/>
          </p:nvPr>
        </p:nvSpPr>
        <p:spPr bwMode="auto">
          <a:noFill/>
          <a:ln>
            <a:miter lim="800000"/>
            <a:headEnd/>
            <a:tailEnd/>
          </a:ln>
        </p:spPr>
        <p:txBody>
          <a:bodyPr/>
          <a:lstStyle/>
          <a:p>
            <a:fld id="{63FAEB96-F514-49F8-9A52-2954C93DC395}" type="slidenum">
              <a:rPr lang="en-US"/>
              <a:pPr/>
              <a:t>7</a:t>
            </a:fld>
            <a:endParaRPr lang="en-US"/>
          </a:p>
        </p:txBody>
      </p:sp>
      <p:pic>
        <p:nvPicPr>
          <p:cNvPr id="6150" name="Picture 6"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6" name="Title 1"/>
          <p:cNvSpPr>
            <a:spLocks noGrp="1"/>
          </p:cNvSpPr>
          <p:nvPr>
            <p:ph type="title"/>
          </p:nvPr>
        </p:nvSpPr>
        <p:spPr/>
        <p:txBody>
          <a:bodyPr/>
          <a:lstStyle/>
          <a:p>
            <a:pPr algn="ctr"/>
            <a:r>
              <a:rPr lang="en-US" dirty="0" smtClean="0"/>
              <a:t>Return to Driving</a:t>
            </a:r>
          </a:p>
        </p:txBody>
      </p:sp>
      <p:sp>
        <p:nvSpPr>
          <p:cNvPr id="10" name="Content Placeholder 9"/>
          <p:cNvSpPr>
            <a:spLocks noGrp="1"/>
          </p:cNvSpPr>
          <p:nvPr>
            <p:ph idx="1"/>
          </p:nvPr>
        </p:nvSpPr>
        <p:spPr/>
        <p:txBody>
          <a:bodyPr/>
          <a:lstStyle/>
          <a:p>
            <a:r>
              <a:rPr lang="en-US" dirty="0" smtClean="0"/>
              <a:t>Findings suggest that regardless of patients’ perception of themselves or the patients’ actual levels of functioning, it is the significant other who determines whether and how much patients will drive.     </a:t>
            </a:r>
            <a:r>
              <a:rPr lang="en-US" sz="1600" dirty="0" smtClean="0"/>
              <a:t>Coleman et al. (2002)</a:t>
            </a:r>
          </a:p>
          <a:p>
            <a:r>
              <a:rPr lang="en-US" dirty="0" smtClean="0"/>
              <a:t>Rehab professionals can play a role in education regarding patients’ ability to master high-level cognitive skills that relate to executive control.</a:t>
            </a:r>
          </a:p>
          <a:p>
            <a:endParaRPr lang="en-US" dirty="0">
              <a:latin typeface="Calibri" pitchFamily="34" charset="0"/>
            </a:endParaRPr>
          </a:p>
        </p:txBody>
      </p:sp>
      <p:sp>
        <p:nvSpPr>
          <p:cNvPr id="6148" name="Footer Placeholder 3"/>
          <p:cNvSpPr>
            <a:spLocks noGrp="1"/>
          </p:cNvSpPr>
          <p:nvPr>
            <p:ph type="ftr" sz="quarter" idx="10"/>
          </p:nvPr>
        </p:nvSpPr>
        <p:spPr bwMode="auto">
          <a:noFill/>
          <a:ln>
            <a:miter lim="800000"/>
            <a:headEnd/>
            <a:tailEnd/>
          </a:ln>
        </p:spPr>
        <p:txBody>
          <a:bodyPr/>
          <a:lstStyle/>
          <a:p>
            <a:r>
              <a:rPr lang="en-US"/>
              <a:t>Presentation Title – Date (month #, ####)</a:t>
            </a:r>
          </a:p>
        </p:txBody>
      </p:sp>
      <p:sp>
        <p:nvSpPr>
          <p:cNvPr id="6149" name="Slide Number Placeholder 4"/>
          <p:cNvSpPr>
            <a:spLocks noGrp="1"/>
          </p:cNvSpPr>
          <p:nvPr>
            <p:ph type="sldNum" sz="quarter" idx="11"/>
          </p:nvPr>
        </p:nvSpPr>
        <p:spPr bwMode="auto">
          <a:noFill/>
          <a:ln>
            <a:miter lim="800000"/>
            <a:headEnd/>
            <a:tailEnd/>
          </a:ln>
        </p:spPr>
        <p:txBody>
          <a:bodyPr/>
          <a:lstStyle/>
          <a:p>
            <a:fld id="{63FAEB96-F514-49F8-9A52-2954C93DC395}" type="slidenum">
              <a:rPr lang="en-US"/>
              <a:pPr/>
              <a:t>8</a:t>
            </a:fld>
            <a:endParaRPr lang="en-US"/>
          </a:p>
        </p:txBody>
      </p:sp>
      <p:pic>
        <p:nvPicPr>
          <p:cNvPr id="6150" name="Picture 6" descr="CenturaHealth_horz_CMYK_2756.ai"/>
          <p:cNvPicPr>
            <a:picLocks noChangeAspect="1"/>
          </p:cNvPicPr>
          <p:nvPr/>
        </p:nvPicPr>
        <p:blipFill>
          <a:blip r:embed="rId4"/>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6" name="Title 1"/>
          <p:cNvSpPr>
            <a:spLocks noGrp="1"/>
          </p:cNvSpPr>
          <p:nvPr>
            <p:ph type="title"/>
          </p:nvPr>
        </p:nvSpPr>
        <p:spPr/>
        <p:txBody>
          <a:bodyPr/>
          <a:lstStyle/>
          <a:p>
            <a:pPr algn="ctr"/>
            <a:endParaRPr lang="en-US" dirty="0" smtClean="0">
              <a:latin typeface="Calibri" pitchFamily="34" charset="0"/>
            </a:endParaRPr>
          </a:p>
        </p:txBody>
      </p:sp>
      <p:sp>
        <p:nvSpPr>
          <p:cNvPr id="10" name="Content Placeholder 9"/>
          <p:cNvSpPr>
            <a:spLocks noGrp="1"/>
          </p:cNvSpPr>
          <p:nvPr>
            <p:ph idx="1"/>
          </p:nvPr>
        </p:nvSpPr>
        <p:spPr/>
        <p:txBody>
          <a:bodyPr/>
          <a:lstStyle/>
          <a:p>
            <a:r>
              <a:rPr lang="en-US" dirty="0" smtClean="0"/>
              <a:t>For many people with TBI there may be more than one barrier to getting back to driving.</a:t>
            </a:r>
          </a:p>
          <a:p>
            <a:pPr lvl="1"/>
            <a:r>
              <a:rPr lang="en-US" dirty="0" smtClean="0"/>
              <a:t>Physical limitations, paralysis or increased tone</a:t>
            </a:r>
          </a:p>
          <a:p>
            <a:pPr lvl="1"/>
            <a:r>
              <a:rPr lang="en-US" dirty="0" smtClean="0"/>
              <a:t>Visual disturbances, binocular vision issues</a:t>
            </a:r>
          </a:p>
          <a:p>
            <a:pPr lvl="1"/>
            <a:r>
              <a:rPr lang="en-US" dirty="0" smtClean="0"/>
              <a:t>Cognitive status, alertness, multitasking</a:t>
            </a:r>
          </a:p>
          <a:p>
            <a:pPr lvl="1"/>
            <a:r>
              <a:rPr lang="en-US" dirty="0" smtClean="0"/>
              <a:t>Emotional state, ability to handle unexpected situations</a:t>
            </a:r>
          </a:p>
          <a:p>
            <a:endParaRPr lang="en-US" dirty="0">
              <a:latin typeface="Calibri" pitchFamily="34" charset="0"/>
            </a:endParaRPr>
          </a:p>
        </p:txBody>
      </p:sp>
      <p:sp>
        <p:nvSpPr>
          <p:cNvPr id="6148" name="Footer Placeholder 3"/>
          <p:cNvSpPr>
            <a:spLocks noGrp="1"/>
          </p:cNvSpPr>
          <p:nvPr>
            <p:ph type="ftr" sz="quarter" idx="10"/>
          </p:nvPr>
        </p:nvSpPr>
        <p:spPr bwMode="auto">
          <a:noFill/>
          <a:ln>
            <a:miter lim="800000"/>
            <a:headEnd/>
            <a:tailEnd/>
          </a:ln>
        </p:spPr>
        <p:txBody>
          <a:bodyPr/>
          <a:lstStyle/>
          <a:p>
            <a:r>
              <a:rPr lang="en-US"/>
              <a:t>Presentation Title – Date (month #, ####)</a:t>
            </a:r>
          </a:p>
        </p:txBody>
      </p:sp>
      <p:sp>
        <p:nvSpPr>
          <p:cNvPr id="6149" name="Slide Number Placeholder 4"/>
          <p:cNvSpPr>
            <a:spLocks noGrp="1"/>
          </p:cNvSpPr>
          <p:nvPr>
            <p:ph type="sldNum" sz="quarter" idx="11"/>
          </p:nvPr>
        </p:nvSpPr>
        <p:spPr bwMode="auto">
          <a:noFill/>
          <a:ln>
            <a:miter lim="800000"/>
            <a:headEnd/>
            <a:tailEnd/>
          </a:ln>
        </p:spPr>
        <p:txBody>
          <a:bodyPr/>
          <a:lstStyle/>
          <a:p>
            <a:fld id="{63FAEB96-F514-49F8-9A52-2954C93DC395}" type="slidenum">
              <a:rPr lang="en-US"/>
              <a:pPr/>
              <a:t>9</a:t>
            </a:fld>
            <a:endParaRPr lang="en-US"/>
          </a:p>
        </p:txBody>
      </p:sp>
      <p:pic>
        <p:nvPicPr>
          <p:cNvPr id="6150" name="Picture 6" descr="CenturaHealth_horz_CMYK_2756.ai"/>
          <p:cNvPicPr>
            <a:picLocks noChangeAspect="1"/>
          </p:cNvPicPr>
          <p:nvPr/>
        </p:nvPicPr>
        <p:blipFill>
          <a:blip r:embed="rId3"/>
          <a:srcRect/>
          <a:stretch>
            <a:fillRect/>
          </a:stretch>
        </p:blipFill>
        <p:spPr bwMode="auto">
          <a:xfrm>
            <a:off x="6891338" y="5838825"/>
            <a:ext cx="1497012" cy="2809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a:themeElements>
    <a:clrScheme name="Custom 4">
      <a:dk1>
        <a:sysClr val="windowText" lastClr="000000"/>
      </a:dk1>
      <a:lt1>
        <a:sysClr val="window" lastClr="FFFFFF"/>
      </a:lt1>
      <a:dk2>
        <a:srgbClr val="04135D"/>
      </a:dk2>
      <a:lt2>
        <a:srgbClr val="EEECE1"/>
      </a:lt2>
      <a:accent1>
        <a:srgbClr val="6F88E1"/>
      </a:accent1>
      <a:accent2>
        <a:srgbClr val="191282"/>
      </a:accent2>
      <a:accent3>
        <a:srgbClr val="6863BB"/>
      </a:accent3>
      <a:accent4>
        <a:srgbClr val="2A0F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897</TotalTime>
  <Words>1478</Words>
  <Application>Microsoft Office PowerPoint</Application>
  <PresentationFormat>On-screen Show (4:3)</PresentationFormat>
  <Paragraphs>173</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vt:lpstr>
      <vt:lpstr>PowerPoint Presentation</vt:lpstr>
      <vt:lpstr>Return to Driving after Traumatic Brain Injury</vt:lpstr>
      <vt:lpstr>Why Driving?</vt:lpstr>
      <vt:lpstr>Brain Injury</vt:lpstr>
      <vt:lpstr> Driving Task</vt:lpstr>
      <vt:lpstr>Return to Driving</vt:lpstr>
      <vt:lpstr>Return to Driving</vt:lpstr>
      <vt:lpstr>Return to Driving</vt:lpstr>
      <vt:lpstr>PowerPoint Presentation</vt:lpstr>
      <vt:lpstr>Physical Limitations</vt:lpstr>
      <vt:lpstr>Vision Disturbances</vt:lpstr>
      <vt:lpstr>Vision Disturbances</vt:lpstr>
      <vt:lpstr>Vision Disturbances</vt:lpstr>
      <vt:lpstr>Cognitive Status</vt:lpstr>
      <vt:lpstr>Emotional Regulation</vt:lpstr>
      <vt:lpstr>When am I ready to complete a comprehensive driver evaluation?</vt:lpstr>
      <vt:lpstr>What happens during the Driving Evaluation?</vt:lpstr>
      <vt:lpstr>PowerPoint Presentation</vt:lpstr>
      <vt:lpstr>PowerPoint Presentation</vt:lpstr>
      <vt:lpstr>Adaptive Technology</vt:lpstr>
      <vt:lpstr>What can I do to prepare?</vt:lpstr>
      <vt:lpstr>References</vt:lpstr>
    </vt:vector>
  </TitlesOfParts>
  <Company>Centura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tcassid1</dc:creator>
  <cp:lastModifiedBy>Windows User</cp:lastModifiedBy>
  <cp:revision>27</cp:revision>
  <cp:lastPrinted>2011-06-26T01:31:17Z</cp:lastPrinted>
  <dcterms:created xsi:type="dcterms:W3CDTF">2012-10-02T14:29:21Z</dcterms:created>
  <dcterms:modified xsi:type="dcterms:W3CDTF">2014-05-08T23:00:19Z</dcterms:modified>
</cp:coreProperties>
</file>