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10287000" cx="18288000"/>
  <p:notesSz cx="6950075" cy="9236075"/>
  <p:embeddedFontLst>
    <p:embeddedFont>
      <p:font typeface="Roboto"/>
      <p:regular r:id="rId75"/>
      <p:bold r:id="rId76"/>
      <p:italic r:id="rId77"/>
      <p:boldItalic r:id="rId78"/>
    </p:embeddedFont>
    <p:embeddedFont>
      <p:font typeface="Montserrat Medium"/>
      <p:regular r:id="rId79"/>
      <p:bold r:id="rId80"/>
      <p:italic r:id="rId81"/>
      <p:boldItalic r:id="rId82"/>
    </p:embeddedFont>
    <p:embeddedFont>
      <p:font typeface="Quattrocento Sans"/>
      <p:regular r:id="rId83"/>
      <p:bold r:id="rId84"/>
      <p:italic r:id="rId85"/>
      <p:boldItalic r:id="rId86"/>
    </p:embeddedFont>
    <p:embeddedFont>
      <p:font typeface="Roboto Mono"/>
      <p:regular r:id="rId87"/>
      <p:bold r:id="rId88"/>
      <p:italic r:id="rId89"/>
      <p:boldItalic r:id="rId90"/>
    </p:embeddedFont>
    <p:embeddedFont>
      <p:font typeface="Gill Sans"/>
      <p:regular r:id="rId91"/>
      <p:bold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93" roundtripDataSignature="AMtx7mj4iUHkpCSDcQdzvrvd2WjU+qnS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31616DD-6DB6-4E10-8122-1D9348E17EE7}">
  <a:tblStyle styleId="{931616DD-6DB6-4E10-8122-1D9348E17EE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QuattrocentoSans-bold.fntdata"/><Relationship Id="rId83" Type="http://schemas.openxmlformats.org/officeDocument/2006/relationships/font" Target="fonts/QuattrocentoSans-regular.fntdata"/><Relationship Id="rId42" Type="http://schemas.openxmlformats.org/officeDocument/2006/relationships/slide" Target="slides/slide35.xml"/><Relationship Id="rId86" Type="http://schemas.openxmlformats.org/officeDocument/2006/relationships/font" Target="fonts/QuattrocentoSans-boldItalic.fntdata"/><Relationship Id="rId41" Type="http://schemas.openxmlformats.org/officeDocument/2006/relationships/slide" Target="slides/slide34.xml"/><Relationship Id="rId85" Type="http://schemas.openxmlformats.org/officeDocument/2006/relationships/font" Target="fonts/QuattrocentoSans-italic.fntdata"/><Relationship Id="rId44" Type="http://schemas.openxmlformats.org/officeDocument/2006/relationships/slide" Target="slides/slide37.xml"/><Relationship Id="rId88" Type="http://schemas.openxmlformats.org/officeDocument/2006/relationships/font" Target="fonts/RobotoMono-bold.fntdata"/><Relationship Id="rId43" Type="http://schemas.openxmlformats.org/officeDocument/2006/relationships/slide" Target="slides/slide36.xml"/><Relationship Id="rId87" Type="http://schemas.openxmlformats.org/officeDocument/2006/relationships/font" Target="fonts/RobotoMono-regular.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obotoMono-italic.fntdata"/><Relationship Id="rId80" Type="http://schemas.openxmlformats.org/officeDocument/2006/relationships/font" Target="fonts/MontserratMedium-bold.fntdata"/><Relationship Id="rId82" Type="http://schemas.openxmlformats.org/officeDocument/2006/relationships/font" Target="fonts/MontserratMedium-boldItalic.fntdata"/><Relationship Id="rId81" Type="http://schemas.openxmlformats.org/officeDocument/2006/relationships/font" Target="fonts/Montserrat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Roboto-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Roboto-italic.fntdata"/><Relationship Id="rId32" Type="http://schemas.openxmlformats.org/officeDocument/2006/relationships/slide" Target="slides/slide25.xml"/><Relationship Id="rId76" Type="http://schemas.openxmlformats.org/officeDocument/2006/relationships/font" Target="fonts/Roboto-bold.fntdata"/><Relationship Id="rId35" Type="http://schemas.openxmlformats.org/officeDocument/2006/relationships/slide" Target="slides/slide28.xml"/><Relationship Id="rId79" Type="http://schemas.openxmlformats.org/officeDocument/2006/relationships/font" Target="fonts/MontserratMedium-regular.fntdata"/><Relationship Id="rId34" Type="http://schemas.openxmlformats.org/officeDocument/2006/relationships/slide" Target="slides/slide27.xml"/><Relationship Id="rId78" Type="http://schemas.openxmlformats.org/officeDocument/2006/relationships/font" Target="fonts/Roboto-bold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GillSans-regular.fntdata"/><Relationship Id="rId90" Type="http://schemas.openxmlformats.org/officeDocument/2006/relationships/font" Target="fonts/RobotoMono-boldItalic.fntdata"/><Relationship Id="rId93" Type="http://customschemas.google.com/relationships/presentationmetadata" Target="metadata"/><Relationship Id="rId92" Type="http://schemas.openxmlformats.org/officeDocument/2006/relationships/font" Target="fonts/GillSans-bold.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1699" cy="463408"/>
          </a:xfrm>
          <a:prstGeom prst="rect">
            <a:avLst/>
          </a:prstGeom>
          <a:noFill/>
          <a:ln>
            <a:noFill/>
          </a:ln>
        </p:spPr>
        <p:txBody>
          <a:bodyPr anchorCtr="0" anchor="t"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6768" y="0"/>
            <a:ext cx="3011699" cy="463408"/>
          </a:xfrm>
          <a:prstGeom prst="rect">
            <a:avLst/>
          </a:prstGeom>
          <a:noFill/>
          <a:ln>
            <a:noFill/>
          </a:ln>
        </p:spPr>
        <p:txBody>
          <a:bodyPr anchorCtr="0" anchor="t" bIns="46225" lIns="92475" spcFirstLastPara="1" rIns="92475" wrap="square" tIns="462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72669"/>
            <a:ext cx="3011699" cy="463407"/>
          </a:xfrm>
          <a:prstGeom prst="rect">
            <a:avLst/>
          </a:prstGeom>
          <a:noFill/>
          <a:ln>
            <a:noFill/>
          </a:ln>
        </p:spPr>
        <p:txBody>
          <a:bodyPr anchorCtr="0" anchor="b"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60" name="Google Shape;160;p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474" name="Google Shape;474;p1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489" name="Google Shape;489;p1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499" name="Google Shape;499;p1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3: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509" name="Google Shape;509;p1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519" name="Google Shape;519;p1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30" name="Google Shape;53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563" name="Google Shape;563;p1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575" name="Google Shape;575;p1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584" name="Google Shape;584;p1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95" name="Google Shape;5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74" name="Google Shape;174;p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03" name="Google Shape;6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11" name="Google Shape;6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19" name="Google Shape;6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40" name="Google Shape;64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653" name="Google Shape;6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66" name="Google Shape;66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674" name="Google Shape;674;p2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7: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681" name="Google Shape;681;p27: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86" name="Google Shape;68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96" name="Google Shape;6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04" name="Google Shape;704;p3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16" name="Google Shape;716;p3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3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43" name="Google Shape;743;p3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3: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53" name="Google Shape;753;p3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69" name="Google Shape;769;p3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79" name="Google Shape;779;p3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89" name="Google Shape;789;p3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3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99" name="Google Shape;799;p3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3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07" name="Google Shape;807;p3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9: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16" name="Google Shape;816;p3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15" name="Google Shape;215;p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4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36" name="Google Shape;836;p4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4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57" name="Google Shape;857;p4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67" name="Google Shape;867;p4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JD</a:t>
            </a:r>
            <a:endParaRPr/>
          </a:p>
        </p:txBody>
      </p:sp>
      <p:sp>
        <p:nvSpPr>
          <p:cNvPr id="877" name="Google Shape;87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95" name="Google Shape;895;p4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11" name="Google Shape;911;p4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4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21" name="Google Shape;921;p4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4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37" name="Google Shape;937;p4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4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47" name="Google Shape;947;p4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49: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59" name="Google Shape;959;p4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36" name="Google Shape;236;p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5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77" name="Google Shape;977;p5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95" name="Google Shape;995;p5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5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07" name="Google Shape;1007;p5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53: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17" name="Google Shape;1017;p5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5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27" name="Google Shape;1027;p5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5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36" name="Google Shape;1036;p5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5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46" name="Google Shape;1046;p5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5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58" name="Google Shape;1058;p5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5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68" name="Google Shape;1068;p5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59: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79" name="Google Shape;1079;p5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52" name="Google Shape;252;p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6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60:notes"/>
          <p:cNvSpPr txBox="1"/>
          <p:nvPr>
            <p:ph idx="1" type="body"/>
          </p:nvPr>
        </p:nvSpPr>
        <p:spPr>
          <a:xfrm>
            <a:off x="695008" y="4444861"/>
            <a:ext cx="5560200" cy="3636600"/>
          </a:xfrm>
          <a:prstGeom prst="rect">
            <a:avLst/>
          </a:prstGeom>
          <a:noFill/>
          <a:ln>
            <a:noFill/>
          </a:ln>
        </p:spPr>
        <p:txBody>
          <a:bodyPr anchorCtr="0" anchor="t" bIns="46225" lIns="92475" spcFirstLastPara="1" rIns="92475" wrap="square" tIns="46225">
            <a:noAutofit/>
          </a:bodyPr>
          <a:lstStyle/>
          <a:p>
            <a:pPr indent="-228600" lvl="0" marL="457200" marR="0" rtl="0" algn="l">
              <a:lnSpc>
                <a:spcPct val="100000"/>
              </a:lnSpc>
              <a:spcBef>
                <a:spcPts val="0"/>
              </a:spcBef>
              <a:spcAft>
                <a:spcPts val="0"/>
              </a:spcAft>
              <a:buClr>
                <a:schemeClr val="dk1"/>
              </a:buClr>
              <a:buSzPts val="1400"/>
              <a:buFont typeface="Calibri"/>
              <a:buNone/>
            </a:pPr>
            <a:r>
              <a:rPr lang="en-US"/>
              <a:t>Zaida </a:t>
            </a:r>
            <a:endParaRPr/>
          </a:p>
        </p:txBody>
      </p:sp>
      <p:sp>
        <p:nvSpPr>
          <p:cNvPr id="1092" name="Google Shape;1092;p60:notes"/>
          <p:cNvSpPr txBox="1"/>
          <p:nvPr>
            <p:ph idx="12" type="sldNum"/>
          </p:nvPr>
        </p:nvSpPr>
        <p:spPr>
          <a:xfrm>
            <a:off x="3936768" y="8772669"/>
            <a:ext cx="3011700" cy="463500"/>
          </a:xfrm>
          <a:prstGeom prst="rect">
            <a:avLst/>
          </a:prstGeom>
          <a:noFill/>
          <a:ln>
            <a:noFill/>
          </a:ln>
        </p:spPr>
        <p:txBody>
          <a:bodyPr anchorCtr="0" anchor="b" bIns="46225" lIns="92475" spcFirstLastPara="1" rIns="92475" wrap="square" tIns="462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6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p61:notes"/>
          <p:cNvSpPr txBox="1"/>
          <p:nvPr>
            <p:ph idx="1" type="body"/>
          </p:nvPr>
        </p:nvSpPr>
        <p:spPr>
          <a:xfrm>
            <a:off x="695008" y="4444861"/>
            <a:ext cx="5560200" cy="3636600"/>
          </a:xfrm>
          <a:prstGeom prst="rect">
            <a:avLst/>
          </a:prstGeom>
          <a:noFill/>
          <a:ln>
            <a:noFill/>
          </a:ln>
        </p:spPr>
        <p:txBody>
          <a:bodyPr anchorCtr="0" anchor="t" bIns="46225" lIns="92475" spcFirstLastPara="1" rIns="92475" wrap="square" tIns="46225">
            <a:noAutofit/>
          </a:bodyPr>
          <a:lstStyle/>
          <a:p>
            <a:pPr indent="-228600" lvl="0" marL="457200" marR="0" rtl="0" algn="l">
              <a:lnSpc>
                <a:spcPct val="100000"/>
              </a:lnSpc>
              <a:spcBef>
                <a:spcPts val="0"/>
              </a:spcBef>
              <a:spcAft>
                <a:spcPts val="0"/>
              </a:spcAft>
              <a:buClr>
                <a:schemeClr val="dk1"/>
              </a:buClr>
              <a:buSzPts val="1400"/>
              <a:buFont typeface="Calibri"/>
              <a:buNone/>
            </a:pPr>
            <a:r>
              <a:rPr lang="en-US"/>
              <a:t>Zaida </a:t>
            </a:r>
            <a:endParaRPr/>
          </a:p>
        </p:txBody>
      </p:sp>
      <p:sp>
        <p:nvSpPr>
          <p:cNvPr id="1103" name="Google Shape;1103;p61:notes"/>
          <p:cNvSpPr txBox="1"/>
          <p:nvPr>
            <p:ph idx="12" type="sldNum"/>
          </p:nvPr>
        </p:nvSpPr>
        <p:spPr>
          <a:xfrm>
            <a:off x="3936768" y="8772669"/>
            <a:ext cx="3011700" cy="463500"/>
          </a:xfrm>
          <a:prstGeom prst="rect">
            <a:avLst/>
          </a:prstGeom>
          <a:noFill/>
          <a:ln>
            <a:noFill/>
          </a:ln>
        </p:spPr>
        <p:txBody>
          <a:bodyPr anchorCtr="0" anchor="b" bIns="46225" lIns="92475" spcFirstLastPara="1" rIns="92475" wrap="square" tIns="462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62: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114" name="Google Shape;1114;p6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24" name="Google Shape;112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37" name="Google Shape;113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6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150" name="Google Shape;1150;p6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66: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158" name="Google Shape;1158;p6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6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166" name="Google Shape;1166;p6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64" name="Google Shape;264;p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76" name="Google Shape;276;p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9: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464" name="Google Shape;464;p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8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1"/>
          <p:cNvSpPr/>
          <p:nvPr>
            <p:ph idx="2" type="pic"/>
          </p:nvPr>
        </p:nvSpPr>
        <p:spPr>
          <a:xfrm>
            <a:off x="1792288" y="612775"/>
            <a:ext cx="5486400" cy="4114800"/>
          </a:xfrm>
          <a:prstGeom prst="rect">
            <a:avLst/>
          </a:prstGeom>
          <a:noFill/>
          <a:ln>
            <a:noFill/>
          </a:ln>
        </p:spPr>
      </p:sp>
      <p:sp>
        <p:nvSpPr>
          <p:cNvPr id="74" name="Google Shape;74;p8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5" name="Google Shape;75;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8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8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8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08" name="Google Shape;108;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sp>
        <p:nvSpPr>
          <p:cNvPr id="112" name="Google Shape;112;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8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4" name="Google Shape;114;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8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8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20" name="Google Shape;120;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8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6" name="Google Shape;126;p8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7" name="Google Shape;127;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8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33" name="Google Shape;133;p8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4" name="Google Shape;134;p8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35" name="Google Shape;135;p8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6" name="Google Shape;136;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7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sp>
        <p:nvSpPr>
          <p:cNvPr id="140" name="Google Shape;140;p8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89"/>
          <p:cNvSpPr/>
          <p:nvPr>
            <p:ph idx="2" type="pic"/>
          </p:nvPr>
        </p:nvSpPr>
        <p:spPr>
          <a:xfrm>
            <a:off x="1792288" y="612775"/>
            <a:ext cx="5486400" cy="4114800"/>
          </a:xfrm>
          <a:prstGeom prst="rect">
            <a:avLst/>
          </a:prstGeom>
          <a:noFill/>
          <a:ln>
            <a:noFill/>
          </a:ln>
        </p:spPr>
      </p:sp>
      <p:sp>
        <p:nvSpPr>
          <p:cNvPr id="142" name="Google Shape;142;p8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3" name="Google Shape;143;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9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9" name="Google Shape;149;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2" name="Shape 152"/>
        <p:cNvGrpSpPr/>
        <p:nvPr/>
      </p:nvGrpSpPr>
      <p:grpSpPr>
        <a:xfrm>
          <a:off x="0" y="0"/>
          <a:ext cx="0" cy="0"/>
          <a:chOff x="0" y="0"/>
          <a:chExt cx="0" cy="0"/>
        </a:xfrm>
      </p:grpSpPr>
      <p:sp>
        <p:nvSpPr>
          <p:cNvPr id="153" name="Google Shape;153;p9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9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5" name="Google Shape;155;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 name="Shape 30"/>
        <p:cNvGrpSpPr/>
        <p:nvPr/>
      </p:nvGrpSpPr>
      <p:grpSpPr>
        <a:xfrm>
          <a:off x="0" y="0"/>
          <a:ext cx="0" cy="0"/>
          <a:chOff x="0" y="0"/>
          <a:chExt cx="0" cy="0"/>
        </a:xfrm>
      </p:grpSpPr>
      <p:sp>
        <p:nvSpPr>
          <p:cNvPr id="31" name="Google Shape;31;p72"/>
          <p:cNvSpPr txBox="1"/>
          <p:nvPr>
            <p:ph type="title"/>
          </p:nvPr>
        </p:nvSpPr>
        <p:spPr>
          <a:xfrm>
            <a:off x="914400" y="1163277"/>
            <a:ext cx="16459200" cy="17145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1D384C"/>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2"/>
          <p:cNvSpPr txBox="1"/>
          <p:nvPr>
            <p:ph idx="11" type="ftr"/>
          </p:nvPr>
        </p:nvSpPr>
        <p:spPr>
          <a:xfrm>
            <a:off x="6248400" y="9534527"/>
            <a:ext cx="5791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400"/>
              <a:buFont typeface="Calibri"/>
              <a:buNone/>
              <a:defRPr>
                <a:solidFill>
                  <a:schemeClr val="lt1"/>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3" name="Google Shape;33;p72"/>
          <p:cNvSpPr txBox="1"/>
          <p:nvPr>
            <p:ph idx="12" type="sldNum"/>
          </p:nvPr>
        </p:nvSpPr>
        <p:spPr>
          <a:xfrm>
            <a:off x="13106400" y="9534527"/>
            <a:ext cx="42672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34" name="Google Shape;34;p72"/>
          <p:cNvSpPr txBox="1"/>
          <p:nvPr>
            <p:ph idx="1" type="body"/>
          </p:nvPr>
        </p:nvSpPr>
        <p:spPr>
          <a:xfrm>
            <a:off x="918972" y="2756917"/>
            <a:ext cx="8078724" cy="605763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o"/>
              <a:defRPr/>
            </a:lvl2pPr>
            <a:lvl3pPr indent="-457200" lvl="2" marL="1371600" algn="l">
              <a:spcBef>
                <a:spcPts val="720"/>
              </a:spcBef>
              <a:spcAft>
                <a:spcPts val="0"/>
              </a:spcAft>
              <a:buClr>
                <a:schemeClr val="dk1"/>
              </a:buClr>
              <a:buSzPts val="3600"/>
              <a:buChar char="▪"/>
              <a:defRPr sz="3600"/>
            </a:lvl3pPr>
            <a:lvl4pPr indent="-457200" lvl="3" marL="1828800" algn="l">
              <a:spcBef>
                <a:spcPts val="720"/>
              </a:spcBef>
              <a:spcAft>
                <a:spcPts val="0"/>
              </a:spcAft>
              <a:buClr>
                <a:schemeClr val="dk1"/>
              </a:buClr>
              <a:buSzPts val="3600"/>
              <a:buChar char="–"/>
              <a:defRPr sz="3600"/>
            </a:lvl4pPr>
            <a:lvl5pPr indent="-457200" lvl="4" marL="2286000" algn="l">
              <a:spcBef>
                <a:spcPts val="720"/>
              </a:spcBef>
              <a:spcAft>
                <a:spcPts val="0"/>
              </a:spcAft>
              <a:buClr>
                <a:schemeClr val="dk1"/>
              </a:buClr>
              <a:buSzPts val="3600"/>
              <a:buChar char="»"/>
              <a:defRPr sz="36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72"/>
          <p:cNvSpPr txBox="1"/>
          <p:nvPr>
            <p:ph idx="2" type="body"/>
          </p:nvPr>
        </p:nvSpPr>
        <p:spPr>
          <a:xfrm>
            <a:off x="9313164" y="2756917"/>
            <a:ext cx="8055864" cy="605763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o"/>
              <a:defRPr/>
            </a:lvl2pPr>
            <a:lvl3pPr indent="-342900" lvl="2" marL="1371600" algn="l">
              <a:spcBef>
                <a:spcPts val="360"/>
              </a:spcBef>
              <a:spcAft>
                <a:spcPts val="0"/>
              </a:spcAft>
              <a:buClr>
                <a:schemeClr val="dk1"/>
              </a:buClr>
              <a:buSzPts val="1800"/>
              <a:buChar char="▪"/>
              <a:defRPr/>
            </a:lvl3pPr>
            <a:lvl4pPr indent="-457200" lvl="3" marL="1828800" algn="l">
              <a:spcBef>
                <a:spcPts val="720"/>
              </a:spcBef>
              <a:spcAft>
                <a:spcPts val="0"/>
              </a:spcAft>
              <a:buClr>
                <a:schemeClr val="dk1"/>
              </a:buClr>
              <a:buSzPts val="3600"/>
              <a:buChar char="–"/>
              <a:defRPr sz="3600"/>
            </a:lvl4pPr>
            <a:lvl5pPr indent="-457200" lvl="4" marL="2286000" algn="l">
              <a:spcBef>
                <a:spcPts val="720"/>
              </a:spcBef>
              <a:spcAft>
                <a:spcPts val="0"/>
              </a:spcAft>
              <a:buClr>
                <a:schemeClr val="dk1"/>
              </a:buClr>
              <a:buSzPts val="3600"/>
              <a:buChar char="»"/>
              <a:defRPr sz="36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7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9" name="Google Shape;39;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5" name="Google Shape;45;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1" name="Google Shape;51;p7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2" name="Google Shape;52;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8" name="Google Shape;58;p7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9" name="Google Shape;59;p7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0" name="Google Shape;60;p7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1" name="Google Shape;61;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8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7" name="Google Shape;67;p8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 name="Google Shape;92;p7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4" name="Google Shape;94;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5" name="Google Shape;95;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hyperlink" Target="https://csgjusticecenter.org/publications/mind-matters-building-a-justice-system-that-is-inclusive-and-responsive-to-brain-injury/" TargetMode="External"/><Relationship Id="rId5"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s://acl.gov/TheLinkCenter"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7.png"/><Relationship Id="rId7" Type="http://schemas.openxmlformats.org/officeDocument/2006/relationships/image" Target="../media/image20.pn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jp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hyperlink" Target="https://www.nashia.org/obisssprogram" TargetMode="External"/><Relationship Id="rId5"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9.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hyperlink" Target="https://www.nashia.org/cj-best-practice-guide-attachments-resources-cop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www.nashia.org/np-modules#!form/Neuropsych" TargetMode="External"/><Relationship Id="rId4" Type="http://schemas.openxmlformats.org/officeDocument/2006/relationships/image" Target="../media/image4.png"/><Relationship Id="rId5"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3.jpg"/><Relationship Id="rId4" Type="http://schemas.openxmlformats.org/officeDocument/2006/relationships/image" Target="../media/image3.png"/><Relationship Id="rId5" Type="http://schemas.openxmlformats.org/officeDocument/2006/relationships/image" Target="../media/image43.png"/><Relationship Id="rId6"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0.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1.jp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11" Type="http://schemas.openxmlformats.org/officeDocument/2006/relationships/hyperlink" Target="https://static1.squarespace.com/static/5eb2bae2bb8af12ca7ab9f12/t/628f9b6cf837bd6ecd892f64/1653578605773/TBITARC_BH_Guide_FINAL_May2022_Accessible.pdf" TargetMode="External"/><Relationship Id="rId10" Type="http://schemas.openxmlformats.org/officeDocument/2006/relationships/hyperlink" Target="https://static1.squarespace.com/static/5eb2bae2bb8af12ca7ab9f12/t/61e1df397188891aad860ab0/1642192708155/SAMHSA-TBI-Advisory-FINAL+508_081921.pdf" TargetMode="External"/><Relationship Id="rId13" Type="http://schemas.openxmlformats.org/officeDocument/2006/relationships/hyperlink" Target="https://msktc.org/lib/docs/Factsheets/TBI_Emotional_Problems_and_TBI.pdf" TargetMode="External"/><Relationship Id="rId12" Type="http://schemas.openxmlformats.org/officeDocument/2006/relationships/hyperlink" Target="http://www.msktc.org/tbi/factsheets" TargetMode="External"/><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hyperlink" Target="https://wexnermedical.osu.edu/-/media/files/wexnermedical/patient-care/healthcare-services/neurological-institute/departments-and-centers/research-centers/ohio-valley/for-professionals/accommodating-symptoms/accommodating-tbi-booklet-1-14.pdf?la=en&amp;hash=175F7559BA27362695DDBC8121A89C85F794F4D0" TargetMode="External"/><Relationship Id="rId9" Type="http://schemas.openxmlformats.org/officeDocument/2006/relationships/hyperlink" Target="https://static1.squarespace.com/static/5eb2bae2bb8af12ca7ab9f12/t/61f0358124b7ca6f704ba537/1643132290149/ATTC+Tip+Card+%2812%29+%282%29.pdf" TargetMode="External"/><Relationship Id="rId15" Type="http://schemas.openxmlformats.org/officeDocument/2006/relationships/hyperlink" Target="https://www.mirecc.va.gov/visn19/" TargetMode="External"/><Relationship Id="rId14" Type="http://schemas.openxmlformats.org/officeDocument/2006/relationships/hyperlink" Target="https://msktc.org/lib/docs/Factsheets/TBI_Depression_and_TBI.pdf" TargetMode="External"/><Relationship Id="rId16" Type="http://schemas.openxmlformats.org/officeDocument/2006/relationships/image" Target="../media/image38.png"/><Relationship Id="rId5" Type="http://schemas.openxmlformats.org/officeDocument/2006/relationships/hyperlink" Target="https://static1.squarespace.com/static/5eb2bae2bb8af12ca7ab9f12/t/61e1df397188891aad860ab0/1642192708155/SAMHSA-TBI-Advisory-FINAL+508_081921.pdf" TargetMode="External"/><Relationship Id="rId6" Type="http://schemas.openxmlformats.org/officeDocument/2006/relationships/hyperlink" Target="https://static1.squarespace.com/static/5eb2bae2bb8af12ca7ab9f12/t/61c216a89268ca613d4bd917/1640109740567/SUBI+2+FINAL+508+accessible+12_16_21.pdf" TargetMode="External"/><Relationship Id="rId7" Type="http://schemas.openxmlformats.org/officeDocument/2006/relationships/hyperlink" Target="https://static1.squarespace.com/static/5eb2bae2bb8af12ca7ab9f12/t/61c216a89268ca613d4bd917/1640109740567/SUBI+2+FINAL+508+accessible+12_16_21.pdf" TargetMode="External"/><Relationship Id="rId8" Type="http://schemas.openxmlformats.org/officeDocument/2006/relationships/hyperlink" Target="https://static1.squarespace.com/static/5eb2bae2bb8af12ca7ab9f12/t/61c216a89268ca613d4bd917/1640109740567/SUBI+2+FINAL+508+accessible+12_16_21.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hyperlink" Target="https://static1.squarespace.com/static/5eb2bae2bb8af12ca7ab9f12/t/61f0358124b7ca6f704ba537/1643132290149/ATTC+Tip+Card+%2812%29+%282%29.pdf" TargetMode="External"/><Relationship Id="rId5" Type="http://schemas.openxmlformats.org/officeDocument/2006/relationships/image" Target="../media/image58.png"/><Relationship Id="rId6"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2.png"/><Relationship Id="rId4" Type="http://schemas.openxmlformats.org/officeDocument/2006/relationships/hyperlink" Target="https://static1.squarespace.com/static/5eb2bae2bb8af12ca7ab9f12/t/61e1df397188891aad860ab0/1642192708155/SAMHSA-TBI-Advisory-FINAL+508_081921.pdf" TargetMode="External"/><Relationship Id="rId5"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46.png"/><Relationship Id="rId5"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52.png"/><Relationship Id="rId5" Type="http://schemas.openxmlformats.org/officeDocument/2006/relationships/image" Target="../media/image62.png"/><Relationship Id="rId6" Type="http://schemas.openxmlformats.org/officeDocument/2006/relationships/image" Target="../media/image57.png"/><Relationship Id="rId7"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2.png"/><Relationship Id="rId4" Type="http://schemas.openxmlformats.org/officeDocument/2006/relationships/hyperlink" Target="https://static1.squarespace.com/static/5eb2bae2bb8af12ca7ab9f12/t/639f565ce6c77714b34f8280/1671386716409/TBITARC_Brief_ModifyingClinicalnterventions_Final_Dec2022_Accessible.pdf" TargetMode="External"/><Relationship Id="rId5" Type="http://schemas.openxmlformats.org/officeDocument/2006/relationships/hyperlink" Target="https://static1.squarespace.com/static/5eb2bae2bb8af12ca7ab9f12/t/63e5323d10054475d1501a45/1675964990278/TBITARC_Brief_ModifyingPsychopharmalnterventions_Final_Jan2023+-Acessible+%281%29.pdf" TargetMode="External"/><Relationship Id="rId6" Type="http://schemas.openxmlformats.org/officeDocument/2006/relationships/hyperlink" Target="https://static1.squarespace.com/static/5eb2bae2bb8af12ca7ab9f12/t/628f9b6cf837bd6ecd892f64/1653578605773/TBITARC_BH_Guide_FINAL_May2022_Accessible.pdf" TargetMode="External"/><Relationship Id="rId7"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hyperlink" Target="https://www.nashia.org/" TargetMode="External"/><Relationship Id="rId9" Type="http://schemas.openxmlformats.org/officeDocument/2006/relationships/hyperlink" Target="https://www.brainline.org/" TargetMode="External"/><Relationship Id="rId5" Type="http://schemas.openxmlformats.org/officeDocument/2006/relationships/hyperlink" Target="https://www.ndrn.org/" TargetMode="External"/><Relationship Id="rId6" Type="http://schemas.openxmlformats.org/officeDocument/2006/relationships/hyperlink" Target="https://msktc.org/tbi" TargetMode="External"/><Relationship Id="rId7" Type="http://schemas.openxmlformats.org/officeDocument/2006/relationships/hyperlink" Target="https://www.biausa.org/" TargetMode="External"/><Relationship Id="rId8" Type="http://schemas.openxmlformats.org/officeDocument/2006/relationships/hyperlink" Target="https://www.cdc.gov/traumaticbraininjury/index.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hyperlink" Target="https://www.mirecc.va.gov/visn19/tbi_toolkit/" TargetMode="Externa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www.nashia.org/sos2025" TargetMode="External"/><Relationship Id="rId4" Type="http://schemas.openxmlformats.org/officeDocument/2006/relationships/hyperlink" Target="https://static1.squarespace.com/static/5eb2bae2bb8af12ca7ab9f12/t/679ce158fe90ee0685a22145/1738334554653/SOS+2025+Sponsor+Prospectus+.pdf" TargetMode="External"/><Relationship Id="rId5"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5.jp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hyperlink" Target="https://doi.org/10.3109/02699052.2%20011.648705" TargetMode="External"/><Relationship Id="rId5" Type="http://schemas.openxmlformats.org/officeDocument/2006/relationships/hyperlink" Target="https://doi.org/10.4103/0253-7176.203129" TargetMode="External"/><Relationship Id="rId6" Type="http://schemas.openxmlformats.org/officeDocument/2006/relationships/hyperlink" Target="https://doi.org/10.1097/HTR.0000000000000012" TargetMode="External"/><Relationship Id="rId7" Type="http://schemas.openxmlformats.org/officeDocument/2006/relationships/hyperlink" Target="https://doi.org/10.3109/02699052.2%20011.648705"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hyperlink" Target="https://doi.org/10.1177/1078345809356538"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
          <p:cNvSpPr/>
          <p:nvPr/>
        </p:nvSpPr>
        <p:spPr>
          <a:xfrm>
            <a:off x="0" y="29135"/>
            <a:ext cx="9144000" cy="10287003"/>
          </a:xfrm>
          <a:custGeom>
            <a:rect b="b" l="l" r="r" t="t"/>
            <a:pathLst>
              <a:path extrusionOk="0" h="3752726" w="3335756">
                <a:moveTo>
                  <a:pt x="0" y="0"/>
                </a:moveTo>
                <a:lnTo>
                  <a:pt x="3335756" y="0"/>
                </a:lnTo>
                <a:lnTo>
                  <a:pt x="3335756" y="3752726"/>
                </a:lnTo>
                <a:lnTo>
                  <a:pt x="0" y="3752726"/>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3" name="Google Shape;163;p1"/>
          <p:cNvPicPr preferRelativeResize="0"/>
          <p:nvPr/>
        </p:nvPicPr>
        <p:blipFill rotWithShape="1">
          <a:blip r:embed="rId3">
            <a:alphaModFix/>
          </a:blip>
          <a:srcRect b="0" l="330" r="330" t="16250"/>
          <a:stretch/>
        </p:blipFill>
        <p:spPr>
          <a:xfrm>
            <a:off x="9160042" y="37483"/>
            <a:ext cx="9144000" cy="10278655"/>
          </a:xfrm>
          <a:prstGeom prst="rect">
            <a:avLst/>
          </a:prstGeom>
          <a:noFill/>
          <a:ln>
            <a:noFill/>
          </a:ln>
        </p:spPr>
      </p:pic>
      <p:pic>
        <p:nvPicPr>
          <p:cNvPr descr="Logo: National Association of State Head Injury Administrators" id="164" name="Google Shape;164;p1"/>
          <p:cNvPicPr preferRelativeResize="0"/>
          <p:nvPr/>
        </p:nvPicPr>
        <p:blipFill rotWithShape="1">
          <a:blip r:embed="rId4">
            <a:alphaModFix/>
          </a:blip>
          <a:srcRect b="0" l="0" r="0" t="0"/>
          <a:stretch/>
        </p:blipFill>
        <p:spPr>
          <a:xfrm>
            <a:off x="493669" y="349091"/>
            <a:ext cx="7871225" cy="2097093"/>
          </a:xfrm>
          <a:prstGeom prst="rect">
            <a:avLst/>
          </a:prstGeom>
          <a:noFill/>
          <a:ln>
            <a:noFill/>
          </a:ln>
        </p:spPr>
      </p:pic>
      <p:grpSp>
        <p:nvGrpSpPr>
          <p:cNvPr id="165" name="Google Shape;165;p1"/>
          <p:cNvGrpSpPr/>
          <p:nvPr/>
        </p:nvGrpSpPr>
        <p:grpSpPr>
          <a:xfrm>
            <a:off x="10630996" y="796131"/>
            <a:ext cx="6891514" cy="8715596"/>
            <a:chOff x="0" y="0"/>
            <a:chExt cx="1815049" cy="2295466"/>
          </a:xfrm>
        </p:grpSpPr>
        <p:sp>
          <p:nvSpPr>
            <p:cNvPr id="166" name="Google Shape;166;p1"/>
            <p:cNvSpPr/>
            <p:nvPr/>
          </p:nvSpPr>
          <p:spPr>
            <a:xfrm>
              <a:off x="0" y="0"/>
              <a:ext cx="1815049" cy="2295466"/>
            </a:xfrm>
            <a:custGeom>
              <a:rect b="b" l="l" r="r" t="t"/>
              <a:pathLst>
                <a:path extrusionOk="0" h="2295466" w="1815049">
                  <a:moveTo>
                    <a:pt x="0" y="0"/>
                  </a:moveTo>
                  <a:lnTo>
                    <a:pt x="1815049" y="0"/>
                  </a:lnTo>
                  <a:lnTo>
                    <a:pt x="1815049" y="2295466"/>
                  </a:lnTo>
                  <a:lnTo>
                    <a:pt x="0" y="2295466"/>
                  </a:lnTo>
                  <a:close/>
                </a:path>
              </a:pathLst>
            </a:custGeom>
            <a:solidFill>
              <a:srgbClr val="9E0512">
                <a:alpha val="6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
            <p:cNvSpPr txBox="1"/>
            <p:nvPr/>
          </p:nvSpPr>
          <p:spPr>
            <a:xfrm>
              <a:off x="0" y="19050"/>
              <a:ext cx="8128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54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8" name="Google Shape;168;p1"/>
          <p:cNvSpPr txBox="1"/>
          <p:nvPr>
            <p:ph type="title"/>
          </p:nvPr>
        </p:nvSpPr>
        <p:spPr>
          <a:xfrm>
            <a:off x="544210" y="3701275"/>
            <a:ext cx="8229600" cy="2396934"/>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alibri"/>
              <a:buNone/>
            </a:pPr>
            <a:r>
              <a:rPr lang="en-US" sz="5400">
                <a:solidFill>
                  <a:schemeClr val="lt1"/>
                </a:solidFill>
              </a:rPr>
              <a:t>Brain Injury and Behavioral Health: inextricably linked</a:t>
            </a:r>
            <a:br>
              <a:rPr lang="en-US" sz="5400">
                <a:solidFill>
                  <a:schemeClr val="lt1"/>
                </a:solidFill>
              </a:rPr>
            </a:br>
            <a:br>
              <a:rPr lang="en-US" sz="5400">
                <a:solidFill>
                  <a:schemeClr val="lt1"/>
                </a:solidFill>
              </a:rPr>
            </a:br>
            <a:r>
              <a:rPr lang="en-US" sz="3200">
                <a:solidFill>
                  <a:schemeClr val="lt1"/>
                </a:solidFill>
              </a:rPr>
              <a:t>Brain Injury Association of Colorado</a:t>
            </a:r>
            <a:br>
              <a:rPr lang="en-US" sz="3200">
                <a:solidFill>
                  <a:schemeClr val="lt1"/>
                </a:solidFill>
              </a:rPr>
            </a:br>
            <a:r>
              <a:rPr lang="en-US" sz="3200">
                <a:solidFill>
                  <a:schemeClr val="lt1"/>
                </a:solidFill>
              </a:rPr>
              <a:t>March 13, 2025</a:t>
            </a:r>
            <a:endParaRPr sz="5400">
              <a:solidFill>
                <a:schemeClr val="lt1"/>
              </a:solidFill>
            </a:endParaRPr>
          </a:p>
        </p:txBody>
      </p:sp>
      <p:sp>
        <p:nvSpPr>
          <p:cNvPr id="169" name="Google Shape;169;p1"/>
          <p:cNvSpPr txBox="1"/>
          <p:nvPr/>
        </p:nvSpPr>
        <p:spPr>
          <a:xfrm>
            <a:off x="10630996" y="1587727"/>
            <a:ext cx="6891514" cy="709739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449">
                <a:solidFill>
                  <a:srgbClr val="FFFFFF"/>
                </a:solidFill>
                <a:latin typeface="Calibri"/>
                <a:ea typeface="Calibri"/>
                <a:cs typeface="Calibri"/>
                <a:sym typeface="Calibri"/>
              </a:rPr>
              <a:t>Support States.</a:t>
            </a:r>
            <a:endParaRPr/>
          </a:p>
          <a:p>
            <a:pPr indent="0" lvl="0" marL="0" marR="0" rtl="0" algn="ctr">
              <a:lnSpc>
                <a:spcPct val="140008"/>
              </a:lnSpc>
              <a:spcBef>
                <a:spcPts val="0"/>
              </a:spcBef>
              <a:spcAft>
                <a:spcPts val="0"/>
              </a:spcAft>
              <a:buNone/>
            </a:pPr>
            <a:r>
              <a:t/>
            </a:r>
            <a:endParaRPr sz="4449">
              <a:solidFill>
                <a:srgbClr val="FFFFFF"/>
              </a:solidFill>
              <a:latin typeface="Calibri"/>
              <a:ea typeface="Calibri"/>
              <a:cs typeface="Calibri"/>
              <a:sym typeface="Calibri"/>
            </a:endParaRPr>
          </a:p>
          <a:p>
            <a:pPr indent="0" lvl="0" marL="0" marR="0" rtl="0" algn="ctr">
              <a:lnSpc>
                <a:spcPct val="140008"/>
              </a:lnSpc>
              <a:spcBef>
                <a:spcPts val="0"/>
              </a:spcBef>
              <a:spcAft>
                <a:spcPts val="0"/>
              </a:spcAft>
              <a:buNone/>
            </a:pPr>
            <a:r>
              <a:rPr lang="en-US" sz="4449">
                <a:solidFill>
                  <a:srgbClr val="FFFFFF"/>
                </a:solidFill>
                <a:latin typeface="Calibri"/>
                <a:ea typeface="Calibri"/>
                <a:cs typeface="Calibri"/>
                <a:sym typeface="Calibri"/>
              </a:rPr>
              <a:t>Grow Leaders.</a:t>
            </a:r>
            <a:endParaRPr/>
          </a:p>
          <a:p>
            <a:pPr indent="0" lvl="0" marL="0" marR="0" rtl="0" algn="ctr">
              <a:lnSpc>
                <a:spcPct val="140008"/>
              </a:lnSpc>
              <a:spcBef>
                <a:spcPts val="0"/>
              </a:spcBef>
              <a:spcAft>
                <a:spcPts val="0"/>
              </a:spcAft>
              <a:buNone/>
            </a:pPr>
            <a:r>
              <a:t/>
            </a:r>
            <a:endParaRPr sz="4449">
              <a:solidFill>
                <a:srgbClr val="FFFFFF"/>
              </a:solidFill>
              <a:latin typeface="Calibri"/>
              <a:ea typeface="Calibri"/>
              <a:cs typeface="Calibri"/>
              <a:sym typeface="Calibri"/>
            </a:endParaRPr>
          </a:p>
          <a:p>
            <a:pPr indent="0" lvl="0" marL="0" marR="0" rtl="0" algn="ctr">
              <a:lnSpc>
                <a:spcPct val="140008"/>
              </a:lnSpc>
              <a:spcBef>
                <a:spcPts val="0"/>
              </a:spcBef>
              <a:spcAft>
                <a:spcPts val="0"/>
              </a:spcAft>
              <a:buNone/>
            </a:pPr>
            <a:r>
              <a:rPr lang="en-US" sz="4449">
                <a:solidFill>
                  <a:srgbClr val="FFFFFF"/>
                </a:solidFill>
                <a:latin typeface="Calibri"/>
                <a:ea typeface="Calibri"/>
                <a:cs typeface="Calibri"/>
                <a:sym typeface="Calibri"/>
              </a:rPr>
              <a:t>Connect Partners.</a:t>
            </a:r>
            <a:endParaRPr/>
          </a:p>
          <a:p>
            <a:pPr indent="0" lvl="0" marL="0" marR="0" rtl="0" algn="ctr">
              <a:lnSpc>
                <a:spcPct val="140008"/>
              </a:lnSpc>
              <a:spcBef>
                <a:spcPts val="0"/>
              </a:spcBef>
              <a:spcAft>
                <a:spcPts val="0"/>
              </a:spcAft>
              <a:buNone/>
            </a:pPr>
            <a:r>
              <a:t/>
            </a:r>
            <a:endParaRPr sz="4449">
              <a:solidFill>
                <a:srgbClr val="FFFFFF"/>
              </a:solidFill>
              <a:latin typeface="Calibri"/>
              <a:ea typeface="Calibri"/>
              <a:cs typeface="Calibri"/>
              <a:sym typeface="Calibri"/>
            </a:endParaRPr>
          </a:p>
          <a:p>
            <a:pPr indent="0" lvl="0" marL="0" marR="0" rtl="0" algn="ctr">
              <a:lnSpc>
                <a:spcPct val="140008"/>
              </a:lnSpc>
              <a:spcBef>
                <a:spcPts val="0"/>
              </a:spcBef>
              <a:spcAft>
                <a:spcPts val="0"/>
              </a:spcAft>
              <a:buNone/>
            </a:pPr>
            <a:r>
              <a:t/>
            </a:r>
            <a:endParaRPr sz="4449">
              <a:solidFill>
                <a:srgbClr val="FFFFFF"/>
              </a:solidFill>
              <a:latin typeface="Calibri"/>
              <a:ea typeface="Calibri"/>
              <a:cs typeface="Calibri"/>
              <a:sym typeface="Calibri"/>
            </a:endParaRPr>
          </a:p>
          <a:p>
            <a:pPr indent="0" lvl="0" marL="0" marR="0" rtl="0" algn="ctr">
              <a:lnSpc>
                <a:spcPct val="140008"/>
              </a:lnSpc>
              <a:spcBef>
                <a:spcPts val="0"/>
              </a:spcBef>
              <a:spcAft>
                <a:spcPts val="0"/>
              </a:spcAft>
              <a:buNone/>
            </a:pPr>
            <a:r>
              <a:t/>
            </a:r>
            <a:endParaRPr sz="4449">
              <a:solidFill>
                <a:srgbClr val="FFFFFF"/>
              </a:solidFill>
              <a:latin typeface="Calibri"/>
              <a:ea typeface="Calibri"/>
              <a:cs typeface="Calibri"/>
              <a:sym typeface="Calibri"/>
            </a:endParaRPr>
          </a:p>
          <a:p>
            <a:pPr indent="0" lvl="0" marL="0" marR="0" rtl="0" algn="ctr">
              <a:lnSpc>
                <a:spcPct val="140008"/>
              </a:lnSpc>
              <a:spcBef>
                <a:spcPts val="0"/>
              </a:spcBef>
              <a:spcAft>
                <a:spcPts val="0"/>
              </a:spcAft>
              <a:buNone/>
            </a:pPr>
            <a:r>
              <a:rPr lang="en-US" sz="4449">
                <a:solidFill>
                  <a:schemeClr val="lt1"/>
                </a:solidFill>
                <a:latin typeface="Calibri"/>
                <a:ea typeface="Calibri"/>
                <a:cs typeface="Calibri"/>
                <a:sym typeface="Calibri"/>
              </a:rPr>
              <a:t>nashia.org</a:t>
            </a:r>
            <a:endParaRPr/>
          </a:p>
        </p:txBody>
      </p:sp>
      <p:sp>
        <p:nvSpPr>
          <p:cNvPr id="170" name="Google Shape;170;p1"/>
          <p:cNvSpPr txBox="1"/>
          <p:nvPr/>
        </p:nvSpPr>
        <p:spPr>
          <a:xfrm>
            <a:off x="370189" y="9578797"/>
            <a:ext cx="840362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 2025 National Association of State Head Injury Administrators. All Rights Reserved. </a:t>
            </a:r>
            <a:endParaRPr/>
          </a:p>
        </p:txBody>
      </p:sp>
      <p:sp>
        <p:nvSpPr>
          <p:cNvPr id="171" name="Google Shape;171;p1"/>
          <p:cNvSpPr txBox="1"/>
          <p:nvPr/>
        </p:nvSpPr>
        <p:spPr>
          <a:xfrm>
            <a:off x="728036" y="7353300"/>
            <a:ext cx="602143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Judy L. Dettmer</a:t>
            </a:r>
            <a:br>
              <a:rPr lang="en-US" sz="2400">
                <a:solidFill>
                  <a:schemeClr val="lt1"/>
                </a:solidFill>
                <a:latin typeface="Arial"/>
                <a:ea typeface="Arial"/>
                <a:cs typeface="Arial"/>
                <a:sym typeface="Arial"/>
              </a:rPr>
            </a:br>
            <a:r>
              <a:rPr lang="en-US" sz="2400">
                <a:solidFill>
                  <a:schemeClr val="lt1"/>
                </a:solidFill>
                <a:latin typeface="Arial"/>
                <a:ea typeface="Arial"/>
                <a:cs typeface="Arial"/>
                <a:sym typeface="Arial"/>
              </a:rPr>
              <a:t>Director of  Technical Assistance and </a:t>
            </a:r>
            <a:br>
              <a:rPr lang="en-US" sz="2400">
                <a:solidFill>
                  <a:schemeClr val="lt1"/>
                </a:solidFill>
                <a:latin typeface="Arial"/>
                <a:ea typeface="Arial"/>
                <a:cs typeface="Arial"/>
                <a:sym typeface="Arial"/>
              </a:rPr>
            </a:br>
            <a:r>
              <a:rPr lang="en-US" sz="2400">
                <a:solidFill>
                  <a:schemeClr val="lt1"/>
                </a:solidFill>
                <a:latin typeface="Arial"/>
                <a:ea typeface="Arial"/>
                <a:cs typeface="Arial"/>
                <a:sym typeface="Arial"/>
              </a:rPr>
              <a:t>NASHIA</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jdettmer@nashia.org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sp>
        <p:nvSpPr>
          <p:cNvPr id="476" name="Google Shape;476;p10"/>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477" name="Google Shape;477;p10"/>
          <p:cNvSpPr/>
          <p:nvPr/>
        </p:nvSpPr>
        <p:spPr>
          <a:xfrm flipH="1">
            <a:off x="3" y="-2250"/>
            <a:ext cx="18287997" cy="10287000"/>
          </a:xfrm>
          <a:prstGeom prst="rect">
            <a:avLst/>
          </a:prstGeom>
          <a:gradFill>
            <a:gsLst>
              <a:gs pos="0">
                <a:srgbClr val="000000">
                  <a:alpha val="95686"/>
                </a:srgbClr>
              </a:gs>
              <a:gs pos="34000">
                <a:srgbClr val="000000">
                  <a:alpha val="95686"/>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10"/>
          <p:cNvSpPr/>
          <p:nvPr/>
        </p:nvSpPr>
        <p:spPr>
          <a:xfrm flipH="1">
            <a:off x="-6952" y="-2250"/>
            <a:ext cx="12179899" cy="10287001"/>
          </a:xfrm>
          <a:prstGeom prst="rect">
            <a:avLst/>
          </a:prstGeom>
          <a:gradFill>
            <a:gsLst>
              <a:gs pos="0">
                <a:srgbClr val="366092">
                  <a:alpha val="58823"/>
                </a:srgbClr>
              </a:gs>
              <a:gs pos="28000">
                <a:srgbClr val="366092">
                  <a:alpha val="58823"/>
                </a:srgbClr>
              </a:gs>
              <a:gs pos="100000">
                <a:srgbClr val="000000">
                  <a:alpha val="69803"/>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10"/>
          <p:cNvSpPr/>
          <p:nvPr/>
        </p:nvSpPr>
        <p:spPr>
          <a:xfrm flipH="1">
            <a:off x="-13908" y="-4500"/>
            <a:ext cx="18301897" cy="10289251"/>
          </a:xfrm>
          <a:prstGeom prst="rect">
            <a:avLst/>
          </a:prstGeom>
          <a:gradFill>
            <a:gsLst>
              <a:gs pos="0">
                <a:srgbClr val="000000">
                  <a:alpha val="71764"/>
                </a:srgbClr>
              </a:gs>
              <a:gs pos="100000">
                <a:srgbClr val="4F81BD">
                  <a:alpha val="23921"/>
                </a:srgbClr>
              </a:gs>
            </a:gsLst>
            <a:lin ang="15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10"/>
          <p:cNvSpPr/>
          <p:nvPr/>
        </p:nvSpPr>
        <p:spPr>
          <a:xfrm flipH="1">
            <a:off x="717804" y="0"/>
            <a:ext cx="17577147" cy="10287000"/>
          </a:xfrm>
          <a:prstGeom prst="rect">
            <a:avLst/>
          </a:prstGeom>
          <a:gradFill>
            <a:gsLst>
              <a:gs pos="0">
                <a:srgbClr val="000000">
                  <a:alpha val="61960"/>
                </a:srgbClr>
              </a:gs>
              <a:gs pos="19000">
                <a:srgbClr val="000000">
                  <a:alpha val="61960"/>
                </a:srgbClr>
              </a:gs>
              <a:gs pos="100000">
                <a:srgbClr val="366092">
                  <a:alpha val="43921"/>
                </a:srgbClr>
              </a:gs>
            </a:gsLst>
            <a:lin ang="191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10"/>
          <p:cNvSpPr txBox="1"/>
          <p:nvPr>
            <p:ph type="title"/>
          </p:nvPr>
        </p:nvSpPr>
        <p:spPr>
          <a:xfrm>
            <a:off x="1713958" y="841804"/>
            <a:ext cx="14899037" cy="174899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7200"/>
              <a:buFont typeface="Arial"/>
              <a:buNone/>
            </a:pPr>
            <a:r>
              <a:rPr b="1" lang="en-US" sz="7200">
                <a:solidFill>
                  <a:srgbClr val="FFFFFF"/>
                </a:solidFill>
                <a:latin typeface="Arial"/>
                <a:ea typeface="Arial"/>
                <a:cs typeface="Arial"/>
                <a:sym typeface="Arial"/>
              </a:rPr>
              <a:t>Special Populations</a:t>
            </a:r>
            <a:endParaRPr/>
          </a:p>
        </p:txBody>
      </p:sp>
      <p:sp>
        <p:nvSpPr>
          <p:cNvPr id="482" name="Google Shape;482;p10"/>
          <p:cNvSpPr/>
          <p:nvPr/>
        </p:nvSpPr>
        <p:spPr>
          <a:xfrm rot="10800000">
            <a:off x="-6" y="4332511"/>
            <a:ext cx="18305728" cy="5952237"/>
          </a:xfrm>
          <a:prstGeom prst="rect">
            <a:avLst/>
          </a:prstGeom>
          <a:gradFill>
            <a:gsLst>
              <a:gs pos="0">
                <a:srgbClr val="000000">
                  <a:alpha val="0"/>
                </a:srgbClr>
              </a:gs>
              <a:gs pos="99000">
                <a:srgbClr val="244061">
                  <a:alpha val="54901"/>
                </a:srgbClr>
              </a:gs>
              <a:gs pos="100000">
                <a:srgbClr val="244061">
                  <a:alpha val="54901"/>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10"/>
          <p:cNvSpPr txBox="1"/>
          <p:nvPr/>
        </p:nvSpPr>
        <p:spPr>
          <a:xfrm>
            <a:off x="1691355" y="8686801"/>
            <a:ext cx="14899035" cy="7620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lang="en-US" sz="2400" u="none" cap="none" strike="noStrike">
                <a:solidFill>
                  <a:srgbClr val="FFFFFF"/>
                </a:solidFill>
                <a:latin typeface="Calibri"/>
                <a:ea typeface="Calibri"/>
                <a:cs typeface="Calibri"/>
                <a:sym typeface="Calibri"/>
              </a:rPr>
              <a:t>Source: SAMHSA Advisory: Treating Patients with TBI</a:t>
            </a:r>
            <a:endParaRPr/>
          </a:p>
        </p:txBody>
      </p:sp>
      <p:sp>
        <p:nvSpPr>
          <p:cNvPr id="484" name="Google Shape;484;p10"/>
          <p:cNvSpPr/>
          <p:nvPr/>
        </p:nvSpPr>
        <p:spPr>
          <a:xfrm>
            <a:off x="2072902" y="5499876"/>
            <a:ext cx="6722799" cy="255059"/>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485" name="Google Shape;485;p10"/>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graphicFrame>
        <p:nvGraphicFramePr>
          <p:cNvPr id="486" name="Google Shape;486;p10"/>
          <p:cNvGraphicFramePr/>
          <p:nvPr/>
        </p:nvGraphicFramePr>
        <p:xfrm>
          <a:off x="1695450" y="3077240"/>
          <a:ext cx="3000000" cy="3000000"/>
        </p:xfrm>
        <a:graphic>
          <a:graphicData uri="http://schemas.openxmlformats.org/drawingml/2006/table">
            <a:tbl>
              <a:tblPr bandRow="1" firstRow="1">
                <a:noFill/>
                <a:tableStyleId>{931616DD-6DB6-4E10-8122-1D9348E17EE7}</a:tableStyleId>
              </a:tblPr>
              <a:tblGrid>
                <a:gridCol w="4897125"/>
                <a:gridCol w="4400725"/>
                <a:gridCol w="5599250"/>
              </a:tblGrid>
              <a:tr h="370850">
                <a:tc>
                  <a:txBody>
                    <a:bodyPr/>
                    <a:lstStyle/>
                    <a:p>
                      <a:pPr indent="0" lvl="0" marL="0" marR="0" rtl="0" algn="l">
                        <a:spcBef>
                          <a:spcPts val="0"/>
                        </a:spcBef>
                        <a:spcAft>
                          <a:spcPts val="0"/>
                        </a:spcAft>
                        <a:buNone/>
                      </a:pPr>
                      <a:r>
                        <a:rPr b="0" i="0" lang="en-US" sz="4000" u="none" cap="none" strike="noStrike">
                          <a:latin typeface="Arial"/>
                          <a:ea typeface="Arial"/>
                          <a:cs typeface="Arial"/>
                          <a:sym typeface="Arial"/>
                        </a:rPr>
                        <a:t>Population</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TBI with LOC</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Mod/Sev TBI</a:t>
                      </a:r>
                      <a:endParaRPr/>
                    </a:p>
                  </a:txBody>
                  <a:tcPr marT="45725" marB="45725" marR="91450" marL="91450"/>
                </a:tc>
              </a:tr>
              <a:tr h="370850">
                <a:tc>
                  <a:txBody>
                    <a:bodyPr/>
                    <a:lstStyle/>
                    <a:p>
                      <a:pPr indent="0" lvl="0" marL="0" marR="0" rtl="0" algn="l">
                        <a:spcBef>
                          <a:spcPts val="0"/>
                        </a:spcBef>
                        <a:spcAft>
                          <a:spcPts val="0"/>
                        </a:spcAft>
                        <a:buNone/>
                      </a:pPr>
                      <a:r>
                        <a:rPr b="0" i="0" lang="en-US" sz="4000">
                          <a:latin typeface="Arial"/>
                          <a:ea typeface="Arial"/>
                          <a:cs typeface="Arial"/>
                          <a:sym typeface="Arial"/>
                        </a:rPr>
                        <a:t>General Population</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22%</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5%</a:t>
                      </a:r>
                      <a:endParaRPr/>
                    </a:p>
                  </a:txBody>
                  <a:tcPr marT="45725" marB="45725" marR="91450" marL="91450"/>
                </a:tc>
              </a:tr>
              <a:tr h="370850">
                <a:tc>
                  <a:txBody>
                    <a:bodyPr/>
                    <a:lstStyle/>
                    <a:p>
                      <a:pPr indent="0" lvl="0" marL="0" marR="0" rtl="0" algn="l">
                        <a:spcBef>
                          <a:spcPts val="0"/>
                        </a:spcBef>
                        <a:spcAft>
                          <a:spcPts val="0"/>
                        </a:spcAft>
                        <a:buNone/>
                      </a:pPr>
                      <a:r>
                        <a:rPr b="0" i="0" lang="en-US" sz="4000">
                          <a:latin typeface="Arial"/>
                          <a:ea typeface="Arial"/>
                          <a:cs typeface="Arial"/>
                          <a:sym typeface="Arial"/>
                        </a:rPr>
                        <a:t>SUD TX Settings</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40%</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17%</a:t>
                      </a:r>
                      <a:endParaRPr/>
                    </a:p>
                  </a:txBody>
                  <a:tcPr marT="45725" marB="45725" marR="91450" marL="91450"/>
                </a:tc>
              </a:tr>
              <a:tr h="370850">
                <a:tc>
                  <a:txBody>
                    <a:bodyPr/>
                    <a:lstStyle/>
                    <a:p>
                      <a:pPr indent="0" lvl="0" marL="0" marR="0" rtl="0" algn="l">
                        <a:spcBef>
                          <a:spcPts val="0"/>
                        </a:spcBef>
                        <a:spcAft>
                          <a:spcPts val="0"/>
                        </a:spcAft>
                        <a:buNone/>
                      </a:pPr>
                      <a:r>
                        <a:rPr b="0" i="0" lang="en-US" sz="4000">
                          <a:latin typeface="Arial"/>
                          <a:ea typeface="Arial"/>
                          <a:cs typeface="Arial"/>
                          <a:sym typeface="Arial"/>
                        </a:rPr>
                        <a:t>Criminal Legally Involved</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50%</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14%</a:t>
                      </a:r>
                      <a:endParaRPr/>
                    </a:p>
                  </a:txBody>
                  <a:tcPr marT="45725" marB="45725" marR="91450" marL="91450"/>
                </a:tc>
              </a:tr>
              <a:tr h="370850">
                <a:tc>
                  <a:txBody>
                    <a:bodyPr/>
                    <a:lstStyle/>
                    <a:p>
                      <a:pPr indent="0" lvl="0" marL="0" marR="0" rtl="0" algn="l">
                        <a:spcBef>
                          <a:spcPts val="0"/>
                        </a:spcBef>
                        <a:spcAft>
                          <a:spcPts val="0"/>
                        </a:spcAft>
                        <a:buNone/>
                      </a:pPr>
                      <a:r>
                        <a:rPr b="0" i="0" lang="en-US" sz="4000">
                          <a:latin typeface="Arial"/>
                          <a:ea typeface="Arial"/>
                          <a:cs typeface="Arial"/>
                          <a:sym typeface="Arial"/>
                        </a:rPr>
                        <a:t>Unhoused</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47%</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25%</a:t>
                      </a:r>
                      <a:endParaRPr/>
                    </a:p>
                  </a:txBody>
                  <a:tcPr marT="45725" marB="45725" marR="91450" marL="91450"/>
                </a:tc>
              </a:tr>
              <a:tr h="370850">
                <a:tc>
                  <a:txBody>
                    <a:bodyPr/>
                    <a:lstStyle/>
                    <a:p>
                      <a:pPr indent="0" lvl="0" marL="0" marR="0" rtl="0" algn="l">
                        <a:spcBef>
                          <a:spcPts val="0"/>
                        </a:spcBef>
                        <a:spcAft>
                          <a:spcPts val="0"/>
                        </a:spcAft>
                        <a:buNone/>
                      </a:pPr>
                      <a:r>
                        <a:rPr b="0" i="0" lang="en-US" sz="4000">
                          <a:latin typeface="Arial"/>
                          <a:ea typeface="Arial"/>
                          <a:cs typeface="Arial"/>
                          <a:sym typeface="Arial"/>
                        </a:rPr>
                        <a:t>Psychiatric Inpatient</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43%</a:t>
                      </a:r>
                      <a:endParaRPr/>
                    </a:p>
                  </a:txBody>
                  <a:tcPr marT="45725" marB="45725" marR="91450" marL="91450"/>
                </a:tc>
                <a:tc>
                  <a:txBody>
                    <a:bodyPr/>
                    <a:lstStyle/>
                    <a:p>
                      <a:pPr indent="0" lvl="0" marL="0" marR="0" rtl="0" algn="ctr">
                        <a:spcBef>
                          <a:spcPts val="0"/>
                        </a:spcBef>
                        <a:spcAft>
                          <a:spcPts val="0"/>
                        </a:spcAft>
                        <a:buNone/>
                      </a:pPr>
                      <a:r>
                        <a:rPr b="0" i="0" lang="en-US" sz="4000">
                          <a:latin typeface="Arial"/>
                          <a:ea typeface="Arial"/>
                          <a:cs typeface="Arial"/>
                          <a:sym typeface="Arial"/>
                        </a:rPr>
                        <a:t>19%</a:t>
                      </a:r>
                      <a:endParaRPr/>
                    </a:p>
                  </a:txBody>
                  <a:tcPr marT="45725" marB="45725" marR="91450" marL="9145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11"/>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1"/>
          <p:cNvSpPr txBox="1"/>
          <p:nvPr>
            <p:ph type="title"/>
          </p:nvPr>
        </p:nvSpPr>
        <p:spPr>
          <a:xfrm>
            <a:off x="960120" y="493776"/>
            <a:ext cx="12374880" cy="221136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8100">
                <a:latin typeface="Arial"/>
                <a:ea typeface="Arial"/>
                <a:cs typeface="Arial"/>
                <a:sym typeface="Arial"/>
              </a:rPr>
              <a:t>Veterans and Brain Injury</a:t>
            </a:r>
            <a:endParaRPr/>
          </a:p>
        </p:txBody>
      </p:sp>
      <p:sp>
        <p:nvSpPr>
          <p:cNvPr id="493" name="Google Shape;493;p11"/>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1"/>
          <p:cNvSpPr txBox="1"/>
          <p:nvPr/>
        </p:nvSpPr>
        <p:spPr>
          <a:xfrm>
            <a:off x="862338" y="3788960"/>
            <a:ext cx="15977861" cy="522579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dk1"/>
              </a:buClr>
              <a:buSzPts val="3600"/>
              <a:buFont typeface="Arial"/>
              <a:buChar char="•"/>
            </a:pPr>
            <a:r>
              <a:rPr lang="en-US" sz="3600">
                <a:solidFill>
                  <a:schemeClr val="dk1"/>
                </a:solidFill>
                <a:latin typeface="Arial"/>
                <a:ea typeface="Arial"/>
                <a:cs typeface="Arial"/>
                <a:sym typeface="Arial"/>
              </a:rPr>
              <a:t>36% of older (51+) male veterans have a history of TBI </a:t>
            </a:r>
            <a:r>
              <a:rPr lang="en-US" sz="2600">
                <a:solidFill>
                  <a:schemeClr val="dk1"/>
                </a:solidFill>
                <a:latin typeface="Arial"/>
                <a:ea typeface="Arial"/>
                <a:cs typeface="Arial"/>
                <a:sym typeface="Arial"/>
              </a:rPr>
              <a:t>(Kornblith, Yaffe, Langa, Gardner, 2020)</a:t>
            </a:r>
            <a:endParaRPr/>
          </a:p>
          <a:p>
            <a:pPr indent="-228600" lvl="0" marL="342900" marR="0" rtl="0" algn="l">
              <a:lnSpc>
                <a:spcPct val="90000"/>
              </a:lnSpc>
              <a:spcBef>
                <a:spcPts val="720"/>
              </a:spcBef>
              <a:spcAft>
                <a:spcPts val="0"/>
              </a:spcAft>
              <a:buClr>
                <a:schemeClr val="dk1"/>
              </a:buClr>
              <a:buSzPts val="3600"/>
              <a:buFont typeface="Arial"/>
              <a:buChar char="•"/>
            </a:pPr>
            <a:r>
              <a:rPr lang="en-US" sz="3600">
                <a:solidFill>
                  <a:schemeClr val="dk1"/>
                </a:solidFill>
                <a:latin typeface="Arial"/>
                <a:ea typeface="Arial"/>
                <a:cs typeface="Arial"/>
                <a:sym typeface="Arial"/>
              </a:rPr>
              <a:t>During peacetime, over 7,000 annually admitted to military and veterans' hospitals with diagnosis of TBI </a:t>
            </a:r>
            <a:r>
              <a:rPr lang="en-US" sz="2600">
                <a:solidFill>
                  <a:schemeClr val="dk1"/>
                </a:solidFill>
                <a:latin typeface="Arial"/>
                <a:ea typeface="Arial"/>
                <a:cs typeface="Arial"/>
                <a:sym typeface="Arial"/>
              </a:rPr>
              <a:t>(IOM, 2009)</a:t>
            </a:r>
            <a:endParaRPr/>
          </a:p>
          <a:p>
            <a:pPr indent="-228600" lvl="0" marL="342900" marR="0" rtl="0" algn="l">
              <a:lnSpc>
                <a:spcPct val="90000"/>
              </a:lnSpc>
              <a:spcBef>
                <a:spcPts val="720"/>
              </a:spcBef>
              <a:spcAft>
                <a:spcPts val="0"/>
              </a:spcAft>
              <a:buClr>
                <a:schemeClr val="dk1"/>
              </a:buClr>
              <a:buSzPts val="3600"/>
              <a:buFont typeface="Arial"/>
              <a:buChar char="•"/>
            </a:pPr>
            <a:r>
              <a:rPr lang="en-US" sz="3600">
                <a:solidFill>
                  <a:schemeClr val="dk1"/>
                </a:solidFill>
                <a:latin typeface="Arial"/>
                <a:ea typeface="Arial"/>
                <a:cs typeface="Arial"/>
                <a:sym typeface="Arial"/>
              </a:rPr>
              <a:t>80 percent of TBIs since Sept. 11, 2001, have been non-combat related</a:t>
            </a:r>
            <a:endParaRPr/>
          </a:p>
          <a:p>
            <a:pPr indent="-228600" lvl="0" marL="342900" marR="0" rtl="0" algn="l">
              <a:lnSpc>
                <a:spcPct val="90000"/>
              </a:lnSpc>
              <a:spcBef>
                <a:spcPts val="720"/>
              </a:spcBef>
              <a:spcAft>
                <a:spcPts val="0"/>
              </a:spcAft>
              <a:buClr>
                <a:schemeClr val="dk1"/>
              </a:buClr>
              <a:buSzPts val="3600"/>
              <a:buFont typeface="Arial"/>
              <a:buChar char="•"/>
            </a:pPr>
            <a:r>
              <a:rPr lang="en-US" sz="3600">
                <a:solidFill>
                  <a:schemeClr val="dk1"/>
                </a:solidFill>
                <a:latin typeface="Arial"/>
                <a:ea typeface="Arial"/>
                <a:cs typeface="Arial"/>
                <a:sym typeface="Arial"/>
              </a:rPr>
              <a:t>Within veterans, numerous psychiatric and medical consequences arise after TBI, including PTSD, depression, suicidal thoughts, cognitive deficits, and chronic pain </a:t>
            </a:r>
            <a:r>
              <a:rPr lang="en-US" sz="2600">
                <a:solidFill>
                  <a:schemeClr val="dk1"/>
                </a:solidFill>
                <a:latin typeface="Arial"/>
                <a:ea typeface="Arial"/>
                <a:cs typeface="Arial"/>
                <a:sym typeface="Arial"/>
              </a:rPr>
              <a:t>(Massaad, Kiapour, 2024)</a:t>
            </a:r>
            <a:endParaRPr/>
          </a:p>
        </p:txBody>
      </p:sp>
      <p:sp>
        <p:nvSpPr>
          <p:cNvPr id="495" name="Google Shape;495;p11"/>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496" name="Google Shape;496;p11"/>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12"/>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2"/>
          <p:cNvSpPr txBox="1"/>
          <p:nvPr>
            <p:ph type="title"/>
          </p:nvPr>
        </p:nvSpPr>
        <p:spPr>
          <a:xfrm>
            <a:off x="960120" y="493776"/>
            <a:ext cx="10341864" cy="26746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Arial"/>
              <a:buNone/>
            </a:pPr>
            <a:r>
              <a:rPr b="1" lang="en-US" sz="6600">
                <a:latin typeface="Arial"/>
                <a:ea typeface="Arial"/>
                <a:cs typeface="Arial"/>
                <a:sym typeface="Arial"/>
              </a:rPr>
              <a:t>Individuals Experiencing Housing Insecurity</a:t>
            </a:r>
            <a:endParaRPr/>
          </a:p>
        </p:txBody>
      </p:sp>
      <p:sp>
        <p:nvSpPr>
          <p:cNvPr id="503" name="Google Shape;503;p12"/>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2"/>
          <p:cNvSpPr txBox="1"/>
          <p:nvPr/>
        </p:nvSpPr>
        <p:spPr>
          <a:xfrm>
            <a:off x="960120" y="4059936"/>
            <a:ext cx="16261080" cy="5225796"/>
          </a:xfrm>
          <a:prstGeom prst="rect">
            <a:avLst/>
          </a:prstGeom>
          <a:noFill/>
          <a:ln>
            <a:noFill/>
          </a:ln>
        </p:spPr>
        <p:txBody>
          <a:bodyPr anchorCtr="0" anchor="t" bIns="45700" lIns="91425" spcFirstLastPara="1" rIns="91425" wrap="square" tIns="45700">
            <a:normAutofit fontScale="77500" lnSpcReduction="20000"/>
          </a:bodyPr>
          <a:lstStyle/>
          <a:p>
            <a:pPr indent="-228631" lvl="0" marL="342900" marR="0" rtl="0" algn="l">
              <a:lnSpc>
                <a:spcPct val="90000"/>
              </a:lnSpc>
              <a:spcBef>
                <a:spcPts val="0"/>
              </a:spcBef>
              <a:spcAft>
                <a:spcPts val="0"/>
              </a:spcAft>
              <a:buClr>
                <a:schemeClr val="dk1"/>
              </a:buClr>
              <a:buSzPct val="100000"/>
              <a:buFont typeface="Arial"/>
              <a:buChar char="•"/>
            </a:pPr>
            <a:r>
              <a:rPr lang="en-US" sz="4300">
                <a:solidFill>
                  <a:schemeClr val="dk1"/>
                </a:solidFill>
                <a:latin typeface="Arial"/>
                <a:ea typeface="Arial"/>
                <a:cs typeface="Arial"/>
                <a:sym typeface="Arial"/>
              </a:rPr>
              <a:t>Approximately 53% of those experiencing housing insecurity endorse brain injury </a:t>
            </a:r>
            <a:r>
              <a:rPr lang="en-US" sz="3700">
                <a:solidFill>
                  <a:schemeClr val="dk1"/>
                </a:solidFill>
                <a:latin typeface="Arial"/>
                <a:ea typeface="Arial"/>
                <a:cs typeface="Arial"/>
                <a:sym typeface="Arial"/>
              </a:rPr>
              <a:t>(Hwang, Colantonio, Chiu, Tolomiczenko, Kiss, Cown, Redelmeier, Levinson, 2008).</a:t>
            </a:r>
            <a:br>
              <a:rPr lang="en-US" sz="4300">
                <a:solidFill>
                  <a:schemeClr val="dk1"/>
                </a:solidFill>
                <a:latin typeface="Arial"/>
                <a:ea typeface="Arial"/>
                <a:cs typeface="Arial"/>
                <a:sym typeface="Arial"/>
              </a:rPr>
            </a:br>
            <a:endParaRPr sz="4300">
              <a:solidFill>
                <a:schemeClr val="dk1"/>
              </a:solidFill>
              <a:latin typeface="Arial"/>
              <a:ea typeface="Arial"/>
              <a:cs typeface="Arial"/>
              <a:sym typeface="Arial"/>
            </a:endParaRPr>
          </a:p>
          <a:p>
            <a:pPr indent="-228631" lvl="0" marL="342900" marR="0" rtl="0" algn="l">
              <a:lnSpc>
                <a:spcPct val="90000"/>
              </a:lnSpc>
              <a:spcBef>
                <a:spcPts val="666"/>
              </a:spcBef>
              <a:spcAft>
                <a:spcPts val="0"/>
              </a:spcAft>
              <a:buClr>
                <a:schemeClr val="dk1"/>
              </a:buClr>
              <a:buSzPct val="100000"/>
              <a:buFont typeface="Arial"/>
              <a:buChar char="•"/>
            </a:pPr>
            <a:r>
              <a:rPr lang="en-US" sz="4300">
                <a:solidFill>
                  <a:schemeClr val="dk1"/>
                </a:solidFill>
                <a:latin typeface="Arial"/>
                <a:ea typeface="Arial"/>
                <a:cs typeface="Arial"/>
                <a:sym typeface="Arial"/>
              </a:rPr>
              <a:t>43% (n over 2,000) of respondents reported a history of TBI with the mean age of first injury being 15</a:t>
            </a:r>
            <a:br>
              <a:rPr lang="en-US" sz="4300">
                <a:solidFill>
                  <a:schemeClr val="dk1"/>
                </a:solidFill>
                <a:latin typeface="Arial"/>
                <a:ea typeface="Arial"/>
                <a:cs typeface="Arial"/>
                <a:sym typeface="Arial"/>
              </a:rPr>
            </a:br>
            <a:endParaRPr sz="4300">
              <a:solidFill>
                <a:schemeClr val="dk1"/>
              </a:solidFill>
              <a:latin typeface="Arial"/>
              <a:ea typeface="Arial"/>
              <a:cs typeface="Arial"/>
              <a:sym typeface="Arial"/>
            </a:endParaRPr>
          </a:p>
          <a:p>
            <a:pPr indent="-228631" lvl="0" marL="342900" marR="0" rtl="0" algn="l">
              <a:lnSpc>
                <a:spcPct val="90000"/>
              </a:lnSpc>
              <a:spcBef>
                <a:spcPts val="666"/>
              </a:spcBef>
              <a:spcAft>
                <a:spcPts val="0"/>
              </a:spcAft>
              <a:buClr>
                <a:schemeClr val="dk1"/>
              </a:buClr>
              <a:buSzPct val="100000"/>
              <a:buFont typeface="Arial"/>
              <a:buChar char="•"/>
            </a:pPr>
            <a:r>
              <a:rPr lang="en-US" sz="4300">
                <a:solidFill>
                  <a:schemeClr val="dk1"/>
                </a:solidFill>
                <a:latin typeface="Arial"/>
                <a:ea typeface="Arial"/>
                <a:cs typeface="Arial"/>
                <a:sym typeface="Arial"/>
              </a:rPr>
              <a:t>Individuals with TBI become homeless at a younger age and are more likely to report mental health diagnoses, substance use, suicidality, victimization, and difficulties with activities of daily living</a:t>
            </a:r>
            <a:br>
              <a:rPr lang="en-US" sz="4300">
                <a:solidFill>
                  <a:schemeClr val="dk1"/>
                </a:solidFill>
                <a:latin typeface="Arial"/>
                <a:ea typeface="Arial"/>
                <a:cs typeface="Arial"/>
                <a:sym typeface="Arial"/>
              </a:rPr>
            </a:br>
            <a:endParaRPr sz="4300">
              <a:solidFill>
                <a:schemeClr val="dk1"/>
              </a:solidFill>
              <a:latin typeface="Arial"/>
              <a:ea typeface="Arial"/>
              <a:cs typeface="Arial"/>
              <a:sym typeface="Arial"/>
            </a:endParaRPr>
          </a:p>
          <a:p>
            <a:pPr indent="-228631" lvl="0" marL="342900" marR="0" rtl="0" algn="l">
              <a:lnSpc>
                <a:spcPct val="90000"/>
              </a:lnSpc>
              <a:spcBef>
                <a:spcPts val="666"/>
              </a:spcBef>
              <a:spcAft>
                <a:spcPts val="0"/>
              </a:spcAft>
              <a:buClr>
                <a:schemeClr val="dk1"/>
              </a:buClr>
              <a:buSzPct val="100000"/>
              <a:buFont typeface="Arial"/>
              <a:buChar char="•"/>
            </a:pPr>
            <a:r>
              <a:rPr lang="en-US" sz="4300">
                <a:solidFill>
                  <a:schemeClr val="dk1"/>
                </a:solidFill>
                <a:latin typeface="Arial"/>
                <a:ea typeface="Arial"/>
                <a:cs typeface="Arial"/>
                <a:sym typeface="Arial"/>
              </a:rPr>
              <a:t>51% reported sustaining their first injury prior to becoming homeless or at the same age as their first homelessness episode.</a:t>
            </a:r>
            <a:r>
              <a:rPr lang="en-US" sz="4000">
                <a:solidFill>
                  <a:schemeClr val="dk1"/>
                </a:solidFill>
                <a:latin typeface="Arial"/>
                <a:ea typeface="Arial"/>
                <a:cs typeface="Arial"/>
                <a:sym typeface="Arial"/>
              </a:rPr>
              <a:t> </a:t>
            </a:r>
            <a:r>
              <a:rPr lang="en-US" sz="3500">
                <a:solidFill>
                  <a:schemeClr val="dk1"/>
                </a:solidFill>
                <a:latin typeface="Arial"/>
                <a:ea typeface="Arial"/>
                <a:cs typeface="Arial"/>
                <a:sym typeface="Arial"/>
              </a:rPr>
              <a:t>(Mackelprang, Harpin, Grubenhoff, &amp; Rivara, 2014)</a:t>
            </a:r>
            <a:endParaRPr/>
          </a:p>
          <a:p>
            <a:pPr indent="152527" lvl="0" marL="0" marR="0" rtl="0" algn="l">
              <a:lnSpc>
                <a:spcPct val="90000"/>
              </a:lnSpc>
              <a:spcBef>
                <a:spcPts val="480"/>
              </a:spcBef>
              <a:spcAft>
                <a:spcPts val="0"/>
              </a:spcAft>
              <a:buClr>
                <a:schemeClr val="dk1"/>
              </a:buClr>
              <a:buSzPct val="100000"/>
              <a:buFont typeface="Arial"/>
              <a:buNone/>
            </a:pPr>
            <a:r>
              <a:t/>
            </a:r>
            <a:endParaRPr sz="3100">
              <a:solidFill>
                <a:schemeClr val="dk1"/>
              </a:solidFill>
              <a:latin typeface="Calibri"/>
              <a:ea typeface="Calibri"/>
              <a:cs typeface="Calibri"/>
              <a:sym typeface="Calibri"/>
            </a:endParaRPr>
          </a:p>
        </p:txBody>
      </p:sp>
      <p:sp>
        <p:nvSpPr>
          <p:cNvPr id="505" name="Google Shape;505;p12"/>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506" name="Google Shape;506;p12"/>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0" name="Shape 510"/>
        <p:cNvGrpSpPr/>
        <p:nvPr/>
      </p:nvGrpSpPr>
      <p:grpSpPr>
        <a:xfrm>
          <a:off x="0" y="0"/>
          <a:ext cx="0" cy="0"/>
          <a:chOff x="0" y="0"/>
          <a:chExt cx="0" cy="0"/>
        </a:xfrm>
      </p:grpSpPr>
      <p:sp>
        <p:nvSpPr>
          <p:cNvPr id="511" name="Google Shape;511;p13"/>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3"/>
          <p:cNvSpPr txBox="1"/>
          <p:nvPr>
            <p:ph type="title"/>
          </p:nvPr>
        </p:nvSpPr>
        <p:spPr>
          <a:xfrm>
            <a:off x="960120" y="493776"/>
            <a:ext cx="10341864" cy="26746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8100">
                <a:latin typeface="Arial"/>
                <a:ea typeface="Arial"/>
                <a:cs typeface="Arial"/>
                <a:sym typeface="Arial"/>
              </a:rPr>
              <a:t>Brain Injury &amp; Intimate Partner Violence</a:t>
            </a:r>
            <a:endParaRPr/>
          </a:p>
        </p:txBody>
      </p:sp>
      <p:sp>
        <p:nvSpPr>
          <p:cNvPr id="513" name="Google Shape;513;p13"/>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13"/>
          <p:cNvSpPr txBox="1"/>
          <p:nvPr/>
        </p:nvSpPr>
        <p:spPr>
          <a:xfrm>
            <a:off x="960120" y="4059936"/>
            <a:ext cx="14889480" cy="5225796"/>
          </a:xfrm>
          <a:prstGeom prst="rect">
            <a:avLst/>
          </a:prstGeom>
          <a:noFill/>
          <a:ln>
            <a:noFill/>
          </a:ln>
        </p:spPr>
        <p:txBody>
          <a:bodyPr anchorCtr="0" anchor="t" bIns="45700" lIns="91425" spcFirstLastPara="1" rIns="91425" wrap="square" tIns="45700">
            <a:normAutofit fontScale="85000" lnSpcReduction="10000"/>
          </a:bodyPr>
          <a:lstStyle/>
          <a:p>
            <a:pPr indent="-228600" lvl="0" marL="514350" marR="0" rtl="0" algn="l">
              <a:lnSpc>
                <a:spcPct val="90000"/>
              </a:lnSpc>
              <a:spcBef>
                <a:spcPts val="0"/>
              </a:spcBef>
              <a:spcAft>
                <a:spcPts val="0"/>
              </a:spcAft>
              <a:buClr>
                <a:schemeClr val="dk1"/>
              </a:buClr>
              <a:buSzPct val="100000"/>
              <a:buFont typeface="Arial"/>
              <a:buChar char="•"/>
            </a:pPr>
            <a:r>
              <a:rPr lang="en-US" sz="3600">
                <a:solidFill>
                  <a:schemeClr val="dk1"/>
                </a:solidFill>
                <a:latin typeface="Arial"/>
                <a:ea typeface="Arial"/>
                <a:cs typeface="Arial"/>
                <a:sym typeface="Arial"/>
              </a:rPr>
              <a:t>One in three women will experience intimate partner violence (IPV) in their lifetime </a:t>
            </a:r>
            <a:r>
              <a:rPr lang="en-US" sz="3100">
                <a:solidFill>
                  <a:schemeClr val="dk1"/>
                </a:solidFill>
                <a:latin typeface="Arial"/>
                <a:ea typeface="Arial"/>
                <a:cs typeface="Arial"/>
                <a:sym typeface="Arial"/>
              </a:rPr>
              <a:t>(Toccalino, Haag, Estrella, Cowle, Fuselli, Ellis, Gargaro, Colantonio, 2022)</a:t>
            </a:r>
            <a:br>
              <a:rPr lang="en-US" sz="3100">
                <a:solidFill>
                  <a:schemeClr val="dk1"/>
                </a:solidFill>
                <a:latin typeface="Arial"/>
                <a:ea typeface="Arial"/>
                <a:cs typeface="Arial"/>
                <a:sym typeface="Arial"/>
              </a:rPr>
            </a:br>
            <a:endParaRPr sz="3100">
              <a:solidFill>
                <a:schemeClr val="dk1"/>
              </a:solidFill>
              <a:latin typeface="Arial"/>
              <a:ea typeface="Arial"/>
              <a:cs typeface="Arial"/>
              <a:sym typeface="Arial"/>
            </a:endParaRPr>
          </a:p>
          <a:p>
            <a:pPr indent="-228600" lvl="0" marL="514350" marR="0" rtl="0" algn="l">
              <a:lnSpc>
                <a:spcPct val="90000"/>
              </a:lnSpc>
              <a:spcBef>
                <a:spcPts val="0"/>
              </a:spcBef>
              <a:spcAft>
                <a:spcPts val="0"/>
              </a:spcAft>
              <a:buClr>
                <a:schemeClr val="dk1"/>
              </a:buClr>
              <a:buSzPct val="100000"/>
              <a:buFont typeface="Arial"/>
              <a:buChar char="•"/>
            </a:pPr>
            <a:r>
              <a:rPr lang="en-US" sz="3600">
                <a:solidFill>
                  <a:schemeClr val="dk1"/>
                </a:solidFill>
                <a:latin typeface="Arial"/>
                <a:ea typeface="Arial"/>
                <a:cs typeface="Arial"/>
                <a:sym typeface="Arial"/>
              </a:rPr>
              <a:t>The CDC estimates that at least 158,000 TBI-related deaths, hospitalization and emergency Department visits in the US each year are related to assaults</a:t>
            </a:r>
            <a:br>
              <a:rPr lang="en-US" sz="3600">
                <a:solidFill>
                  <a:schemeClr val="dk1"/>
                </a:solidFill>
                <a:latin typeface="Arial"/>
                <a:ea typeface="Arial"/>
                <a:cs typeface="Arial"/>
                <a:sym typeface="Arial"/>
              </a:rPr>
            </a:br>
            <a:endParaRPr sz="3600">
              <a:solidFill>
                <a:schemeClr val="dk1"/>
              </a:solidFill>
              <a:latin typeface="Arial"/>
              <a:ea typeface="Arial"/>
              <a:cs typeface="Arial"/>
              <a:sym typeface="Arial"/>
            </a:endParaRPr>
          </a:p>
          <a:p>
            <a:pPr indent="-228600" lvl="0" marL="514350" marR="0" rtl="0" algn="l">
              <a:lnSpc>
                <a:spcPct val="90000"/>
              </a:lnSpc>
              <a:spcBef>
                <a:spcPts val="0"/>
              </a:spcBef>
              <a:spcAft>
                <a:spcPts val="0"/>
              </a:spcAft>
              <a:buClr>
                <a:schemeClr val="dk1"/>
              </a:buClr>
              <a:buSzPct val="100000"/>
              <a:buFont typeface="Arial"/>
              <a:buChar char="•"/>
            </a:pPr>
            <a:r>
              <a:rPr lang="en-US" sz="3600">
                <a:solidFill>
                  <a:schemeClr val="dk1"/>
                </a:solidFill>
                <a:latin typeface="Arial"/>
                <a:ea typeface="Arial"/>
                <a:cs typeface="Arial"/>
                <a:sym typeface="Arial"/>
              </a:rPr>
              <a:t>The rates of TBI in women who are seen in the emergency room or in a domestic violence shelter are between 30-74 percent. Most of these injuries occur from a direct blow to the head or from strangulation, which can result in loss of oxygen to the brain</a:t>
            </a:r>
            <a:br>
              <a:rPr lang="en-US" sz="3600">
                <a:solidFill>
                  <a:schemeClr val="dk1"/>
                </a:solidFill>
                <a:latin typeface="Arial"/>
                <a:ea typeface="Arial"/>
                <a:cs typeface="Arial"/>
                <a:sym typeface="Arial"/>
              </a:rPr>
            </a:br>
            <a:endParaRPr sz="3600">
              <a:solidFill>
                <a:schemeClr val="dk1"/>
              </a:solidFill>
              <a:latin typeface="Arial"/>
              <a:ea typeface="Arial"/>
              <a:cs typeface="Arial"/>
              <a:sym typeface="Arial"/>
            </a:endParaRPr>
          </a:p>
          <a:p>
            <a:pPr indent="-228600" lvl="0" marL="514350" marR="0" rtl="0" algn="l">
              <a:lnSpc>
                <a:spcPct val="90000"/>
              </a:lnSpc>
              <a:spcBef>
                <a:spcPts val="0"/>
              </a:spcBef>
              <a:spcAft>
                <a:spcPts val="0"/>
              </a:spcAft>
              <a:buClr>
                <a:schemeClr val="dk1"/>
              </a:buClr>
              <a:buSzPct val="100000"/>
              <a:buFont typeface="Arial"/>
              <a:buChar char="•"/>
            </a:pPr>
            <a:r>
              <a:rPr lang="en-US" sz="3600">
                <a:solidFill>
                  <a:schemeClr val="dk1"/>
                </a:solidFill>
                <a:latin typeface="Arial"/>
                <a:ea typeface="Arial"/>
                <a:cs typeface="Arial"/>
                <a:sym typeface="Arial"/>
              </a:rPr>
              <a:t>Only 34 percent of the people injured by intimate partners receive medical care for their injuries </a:t>
            </a:r>
            <a:r>
              <a:rPr lang="en-US" sz="3100">
                <a:solidFill>
                  <a:schemeClr val="dk1"/>
                </a:solidFill>
                <a:latin typeface="Arial"/>
                <a:ea typeface="Arial"/>
                <a:cs typeface="Arial"/>
                <a:sym typeface="Arial"/>
              </a:rPr>
              <a:t>(Retrieved on 2-27-25, https://www.harborhousedv.org/resources/statistics/)</a:t>
            </a:r>
            <a:endParaRPr/>
          </a:p>
          <a:p>
            <a:pPr indent="-88265" lvl="0" marL="342900" marR="0" rtl="0" algn="l">
              <a:lnSpc>
                <a:spcPct val="90000"/>
              </a:lnSpc>
              <a:spcBef>
                <a:spcPts val="442"/>
              </a:spcBef>
              <a:spcAft>
                <a:spcPts val="0"/>
              </a:spcAft>
              <a:buClr>
                <a:schemeClr val="dk1"/>
              </a:buClr>
              <a:buSzPct val="100000"/>
              <a:buFont typeface="Arial"/>
              <a:buNone/>
            </a:pPr>
            <a:r>
              <a:t/>
            </a:r>
            <a:endParaRPr sz="2600">
              <a:solidFill>
                <a:schemeClr val="dk1"/>
              </a:solidFill>
              <a:latin typeface="Calibri"/>
              <a:ea typeface="Calibri"/>
              <a:cs typeface="Calibri"/>
              <a:sym typeface="Calibri"/>
            </a:endParaRPr>
          </a:p>
        </p:txBody>
      </p:sp>
      <p:sp>
        <p:nvSpPr>
          <p:cNvPr id="515" name="Google Shape;515;p13"/>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516" name="Google Shape;516;p13"/>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p14"/>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4"/>
          <p:cNvSpPr txBox="1"/>
          <p:nvPr>
            <p:ph type="title"/>
          </p:nvPr>
        </p:nvSpPr>
        <p:spPr>
          <a:xfrm>
            <a:off x="960120" y="493776"/>
            <a:ext cx="11079480" cy="26746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8100"/>
              <a:buFont typeface="Arial"/>
              <a:buNone/>
            </a:pPr>
            <a:r>
              <a:rPr b="1" lang="en-US" sz="8100">
                <a:latin typeface="Arial"/>
                <a:ea typeface="Arial"/>
                <a:cs typeface="Arial"/>
                <a:sym typeface="Arial"/>
              </a:rPr>
              <a:t>TBI &amp; Criminal Justice: Prevalence</a:t>
            </a:r>
            <a:endParaRPr/>
          </a:p>
        </p:txBody>
      </p:sp>
      <p:sp>
        <p:nvSpPr>
          <p:cNvPr id="523" name="Google Shape;523;p14"/>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4"/>
          <p:cNvSpPr txBox="1"/>
          <p:nvPr/>
        </p:nvSpPr>
        <p:spPr>
          <a:xfrm>
            <a:off x="960120" y="4059936"/>
            <a:ext cx="15270480" cy="522579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dk1"/>
              </a:buClr>
              <a:buSzPts val="3600"/>
              <a:buFont typeface="Arial"/>
              <a:buChar char="•"/>
            </a:pPr>
            <a:r>
              <a:rPr lang="en-US" sz="3600">
                <a:solidFill>
                  <a:schemeClr val="dk1"/>
                </a:solidFill>
                <a:latin typeface="Arial"/>
                <a:ea typeface="Arial"/>
                <a:cs typeface="Arial"/>
                <a:sym typeface="Arial"/>
              </a:rPr>
              <a:t>A meta-analysis found the prevalence in the justice population to be 60.25% </a:t>
            </a:r>
            <a:r>
              <a:rPr lang="en-US" sz="2600">
                <a:solidFill>
                  <a:schemeClr val="dk1"/>
                </a:solidFill>
                <a:latin typeface="Arial"/>
                <a:ea typeface="Arial"/>
                <a:cs typeface="Arial"/>
                <a:sym typeface="Arial"/>
              </a:rPr>
              <a:t>(Shiroma, Ferguson, &amp; Pickelsimer, 2010) </a:t>
            </a:r>
            <a:r>
              <a:rPr lang="en-US" sz="3600">
                <a:solidFill>
                  <a:schemeClr val="dk1"/>
                </a:solidFill>
                <a:latin typeface="Arial"/>
                <a:ea typeface="Arial"/>
                <a:cs typeface="Arial"/>
                <a:sym typeface="Arial"/>
              </a:rPr>
              <a:t>vs. 8.5% of the general population with reported history of TBI </a:t>
            </a:r>
            <a:r>
              <a:rPr lang="en-US" sz="2600">
                <a:solidFill>
                  <a:schemeClr val="dk1"/>
                </a:solidFill>
                <a:latin typeface="Arial"/>
                <a:ea typeface="Arial"/>
                <a:cs typeface="Arial"/>
                <a:sym typeface="Arial"/>
              </a:rPr>
              <a:t>(Wald, Helgeson, &amp; Langlois, 2008).</a:t>
            </a:r>
            <a:br>
              <a:rPr lang="en-US" sz="2600">
                <a:solidFill>
                  <a:schemeClr val="dk1"/>
                </a:solidFill>
                <a:latin typeface="Arial"/>
                <a:ea typeface="Arial"/>
                <a:cs typeface="Arial"/>
                <a:sym typeface="Arial"/>
              </a:rPr>
            </a:br>
            <a:endParaRPr sz="2600">
              <a:solidFill>
                <a:schemeClr val="dk1"/>
              </a:solidFill>
              <a:latin typeface="Arial"/>
              <a:ea typeface="Arial"/>
              <a:cs typeface="Arial"/>
              <a:sym typeface="Arial"/>
            </a:endParaRPr>
          </a:p>
          <a:p>
            <a:pPr indent="-228600" lvl="0" marL="342900" marR="0" rtl="0" algn="l">
              <a:lnSpc>
                <a:spcPct val="90000"/>
              </a:lnSpc>
              <a:spcBef>
                <a:spcPts val="720"/>
              </a:spcBef>
              <a:spcAft>
                <a:spcPts val="0"/>
              </a:spcAft>
              <a:buClr>
                <a:schemeClr val="dk1"/>
              </a:buClr>
              <a:buSzPts val="3600"/>
              <a:buFont typeface="Arial"/>
              <a:buChar char="•"/>
            </a:pPr>
            <a:r>
              <a:rPr lang="en-US" sz="3600">
                <a:solidFill>
                  <a:schemeClr val="dk1"/>
                </a:solidFill>
                <a:latin typeface="Arial"/>
                <a:ea typeface="Arial"/>
                <a:cs typeface="Arial"/>
                <a:sym typeface="Arial"/>
              </a:rPr>
              <a:t>A meta-analysis found that approximately 30% of juvenile offenders have sustained a previous brain injury</a:t>
            </a:r>
            <a:r>
              <a:rPr lang="en-US" sz="2800">
                <a:solidFill>
                  <a:schemeClr val="dk1"/>
                </a:solidFill>
                <a:latin typeface="Arial"/>
                <a:ea typeface="Arial"/>
                <a:cs typeface="Arial"/>
                <a:sym typeface="Arial"/>
              </a:rPr>
              <a:t> </a:t>
            </a:r>
            <a:r>
              <a:rPr lang="en-US" sz="2600">
                <a:solidFill>
                  <a:schemeClr val="dk1"/>
                </a:solidFill>
                <a:latin typeface="Arial"/>
                <a:ea typeface="Arial"/>
                <a:cs typeface="Arial"/>
                <a:sym typeface="Arial"/>
              </a:rPr>
              <a:t>(Vaughn, Salas-Wright, Delisi, &amp; Perron, 2014).</a:t>
            </a:r>
            <a:br>
              <a:rPr lang="en-US" sz="2600">
                <a:solidFill>
                  <a:schemeClr val="dk1"/>
                </a:solidFill>
                <a:latin typeface="Arial"/>
                <a:ea typeface="Arial"/>
                <a:cs typeface="Arial"/>
                <a:sym typeface="Arial"/>
              </a:rPr>
            </a:br>
            <a:endParaRPr sz="2600">
              <a:solidFill>
                <a:schemeClr val="dk1"/>
              </a:solidFill>
              <a:latin typeface="Arial"/>
              <a:ea typeface="Arial"/>
              <a:cs typeface="Arial"/>
              <a:sym typeface="Arial"/>
            </a:endParaRPr>
          </a:p>
          <a:p>
            <a:pPr indent="-228600" lvl="0" marL="342900" marR="0" rtl="0" algn="l">
              <a:lnSpc>
                <a:spcPct val="90000"/>
              </a:lnSpc>
              <a:spcBef>
                <a:spcPts val="720"/>
              </a:spcBef>
              <a:spcAft>
                <a:spcPts val="0"/>
              </a:spcAft>
              <a:buClr>
                <a:schemeClr val="dk1"/>
              </a:buClr>
              <a:buSzPts val="3600"/>
              <a:buFont typeface="Arial"/>
              <a:buChar char="•"/>
            </a:pPr>
            <a:r>
              <a:rPr lang="en-US" sz="3600">
                <a:solidFill>
                  <a:schemeClr val="dk1"/>
                </a:solidFill>
                <a:latin typeface="Arial"/>
                <a:ea typeface="Arial"/>
                <a:cs typeface="Arial"/>
                <a:sym typeface="Arial"/>
              </a:rPr>
              <a:t>In a Colorado study, female offenders endorsed a history of TBI at a rate of 97% </a:t>
            </a:r>
            <a:r>
              <a:rPr lang="en-US" sz="2600">
                <a:solidFill>
                  <a:schemeClr val="dk1"/>
                </a:solidFill>
                <a:latin typeface="Arial"/>
                <a:ea typeface="Arial"/>
                <a:cs typeface="Arial"/>
                <a:sym typeface="Arial"/>
              </a:rPr>
              <a:t>(Wall, Gorgens, Dettmer, Davis, Gafford, 2018).</a:t>
            </a: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525" name="Google Shape;525;p14"/>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526" name="Google Shape;526;p14"/>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grpSp>
        <p:nvGrpSpPr>
          <p:cNvPr id="532" name="Google Shape;532;p15"/>
          <p:cNvGrpSpPr/>
          <p:nvPr/>
        </p:nvGrpSpPr>
        <p:grpSpPr>
          <a:xfrm>
            <a:off x="696716" y="2931806"/>
            <a:ext cx="16724651" cy="5002372"/>
            <a:chOff x="3132" y="504356"/>
            <a:chExt cx="11149767" cy="2757682"/>
          </a:xfrm>
        </p:grpSpPr>
        <p:sp>
          <p:nvSpPr>
            <p:cNvPr id="533" name="Google Shape;533;p15"/>
            <p:cNvSpPr/>
            <p:nvPr/>
          </p:nvSpPr>
          <p:spPr>
            <a:xfrm>
              <a:off x="3132" y="504356"/>
              <a:ext cx="1664144" cy="658254"/>
            </a:xfrm>
            <a:prstGeom prst="rect">
              <a:avLst/>
            </a:prstGeom>
            <a:gradFill>
              <a:gsLst>
                <a:gs pos="0">
                  <a:srgbClr val="ADADC7"/>
                </a:gs>
                <a:gs pos="50000">
                  <a:srgbClr val="A0A0C2"/>
                </a:gs>
                <a:gs pos="100000">
                  <a:srgbClr val="8B8BAD"/>
                </a:gs>
              </a:gsLst>
              <a:lin ang="5400000" scaled="0"/>
            </a:gradFill>
            <a:ln cap="flat" cmpd="sng" w="9525">
              <a:solidFill>
                <a:schemeClr val="accent5"/>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34" name="Google Shape;534;p15"/>
            <p:cNvSpPr txBox="1"/>
            <p:nvPr/>
          </p:nvSpPr>
          <p:spPr>
            <a:xfrm>
              <a:off x="3132"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Childhood Violence</a:t>
              </a:r>
              <a:endParaRPr sz="2100">
                <a:solidFill>
                  <a:schemeClr val="dk1"/>
                </a:solidFill>
                <a:latin typeface="Calibri"/>
                <a:ea typeface="Calibri"/>
                <a:cs typeface="Calibri"/>
                <a:sym typeface="Calibri"/>
              </a:endParaRPr>
            </a:p>
          </p:txBody>
        </p:sp>
        <p:sp>
          <p:nvSpPr>
            <p:cNvPr id="535" name="Google Shape;535;p15"/>
            <p:cNvSpPr/>
            <p:nvPr/>
          </p:nvSpPr>
          <p:spPr>
            <a:xfrm>
              <a:off x="3132" y="1162610"/>
              <a:ext cx="1664144" cy="2099428"/>
            </a:xfrm>
            <a:prstGeom prst="rect">
              <a:avLst/>
            </a:prstGeom>
            <a:solidFill>
              <a:srgbClr val="E0E0E9">
                <a:alpha val="89411"/>
              </a:srgbClr>
            </a:solidFill>
            <a:ln cap="flat" cmpd="sng" w="9525">
              <a:solidFill>
                <a:srgbClr val="E0E0E9">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36" name="Google Shape;536;p15"/>
            <p:cNvSpPr txBox="1"/>
            <p:nvPr/>
          </p:nvSpPr>
          <p:spPr>
            <a:xfrm>
              <a:off x="3132" y="1162610"/>
              <a:ext cx="1664144" cy="2099428"/>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60%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10% general population</a:t>
              </a:r>
              <a:endParaRPr b="0" i="0" sz="2100" u="none" cap="none" strike="noStrike">
                <a:solidFill>
                  <a:schemeClr val="dk1"/>
                </a:solidFill>
                <a:latin typeface="Calibri"/>
                <a:ea typeface="Calibri"/>
                <a:cs typeface="Calibri"/>
                <a:sym typeface="Calibri"/>
              </a:endParaRPr>
            </a:p>
          </p:txBody>
        </p:sp>
        <p:sp>
          <p:nvSpPr>
            <p:cNvPr id="537" name="Google Shape;537;p15"/>
            <p:cNvSpPr/>
            <p:nvPr/>
          </p:nvSpPr>
          <p:spPr>
            <a:xfrm>
              <a:off x="1900256" y="504356"/>
              <a:ext cx="1664144" cy="658254"/>
            </a:xfrm>
            <a:prstGeom prst="rect">
              <a:avLst/>
            </a:prstGeom>
            <a:gradFill>
              <a:gsLst>
                <a:gs pos="0">
                  <a:srgbClr val="9393B9"/>
                </a:gs>
                <a:gs pos="50000">
                  <a:srgbClr val="8383B3"/>
                </a:gs>
                <a:gs pos="100000">
                  <a:srgbClr val="72729F"/>
                </a:gs>
              </a:gsLst>
              <a:lin ang="5400000" scaled="0"/>
            </a:gradFill>
            <a:ln cap="flat" cmpd="sng" w="9525">
              <a:solidFill>
                <a:srgbClr val="8787B1"/>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38" name="Google Shape;538;p15"/>
            <p:cNvSpPr txBox="1"/>
            <p:nvPr/>
          </p:nvSpPr>
          <p:spPr>
            <a:xfrm>
              <a:off x="1900256"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School suspension</a:t>
              </a:r>
              <a:endParaRPr sz="2100">
                <a:solidFill>
                  <a:schemeClr val="dk1"/>
                </a:solidFill>
                <a:latin typeface="Calibri"/>
                <a:ea typeface="Calibri"/>
                <a:cs typeface="Calibri"/>
                <a:sym typeface="Calibri"/>
              </a:endParaRPr>
            </a:p>
          </p:txBody>
        </p:sp>
        <p:sp>
          <p:nvSpPr>
            <p:cNvPr id="539" name="Google Shape;539;p15"/>
            <p:cNvSpPr/>
            <p:nvPr/>
          </p:nvSpPr>
          <p:spPr>
            <a:xfrm>
              <a:off x="1900256" y="1162610"/>
              <a:ext cx="1664144" cy="2099428"/>
            </a:xfrm>
            <a:prstGeom prst="rect">
              <a:avLst/>
            </a:prstGeom>
            <a:solidFill>
              <a:srgbClr val="DBDBE4">
                <a:alpha val="89411"/>
              </a:srgbClr>
            </a:solidFill>
            <a:ln cap="flat" cmpd="sng" w="9525">
              <a:solidFill>
                <a:srgbClr val="DBDBE4">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40" name="Google Shape;540;p15"/>
            <p:cNvSpPr txBox="1"/>
            <p:nvPr/>
          </p:nvSpPr>
          <p:spPr>
            <a:xfrm>
              <a:off x="1900256" y="1162610"/>
              <a:ext cx="1664144" cy="2099428"/>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54%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26% men; 15% women general population</a:t>
              </a:r>
              <a:endParaRPr b="0" i="0" sz="2100" u="none" cap="none" strike="noStrike">
                <a:solidFill>
                  <a:schemeClr val="dk1"/>
                </a:solidFill>
                <a:latin typeface="Calibri"/>
                <a:ea typeface="Calibri"/>
                <a:cs typeface="Calibri"/>
                <a:sym typeface="Calibri"/>
              </a:endParaRPr>
            </a:p>
          </p:txBody>
        </p:sp>
        <p:sp>
          <p:nvSpPr>
            <p:cNvPr id="541" name="Google Shape;541;p15"/>
            <p:cNvSpPr/>
            <p:nvPr/>
          </p:nvSpPr>
          <p:spPr>
            <a:xfrm>
              <a:off x="3797381" y="504356"/>
              <a:ext cx="1664144" cy="658254"/>
            </a:xfrm>
            <a:prstGeom prst="rect">
              <a:avLst/>
            </a:prstGeom>
            <a:gradFill>
              <a:gsLst>
                <a:gs pos="0">
                  <a:srgbClr val="7E7CAA"/>
                </a:gs>
                <a:gs pos="50000">
                  <a:srgbClr val="6967A3"/>
                </a:gs>
                <a:gs pos="100000">
                  <a:srgbClr val="5A5892"/>
                </a:gs>
              </a:gsLst>
              <a:lin ang="5400000" scaled="0"/>
            </a:gradFill>
            <a:ln cap="flat" cmpd="sng" w="9525">
              <a:solidFill>
                <a:srgbClr val="6D6BA1"/>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42" name="Google Shape;542;p15"/>
            <p:cNvSpPr txBox="1"/>
            <p:nvPr/>
          </p:nvSpPr>
          <p:spPr>
            <a:xfrm>
              <a:off x="3797381"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Adult Victimization</a:t>
              </a:r>
              <a:endParaRPr sz="2100">
                <a:solidFill>
                  <a:schemeClr val="dk1"/>
                </a:solidFill>
                <a:latin typeface="Calibri"/>
                <a:ea typeface="Calibri"/>
                <a:cs typeface="Calibri"/>
                <a:sym typeface="Calibri"/>
              </a:endParaRPr>
            </a:p>
          </p:txBody>
        </p:sp>
        <p:sp>
          <p:nvSpPr>
            <p:cNvPr id="543" name="Google Shape;543;p15"/>
            <p:cNvSpPr/>
            <p:nvPr/>
          </p:nvSpPr>
          <p:spPr>
            <a:xfrm>
              <a:off x="3797381" y="1162610"/>
              <a:ext cx="1664144" cy="2099428"/>
            </a:xfrm>
            <a:prstGeom prst="rect">
              <a:avLst/>
            </a:prstGeom>
            <a:solidFill>
              <a:srgbClr val="D7D7DF">
                <a:alpha val="89411"/>
              </a:srgbClr>
            </a:solidFill>
            <a:ln cap="flat" cmpd="sng" w="9525">
              <a:solidFill>
                <a:srgbClr val="D7D7DF">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44" name="Google Shape;544;p15"/>
            <p:cNvSpPr txBox="1"/>
            <p:nvPr/>
          </p:nvSpPr>
          <p:spPr>
            <a:xfrm>
              <a:off x="3797381" y="1162610"/>
              <a:ext cx="1664144" cy="2099428"/>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62%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2% general population</a:t>
              </a:r>
              <a:endParaRPr b="0" i="0" sz="2100" u="none" cap="none" strike="noStrike">
                <a:solidFill>
                  <a:schemeClr val="dk1"/>
                </a:solidFill>
                <a:latin typeface="Calibri"/>
                <a:ea typeface="Calibri"/>
                <a:cs typeface="Calibri"/>
                <a:sym typeface="Calibri"/>
              </a:endParaRPr>
            </a:p>
          </p:txBody>
        </p:sp>
        <p:sp>
          <p:nvSpPr>
            <p:cNvPr id="545" name="Google Shape;545;p15"/>
            <p:cNvSpPr/>
            <p:nvPr/>
          </p:nvSpPr>
          <p:spPr>
            <a:xfrm>
              <a:off x="5694506" y="504356"/>
              <a:ext cx="1664144" cy="658254"/>
            </a:xfrm>
            <a:prstGeom prst="rect">
              <a:avLst/>
            </a:prstGeom>
            <a:gradFill>
              <a:gsLst>
                <a:gs pos="0">
                  <a:srgbClr val="6B6999"/>
                </a:gs>
                <a:gs pos="50000">
                  <a:srgbClr val="54518F"/>
                </a:gs>
                <a:gs pos="100000">
                  <a:srgbClr val="474480"/>
                </a:gs>
              </a:gsLst>
              <a:lin ang="5400000" scaled="0"/>
            </a:gradFill>
            <a:ln cap="flat" cmpd="sng" w="9525">
              <a:solidFill>
                <a:srgbClr val="57548D"/>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46" name="Google Shape;546;p15"/>
            <p:cNvSpPr txBox="1"/>
            <p:nvPr/>
          </p:nvSpPr>
          <p:spPr>
            <a:xfrm>
              <a:off x="5694506"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Substance Abuse</a:t>
              </a:r>
              <a:endParaRPr sz="2100">
                <a:solidFill>
                  <a:schemeClr val="dk1"/>
                </a:solidFill>
                <a:latin typeface="Calibri"/>
                <a:ea typeface="Calibri"/>
                <a:cs typeface="Calibri"/>
                <a:sym typeface="Calibri"/>
              </a:endParaRPr>
            </a:p>
          </p:txBody>
        </p:sp>
        <p:sp>
          <p:nvSpPr>
            <p:cNvPr id="547" name="Google Shape;547;p15"/>
            <p:cNvSpPr/>
            <p:nvPr/>
          </p:nvSpPr>
          <p:spPr>
            <a:xfrm>
              <a:off x="5694506" y="1162610"/>
              <a:ext cx="1664144" cy="2099428"/>
            </a:xfrm>
            <a:prstGeom prst="rect">
              <a:avLst/>
            </a:prstGeom>
            <a:solidFill>
              <a:srgbClr val="D3D3DB">
                <a:alpha val="89411"/>
              </a:srgbClr>
            </a:solidFill>
            <a:ln cap="flat" cmpd="sng" w="9525">
              <a:solidFill>
                <a:srgbClr val="D3D3DB">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48" name="Google Shape;548;p15"/>
            <p:cNvSpPr txBox="1"/>
            <p:nvPr/>
          </p:nvSpPr>
          <p:spPr>
            <a:xfrm>
              <a:off x="5694506" y="1162610"/>
              <a:ext cx="1664144" cy="2099428"/>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93% history of abuse / misuse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7% general population</a:t>
              </a:r>
              <a:endParaRPr b="0" i="0" sz="2100" u="none" cap="none" strike="noStrike">
                <a:solidFill>
                  <a:schemeClr val="dk1"/>
                </a:solidFill>
                <a:latin typeface="Calibri"/>
                <a:ea typeface="Calibri"/>
                <a:cs typeface="Calibri"/>
                <a:sym typeface="Calibri"/>
              </a:endParaRPr>
            </a:p>
          </p:txBody>
        </p:sp>
        <p:sp>
          <p:nvSpPr>
            <p:cNvPr id="549" name="Google Shape;549;p15"/>
            <p:cNvSpPr/>
            <p:nvPr/>
          </p:nvSpPr>
          <p:spPr>
            <a:xfrm>
              <a:off x="7591630" y="504356"/>
              <a:ext cx="1664144" cy="658254"/>
            </a:xfrm>
            <a:prstGeom prst="rect">
              <a:avLst/>
            </a:prstGeom>
            <a:gradFill>
              <a:gsLst>
                <a:gs pos="0">
                  <a:srgbClr val="605D83"/>
                </a:gs>
                <a:gs pos="50000">
                  <a:srgbClr val="433F76"/>
                </a:gs>
                <a:gs pos="100000">
                  <a:srgbClr val="3A3669"/>
                </a:gs>
              </a:gsLst>
              <a:lin ang="5400000" scaled="0"/>
            </a:gradFill>
            <a:ln cap="flat" cmpd="sng" w="9525">
              <a:solidFill>
                <a:srgbClr val="474374"/>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50" name="Google Shape;550;p15"/>
            <p:cNvSpPr txBox="1"/>
            <p:nvPr/>
          </p:nvSpPr>
          <p:spPr>
            <a:xfrm>
              <a:off x="7591630"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Mental Health</a:t>
              </a:r>
              <a:endParaRPr sz="2100">
                <a:solidFill>
                  <a:schemeClr val="dk1"/>
                </a:solidFill>
                <a:latin typeface="Calibri"/>
                <a:ea typeface="Calibri"/>
                <a:cs typeface="Calibri"/>
                <a:sym typeface="Calibri"/>
              </a:endParaRPr>
            </a:p>
          </p:txBody>
        </p:sp>
        <p:sp>
          <p:nvSpPr>
            <p:cNvPr id="551" name="Google Shape;551;p15"/>
            <p:cNvSpPr/>
            <p:nvPr/>
          </p:nvSpPr>
          <p:spPr>
            <a:xfrm>
              <a:off x="7591630" y="1162610"/>
              <a:ext cx="1664144" cy="2099428"/>
            </a:xfrm>
            <a:prstGeom prst="rect">
              <a:avLst/>
            </a:prstGeom>
            <a:solidFill>
              <a:srgbClr val="CFCFD6">
                <a:alpha val="89411"/>
              </a:srgbClr>
            </a:solidFill>
            <a:ln cap="flat" cmpd="sng" w="9525">
              <a:solidFill>
                <a:srgbClr val="CFCFD6">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52" name="Google Shape;552;p15"/>
            <p:cNvSpPr txBox="1"/>
            <p:nvPr/>
          </p:nvSpPr>
          <p:spPr>
            <a:xfrm>
              <a:off x="7591630" y="1162610"/>
              <a:ext cx="1664144" cy="2099428"/>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75% at least one diagnosis in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19% general population</a:t>
              </a:r>
              <a:endParaRPr b="0" i="0" sz="2100" u="none" cap="none" strike="noStrike">
                <a:solidFill>
                  <a:schemeClr val="dk1"/>
                </a:solidFill>
                <a:latin typeface="Calibri"/>
                <a:ea typeface="Calibri"/>
                <a:cs typeface="Calibri"/>
                <a:sym typeface="Calibri"/>
              </a:endParaRPr>
            </a:p>
          </p:txBody>
        </p:sp>
        <p:sp>
          <p:nvSpPr>
            <p:cNvPr id="553" name="Google Shape;553;p15"/>
            <p:cNvSpPr/>
            <p:nvPr/>
          </p:nvSpPr>
          <p:spPr>
            <a:xfrm>
              <a:off x="9488755" y="504356"/>
              <a:ext cx="1664144" cy="658254"/>
            </a:xfrm>
            <a:prstGeom prst="rect">
              <a:avLst/>
            </a:prstGeom>
            <a:gradFill>
              <a:gsLst>
                <a:gs pos="0">
                  <a:srgbClr val="56536E"/>
                </a:gs>
                <a:gs pos="50000">
                  <a:srgbClr val="342F5C"/>
                </a:gs>
                <a:gs pos="100000">
                  <a:srgbClr val="2B2753"/>
                </a:gs>
              </a:gsLst>
              <a:lin ang="5400000" scaled="0"/>
            </a:gradFill>
            <a:ln cap="flat" cmpd="sng" w="9525">
              <a:solidFill>
                <a:srgbClr val="36325A"/>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54" name="Google Shape;554;p15"/>
            <p:cNvSpPr txBox="1"/>
            <p:nvPr/>
          </p:nvSpPr>
          <p:spPr>
            <a:xfrm>
              <a:off x="9488755" y="504356"/>
              <a:ext cx="1664144" cy="658254"/>
            </a:xfrm>
            <a:prstGeom prst="rect">
              <a:avLst/>
            </a:prstGeom>
            <a:noFill/>
            <a:ln>
              <a:noFill/>
            </a:ln>
          </p:spPr>
          <p:txBody>
            <a:bodyPr anchorCtr="0" anchor="ctr" bIns="115800" lIns="202675" spcFirstLastPara="1" rIns="202675" wrap="square" tIns="115800">
              <a:noAutofit/>
            </a:bodyPr>
            <a:lstStyle/>
            <a:p>
              <a:pPr indent="0" lvl="0" marL="0" marR="0" rtl="0" algn="ctr">
                <a:lnSpc>
                  <a:spcPct val="90000"/>
                </a:lnSpc>
                <a:spcBef>
                  <a:spcPts val="0"/>
                </a:spcBef>
                <a:spcAft>
                  <a:spcPts val="0"/>
                </a:spcAft>
                <a:buNone/>
              </a:pPr>
              <a:r>
                <a:rPr lang="en-US" sz="2850">
                  <a:solidFill>
                    <a:schemeClr val="lt1"/>
                  </a:solidFill>
                  <a:latin typeface="Gill Sans"/>
                  <a:ea typeface="Gill Sans"/>
                  <a:cs typeface="Gill Sans"/>
                  <a:sym typeface="Gill Sans"/>
                </a:rPr>
                <a:t>Suicide Attempts</a:t>
              </a:r>
              <a:endParaRPr sz="2100">
                <a:solidFill>
                  <a:schemeClr val="dk1"/>
                </a:solidFill>
                <a:latin typeface="Calibri"/>
                <a:ea typeface="Calibri"/>
                <a:cs typeface="Calibri"/>
                <a:sym typeface="Calibri"/>
              </a:endParaRPr>
            </a:p>
          </p:txBody>
        </p:sp>
        <p:sp>
          <p:nvSpPr>
            <p:cNvPr id="555" name="Google Shape;555;p15"/>
            <p:cNvSpPr/>
            <p:nvPr/>
          </p:nvSpPr>
          <p:spPr>
            <a:xfrm>
              <a:off x="9488755" y="1162610"/>
              <a:ext cx="1664144" cy="2099428"/>
            </a:xfrm>
            <a:prstGeom prst="rect">
              <a:avLst/>
            </a:prstGeom>
            <a:solidFill>
              <a:srgbClr val="CDCDD0">
                <a:alpha val="89411"/>
              </a:srgbClr>
            </a:solidFill>
            <a:ln cap="flat" cmpd="sng" w="9525">
              <a:solidFill>
                <a:srgbClr val="CDCDD0">
                  <a:alpha val="89411"/>
                </a:srgbClr>
              </a:solidFill>
              <a:prstDash val="solid"/>
              <a:miter lim="800000"/>
              <a:headEnd len="sm" w="sm" type="none"/>
              <a:tailEnd len="sm" w="sm" type="none"/>
            </a:ln>
          </p:spPr>
          <p:txBody>
            <a:bodyPr anchorCtr="0" anchor="ctr" bIns="137125" lIns="137125" spcFirstLastPara="1" rIns="137125" wrap="square" tIns="137125">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56" name="Google Shape;556;p15"/>
            <p:cNvSpPr txBox="1"/>
            <p:nvPr/>
          </p:nvSpPr>
          <p:spPr>
            <a:xfrm>
              <a:off x="9488755" y="1162610"/>
              <a:ext cx="1664144" cy="1898249"/>
            </a:xfrm>
            <a:prstGeom prst="rect">
              <a:avLst/>
            </a:prstGeom>
            <a:noFill/>
            <a:ln>
              <a:noFill/>
            </a:ln>
          </p:spPr>
          <p:txBody>
            <a:bodyPr anchorCtr="0" anchor="t" bIns="228000" lIns="151975" spcFirstLastPara="1" rIns="202675" wrap="square" tIns="151975">
              <a:noAutofit/>
            </a:bodyPr>
            <a:lstStyle/>
            <a:p>
              <a:pPr indent="-257175" lvl="1" marL="257175" marR="0" rtl="0" algn="l">
                <a:lnSpc>
                  <a:spcPct val="90000"/>
                </a:lnSpc>
                <a:spcBef>
                  <a:spcPts val="0"/>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39% at least one attempt cohort</a:t>
              </a:r>
              <a:endParaRPr b="0" i="0" sz="2100" u="none" cap="none" strike="noStrike">
                <a:solidFill>
                  <a:schemeClr val="dk1"/>
                </a:solidFill>
                <a:latin typeface="Calibri"/>
                <a:ea typeface="Calibri"/>
                <a:cs typeface="Calibri"/>
                <a:sym typeface="Calibri"/>
              </a:endParaRPr>
            </a:p>
            <a:p>
              <a:pPr indent="-257175" lvl="1" marL="257175" marR="0" rtl="0" algn="l">
                <a:lnSpc>
                  <a:spcPct val="90000"/>
                </a:lnSpc>
                <a:spcBef>
                  <a:spcPts val="428"/>
                </a:spcBef>
                <a:spcAft>
                  <a:spcPts val="0"/>
                </a:spcAft>
                <a:buClr>
                  <a:schemeClr val="lt1"/>
                </a:buClr>
                <a:buSzPts val="1900"/>
                <a:buFont typeface="Gill Sans"/>
                <a:buChar char="•"/>
              </a:pPr>
              <a:r>
                <a:rPr b="0" i="0" lang="en-US" sz="2850" u="none" cap="none" strike="noStrike">
                  <a:solidFill>
                    <a:schemeClr val="dk1"/>
                  </a:solidFill>
                  <a:latin typeface="Gill Sans"/>
                  <a:ea typeface="Gill Sans"/>
                  <a:cs typeface="Gill Sans"/>
                  <a:sym typeface="Gill Sans"/>
                </a:rPr>
                <a:t>4% thoughts, 1% plan in general population</a:t>
              </a:r>
              <a:endParaRPr b="0" i="0" sz="2100" u="none" cap="none" strike="noStrike">
                <a:solidFill>
                  <a:schemeClr val="dk1"/>
                </a:solidFill>
                <a:latin typeface="Calibri"/>
                <a:ea typeface="Calibri"/>
                <a:cs typeface="Calibri"/>
                <a:sym typeface="Calibri"/>
              </a:endParaRPr>
            </a:p>
          </p:txBody>
        </p:sp>
      </p:grpSp>
      <p:sp>
        <p:nvSpPr>
          <p:cNvPr id="557" name="Google Shape;557;p15"/>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558" name="Google Shape;558;p15"/>
          <p:cNvPicPr preferRelativeResize="0"/>
          <p:nvPr/>
        </p:nvPicPr>
        <p:blipFill rotWithShape="1">
          <a:blip r:embed="rId3">
            <a:alphaModFix/>
          </a:blip>
          <a:srcRect b="0" l="0" r="0" t="0"/>
          <a:stretch/>
        </p:blipFill>
        <p:spPr>
          <a:xfrm>
            <a:off x="17691474" y="9641819"/>
            <a:ext cx="596526" cy="596526"/>
          </a:xfrm>
          <a:prstGeom prst="rect">
            <a:avLst/>
          </a:prstGeom>
          <a:noFill/>
          <a:ln>
            <a:noFill/>
          </a:ln>
        </p:spPr>
      </p:pic>
      <p:sp>
        <p:nvSpPr>
          <p:cNvPr id="559" name="Google Shape;559;p15"/>
          <p:cNvSpPr txBox="1"/>
          <p:nvPr>
            <p:ph type="title"/>
          </p:nvPr>
        </p:nvSpPr>
        <p:spPr>
          <a:xfrm>
            <a:off x="654706" y="959313"/>
            <a:ext cx="15652094"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240"/>
              <a:buFont typeface="Arial"/>
              <a:buNone/>
            </a:pPr>
            <a:r>
              <a:rPr b="1" lang="en-US" sz="5240">
                <a:solidFill>
                  <a:schemeClr val="dk1"/>
                </a:solidFill>
                <a:latin typeface="Arial"/>
                <a:ea typeface="Arial"/>
                <a:cs typeface="Arial"/>
                <a:sym typeface="Arial"/>
              </a:rPr>
              <a:t>Psycho-Social Vulnerabilities in a </a:t>
            </a:r>
            <a:br>
              <a:rPr b="1" lang="en-US" sz="5240">
                <a:solidFill>
                  <a:schemeClr val="dk1"/>
                </a:solidFill>
                <a:latin typeface="Arial"/>
                <a:ea typeface="Arial"/>
                <a:cs typeface="Arial"/>
                <a:sym typeface="Arial"/>
              </a:rPr>
            </a:br>
            <a:r>
              <a:rPr b="1" lang="en-US" sz="5240">
                <a:solidFill>
                  <a:schemeClr val="dk1"/>
                </a:solidFill>
                <a:latin typeface="Arial"/>
                <a:ea typeface="Arial"/>
                <a:cs typeface="Arial"/>
                <a:sym typeface="Arial"/>
              </a:rPr>
              <a:t>Justice Population</a:t>
            </a:r>
            <a:endParaRPr/>
          </a:p>
        </p:txBody>
      </p:sp>
      <p:sp>
        <p:nvSpPr>
          <p:cNvPr id="560" name="Google Shape;560;p15"/>
          <p:cNvSpPr txBox="1"/>
          <p:nvPr/>
        </p:nvSpPr>
        <p:spPr>
          <a:xfrm>
            <a:off x="13021060" y="8382535"/>
            <a:ext cx="440030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Data from Colorado Pilot Program</a:t>
            </a:r>
            <a:endParaRPr/>
          </a:p>
          <a:p>
            <a:pPr indent="0" lvl="0" marL="0" marR="0" rtl="0" algn="l">
              <a:lnSpc>
                <a:spcPct val="10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University of Denver 2014-2018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16"/>
          <p:cNvSpPr/>
          <p:nvPr/>
        </p:nvSpPr>
        <p:spPr>
          <a:xfrm>
            <a:off x="1028700" y="1028700"/>
            <a:ext cx="16230600" cy="8229600"/>
          </a:xfrm>
          <a:custGeom>
            <a:rect b="b" l="l" r="r" t="t"/>
            <a:pathLst>
              <a:path extrusionOk="0" h="2783840" w="5490351">
                <a:moveTo>
                  <a:pt x="0" y="0"/>
                </a:moveTo>
                <a:lnTo>
                  <a:pt x="5490351" y="0"/>
                </a:lnTo>
                <a:lnTo>
                  <a:pt x="5490351" y="2783840"/>
                </a:lnTo>
                <a:lnTo>
                  <a:pt x="0" y="2783840"/>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16"/>
          <p:cNvSpPr/>
          <p:nvPr/>
        </p:nvSpPr>
        <p:spPr>
          <a:xfrm>
            <a:off x="8763000" y="2689551"/>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16"/>
          <p:cNvSpPr/>
          <p:nvPr/>
        </p:nvSpPr>
        <p:spPr>
          <a:xfrm>
            <a:off x="3833962" y="3558893"/>
            <a:ext cx="1688395" cy="242101"/>
          </a:xfrm>
          <a:custGeom>
            <a:rect b="b" l="l" r="r" t="t"/>
            <a:pathLst>
              <a:path extrusionOk="0" h="704627" w="4914020">
                <a:moveTo>
                  <a:pt x="0" y="0"/>
                </a:moveTo>
                <a:lnTo>
                  <a:pt x="4914020" y="0"/>
                </a:lnTo>
                <a:lnTo>
                  <a:pt x="4914020" y="704627"/>
                </a:lnTo>
                <a:lnTo>
                  <a:pt x="0" y="704627"/>
                </a:ln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16"/>
          <p:cNvSpPr/>
          <p:nvPr/>
        </p:nvSpPr>
        <p:spPr>
          <a:xfrm rot="-5400000">
            <a:off x="704442" y="-1617316"/>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16"/>
          <p:cNvSpPr/>
          <p:nvPr/>
        </p:nvSpPr>
        <p:spPr>
          <a:xfrm rot="-5400000">
            <a:off x="16130802" y="6595795"/>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16"/>
          <p:cNvSpPr/>
          <p:nvPr/>
        </p:nvSpPr>
        <p:spPr>
          <a:xfrm>
            <a:off x="17436299" y="8818285"/>
            <a:ext cx="692492" cy="880031"/>
          </a:xfrm>
          <a:custGeom>
            <a:rect b="b" l="l" r="r" t="t"/>
            <a:pathLst>
              <a:path extrusionOk="0" h="880031" w="692492">
                <a:moveTo>
                  <a:pt x="0" y="0"/>
                </a:moveTo>
                <a:lnTo>
                  <a:pt x="692493" y="0"/>
                </a:lnTo>
                <a:lnTo>
                  <a:pt x="692493" y="880030"/>
                </a:lnTo>
                <a:lnTo>
                  <a:pt x="0" y="880030"/>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16"/>
          <p:cNvSpPr txBox="1"/>
          <p:nvPr>
            <p:ph idx="4294967295" type="title"/>
          </p:nvPr>
        </p:nvSpPr>
        <p:spPr>
          <a:xfrm>
            <a:off x="1970459" y="4305437"/>
            <a:ext cx="8316541" cy="3585533"/>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FFFFFF"/>
              </a:buClr>
              <a:buSzPts val="5400"/>
              <a:buFont typeface="Arial"/>
              <a:buNone/>
            </a:pPr>
            <a:r>
              <a:rPr lang="en-US" sz="5400">
                <a:solidFill>
                  <a:srgbClr val="FFFFFF"/>
                </a:solidFill>
                <a:latin typeface="Arial"/>
                <a:ea typeface="Arial"/>
                <a:cs typeface="Arial"/>
                <a:sym typeface="Arial"/>
              </a:rPr>
              <a:t>Leveraging Policies and Initiatives to Improve Outcomes</a:t>
            </a:r>
            <a:endParaRPr sz="5400" u="none" cap="none" strike="noStrike">
              <a:solidFill>
                <a:srgbClr val="FFFFFF"/>
              </a:solidFill>
              <a:latin typeface="Arial"/>
              <a:ea typeface="Arial"/>
              <a:cs typeface="Arial"/>
              <a:sym typeface="Arial"/>
            </a:endParaRPr>
          </a:p>
        </p:txBody>
      </p:sp>
      <p:pic>
        <p:nvPicPr>
          <p:cNvPr descr="Paper people pyramid" id="572" name="Google Shape;572;p16"/>
          <p:cNvPicPr preferRelativeResize="0"/>
          <p:nvPr/>
        </p:nvPicPr>
        <p:blipFill rotWithShape="1">
          <a:blip r:embed="rId4">
            <a:alphaModFix/>
          </a:blip>
          <a:srcRect b="0" l="0" r="0" t="0"/>
          <a:stretch/>
        </p:blipFill>
        <p:spPr>
          <a:xfrm>
            <a:off x="10110645" y="1305655"/>
            <a:ext cx="6949768" cy="52094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17"/>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17"/>
          <p:cNvSpPr txBox="1"/>
          <p:nvPr>
            <p:ph type="title"/>
          </p:nvPr>
        </p:nvSpPr>
        <p:spPr>
          <a:xfrm>
            <a:off x="914400" y="609598"/>
            <a:ext cx="15354300" cy="140970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American Society of Addiction Medicine (ASAM)</a:t>
            </a:r>
            <a:endParaRPr b="1" sz="5240">
              <a:latin typeface="Arial"/>
              <a:ea typeface="Arial"/>
              <a:cs typeface="Arial"/>
              <a:sym typeface="Arial"/>
            </a:endParaRPr>
          </a:p>
        </p:txBody>
      </p:sp>
      <p:pic>
        <p:nvPicPr>
          <p:cNvPr descr="NASHIA logo icon" id="579" name="Google Shape;579;p17"/>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580" name="Google Shape;580;p17"/>
          <p:cNvSpPr txBox="1"/>
          <p:nvPr/>
        </p:nvSpPr>
        <p:spPr>
          <a:xfrm>
            <a:off x="914400" y="2725418"/>
            <a:ext cx="16459200" cy="68580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1"/>
              </a:buClr>
              <a:buSzPts val="4000"/>
              <a:buFont typeface="Arial"/>
              <a:buNone/>
            </a:pPr>
            <a:r>
              <a:rPr lang="en-US" sz="4000">
                <a:solidFill>
                  <a:schemeClr val="dk1"/>
                </a:solidFill>
                <a:latin typeface="Arial"/>
                <a:ea typeface="Arial"/>
                <a:cs typeface="Arial"/>
                <a:sym typeface="Arial"/>
              </a:rPr>
              <a:t>4</a:t>
            </a:r>
            <a:r>
              <a:rPr baseline="30000" lang="en-US" sz="4000">
                <a:solidFill>
                  <a:schemeClr val="dk1"/>
                </a:solidFill>
                <a:latin typeface="Arial"/>
                <a:ea typeface="Arial"/>
                <a:cs typeface="Arial"/>
                <a:sym typeface="Arial"/>
              </a:rPr>
              <a:t>th</a:t>
            </a:r>
            <a:r>
              <a:rPr lang="en-US" sz="4000">
                <a:solidFill>
                  <a:schemeClr val="dk1"/>
                </a:solidFill>
                <a:latin typeface="Arial"/>
                <a:ea typeface="Arial"/>
                <a:cs typeface="Arial"/>
                <a:sym typeface="Arial"/>
              </a:rPr>
              <a:t> Edition ASAM Criteria, </a:t>
            </a:r>
            <a:endParaRPr/>
          </a:p>
          <a:p>
            <a:pPr indent="0" lvl="0" marL="0" marR="0" rtl="0" algn="l">
              <a:spcBef>
                <a:spcPts val="800"/>
              </a:spcBef>
              <a:spcAft>
                <a:spcPts val="0"/>
              </a:spcAft>
              <a:buClr>
                <a:schemeClr val="dk1"/>
              </a:buClr>
              <a:buSzPts val="4000"/>
              <a:buFont typeface="Arial"/>
              <a:buNone/>
            </a:pPr>
            <a:r>
              <a:rPr lang="en-US" sz="4000">
                <a:solidFill>
                  <a:schemeClr val="dk1"/>
                </a:solidFill>
                <a:latin typeface="Arial"/>
                <a:ea typeface="Arial"/>
                <a:cs typeface="Arial"/>
                <a:sym typeface="Arial"/>
              </a:rPr>
              <a:t>Chapter 19 </a:t>
            </a:r>
            <a:endParaRPr/>
          </a:p>
          <a:p>
            <a:pPr indent="-88900" lvl="0" marL="342900" marR="0" rtl="0" algn="l">
              <a:spcBef>
                <a:spcPts val="800"/>
              </a:spcBef>
              <a:spcAft>
                <a:spcPts val="0"/>
              </a:spcAft>
              <a:buClr>
                <a:schemeClr val="dk1"/>
              </a:buClr>
              <a:buSzPts val="4000"/>
              <a:buFont typeface="Arial"/>
              <a:buNone/>
            </a:pPr>
            <a:r>
              <a:t/>
            </a:r>
            <a:endParaRPr sz="4000">
              <a:solidFill>
                <a:schemeClr val="dk1"/>
              </a:solidFill>
              <a:latin typeface="Arial"/>
              <a:ea typeface="Arial"/>
              <a:cs typeface="Arial"/>
              <a:sym typeface="Arial"/>
            </a:endParaRPr>
          </a:p>
          <a:p>
            <a:pPr indent="0" lvl="0" marL="0" marR="0" rtl="0" algn="l">
              <a:spcBef>
                <a:spcPts val="800"/>
              </a:spcBef>
              <a:spcAft>
                <a:spcPts val="0"/>
              </a:spcAft>
              <a:buClr>
                <a:schemeClr val="dk1"/>
              </a:buClr>
              <a:buSzPts val="4000"/>
              <a:buFont typeface="Arial"/>
              <a:buNone/>
            </a:pPr>
            <a:r>
              <a:rPr lang="en-US" sz="4000">
                <a:solidFill>
                  <a:schemeClr val="dk1"/>
                </a:solidFill>
                <a:latin typeface="Arial"/>
                <a:ea typeface="Arial"/>
                <a:cs typeface="Arial"/>
                <a:sym typeface="Arial"/>
              </a:rPr>
              <a:t>Cognitive Impairment</a:t>
            </a:r>
            <a:endParaRPr/>
          </a:p>
          <a:p>
            <a:pPr indent="0" lvl="0" marL="0" marR="0" rtl="0" algn="l">
              <a:spcBef>
                <a:spcPts val="800"/>
              </a:spcBef>
              <a:spcAft>
                <a:spcPts val="0"/>
              </a:spcAft>
              <a:buClr>
                <a:schemeClr val="dk1"/>
              </a:buClr>
              <a:buSzPts val="4000"/>
              <a:buFont typeface="Arial"/>
              <a:buNone/>
            </a:pPr>
            <a:r>
              <a:rPr lang="en-US" sz="4000">
                <a:solidFill>
                  <a:schemeClr val="dk1"/>
                </a:solidFill>
                <a:latin typeface="Arial"/>
                <a:ea typeface="Arial"/>
                <a:cs typeface="Arial"/>
                <a:sym typeface="Arial"/>
              </a:rPr>
              <a:t>“…cognitive impairment exacerbates barriers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to care, complicates clinical management,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and further limits treatment outcomes” (p. 457)</a:t>
            </a:r>
            <a:endParaRPr/>
          </a:p>
          <a:p>
            <a:pPr indent="0" lvl="0" marL="0" marR="0" rtl="0" algn="l">
              <a:spcBef>
                <a:spcPts val="800"/>
              </a:spcBef>
              <a:spcAft>
                <a:spcPts val="0"/>
              </a:spcAft>
              <a:buClr>
                <a:schemeClr val="dk1"/>
              </a:buClr>
              <a:buSzPts val="4000"/>
              <a:buFont typeface="Arial"/>
              <a:buNone/>
            </a:pPr>
            <a:br>
              <a:rPr lang="en-US" sz="4000">
                <a:solidFill>
                  <a:schemeClr val="dk1"/>
                </a:solidFill>
                <a:latin typeface="Arial"/>
                <a:ea typeface="Arial"/>
                <a:cs typeface="Arial"/>
                <a:sym typeface="Arial"/>
              </a:rPr>
            </a:br>
            <a:endParaRPr sz="4000">
              <a:solidFill>
                <a:schemeClr val="dk1"/>
              </a:solidFill>
              <a:latin typeface="Arial"/>
              <a:ea typeface="Arial"/>
              <a:cs typeface="Arial"/>
              <a:sym typeface="Arial"/>
            </a:endParaRPr>
          </a:p>
        </p:txBody>
      </p:sp>
      <p:pic>
        <p:nvPicPr>
          <p:cNvPr id="581" name="Google Shape;581;p17"/>
          <p:cNvPicPr preferRelativeResize="0"/>
          <p:nvPr/>
        </p:nvPicPr>
        <p:blipFill rotWithShape="1">
          <a:blip r:embed="rId4">
            <a:alphaModFix/>
          </a:blip>
          <a:srcRect b="0" l="0" r="0" t="0"/>
          <a:stretch/>
        </p:blipFill>
        <p:spPr>
          <a:xfrm>
            <a:off x="12268200" y="2504706"/>
            <a:ext cx="4458322" cy="52775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18"/>
          <p:cNvSpPr txBox="1"/>
          <p:nvPr>
            <p:ph type="title"/>
          </p:nvPr>
        </p:nvSpPr>
        <p:spPr>
          <a:xfrm>
            <a:off x="1257300" y="1591023"/>
            <a:ext cx="5530561" cy="35524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a:buNone/>
            </a:pPr>
            <a:r>
              <a:rPr b="1" lang="en-US" sz="5400">
                <a:solidFill>
                  <a:schemeClr val="dk1"/>
                </a:solidFill>
                <a:latin typeface="Arial"/>
                <a:ea typeface="Arial"/>
                <a:cs typeface="Arial"/>
                <a:sym typeface="Arial"/>
              </a:rPr>
              <a:t>Neurologic-Informed Care</a:t>
            </a:r>
            <a:endParaRPr/>
          </a:p>
        </p:txBody>
      </p:sp>
      <p:sp>
        <p:nvSpPr>
          <p:cNvPr id="587" name="Google Shape;587;p18"/>
          <p:cNvSpPr txBox="1"/>
          <p:nvPr/>
        </p:nvSpPr>
        <p:spPr>
          <a:xfrm>
            <a:off x="7391401" y="1553764"/>
            <a:ext cx="9639298" cy="741878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Address pronounced cognitive weakness as well as subtle weakness that may be misinterpreted by clinicians.</a:t>
            </a:r>
            <a:br>
              <a:rPr lang="en-US" sz="3200">
                <a:solidFill>
                  <a:schemeClr val="dk1"/>
                </a:solidFill>
                <a:latin typeface="Arial"/>
                <a:ea typeface="Arial"/>
                <a:cs typeface="Arial"/>
                <a:sym typeface="Arial"/>
              </a:rPr>
            </a:br>
            <a:endParaRPr sz="3200">
              <a:solidFill>
                <a:schemeClr val="dk1"/>
              </a:solidFill>
              <a:latin typeface="Arial"/>
              <a:ea typeface="Arial"/>
              <a:cs typeface="Arial"/>
              <a:sym typeface="Arial"/>
            </a:endParaRPr>
          </a:p>
          <a:p>
            <a:pPr indent="-228600" lvl="0" marL="342900" marR="0" rtl="0" algn="l">
              <a:lnSpc>
                <a:spcPct val="90000"/>
              </a:lnSpc>
              <a:spcBef>
                <a:spcPts val="640"/>
              </a:spcBef>
              <a:spcAft>
                <a:spcPts val="0"/>
              </a:spcAft>
              <a:buClr>
                <a:schemeClr val="dk1"/>
              </a:buClr>
              <a:buSzPts val="3200"/>
              <a:buFont typeface="Arial"/>
              <a:buChar char="•"/>
            </a:pPr>
            <a:r>
              <a:rPr lang="en-US" sz="3200">
                <a:solidFill>
                  <a:schemeClr val="dk1"/>
                </a:solidFill>
                <a:latin typeface="Arial"/>
                <a:ea typeface="Arial"/>
                <a:cs typeface="Arial"/>
                <a:sym typeface="Arial"/>
              </a:rPr>
              <a:t>Results from a clinical staff trained to understand and recognize cognitive impairment and adapt treatment to accommodate those impairments.</a:t>
            </a:r>
            <a:br>
              <a:rPr lang="en-US" sz="3200">
                <a:solidFill>
                  <a:schemeClr val="dk1"/>
                </a:solidFill>
                <a:latin typeface="Arial"/>
                <a:ea typeface="Arial"/>
                <a:cs typeface="Arial"/>
                <a:sym typeface="Arial"/>
              </a:rPr>
            </a:br>
            <a:endParaRPr sz="3200">
              <a:solidFill>
                <a:schemeClr val="dk1"/>
              </a:solidFill>
              <a:latin typeface="Arial"/>
              <a:ea typeface="Arial"/>
              <a:cs typeface="Arial"/>
              <a:sym typeface="Arial"/>
            </a:endParaRPr>
          </a:p>
          <a:p>
            <a:pPr indent="-228600" lvl="0" marL="342900" marR="0" rtl="0" algn="l">
              <a:lnSpc>
                <a:spcPct val="90000"/>
              </a:lnSpc>
              <a:spcBef>
                <a:spcPts val="640"/>
              </a:spcBef>
              <a:spcAft>
                <a:spcPts val="0"/>
              </a:spcAft>
              <a:buClr>
                <a:schemeClr val="dk1"/>
              </a:buClr>
              <a:buSzPts val="3200"/>
              <a:buFont typeface="Arial"/>
              <a:buChar char="•"/>
            </a:pPr>
            <a:r>
              <a:rPr lang="en-US" sz="3200">
                <a:solidFill>
                  <a:schemeClr val="dk1"/>
                </a:solidFill>
                <a:latin typeface="Arial"/>
                <a:ea typeface="Arial"/>
                <a:cs typeface="Arial"/>
                <a:sym typeface="Arial"/>
              </a:rPr>
              <a:t>Neurologic-informed care is not a specific substance disorder treatment modality – it is knowledge and skills that are applied to whatever treatment modalities a clinician employs.</a:t>
            </a:r>
            <a:br>
              <a:rPr lang="en-US" sz="3000">
                <a:solidFill>
                  <a:schemeClr val="dk1"/>
                </a:solidFill>
                <a:latin typeface="Arial"/>
                <a:ea typeface="Arial"/>
                <a:cs typeface="Arial"/>
                <a:sym typeface="Arial"/>
              </a:rPr>
            </a:br>
            <a:endParaRPr sz="3000">
              <a:solidFill>
                <a:schemeClr val="dk1"/>
              </a:solidFill>
              <a:latin typeface="Arial"/>
              <a:ea typeface="Arial"/>
              <a:cs typeface="Arial"/>
              <a:sym typeface="Arial"/>
            </a:endParaRPr>
          </a:p>
          <a:p>
            <a:pPr indent="0" lvl="0" marL="0" marR="0" rtl="0" algn="l">
              <a:lnSpc>
                <a:spcPct val="90000"/>
              </a:lnSpc>
              <a:spcBef>
                <a:spcPts val="600"/>
              </a:spcBef>
              <a:spcAft>
                <a:spcPts val="0"/>
              </a:spcAft>
              <a:buClr>
                <a:schemeClr val="dk1"/>
              </a:buClr>
              <a:buSzPts val="3000"/>
              <a:buFont typeface="Arial"/>
              <a:buNone/>
            </a:pPr>
            <a:r>
              <a:rPr lang="en-US" sz="3000">
                <a:solidFill>
                  <a:schemeClr val="dk1"/>
                </a:solidFill>
                <a:latin typeface="Arial"/>
                <a:ea typeface="Arial"/>
                <a:cs typeface="Arial"/>
                <a:sym typeface="Arial"/>
              </a:rPr>
              <a:t>													</a:t>
            </a:r>
            <a:r>
              <a:rPr i="1" lang="en-US" sz="2400">
                <a:solidFill>
                  <a:schemeClr val="dk1"/>
                </a:solidFill>
                <a:latin typeface="Arial"/>
                <a:ea typeface="Arial"/>
                <a:cs typeface="Arial"/>
                <a:sym typeface="Arial"/>
              </a:rPr>
              <a:t>Dr. Corrigan, Webinar June 6, 2024</a:t>
            </a:r>
            <a:endParaRPr/>
          </a:p>
        </p:txBody>
      </p:sp>
      <p:grpSp>
        <p:nvGrpSpPr>
          <p:cNvPr id="588" name="Google Shape;588;p18"/>
          <p:cNvGrpSpPr/>
          <p:nvPr/>
        </p:nvGrpSpPr>
        <p:grpSpPr>
          <a:xfrm>
            <a:off x="18102957" y="0"/>
            <a:ext cx="185043" cy="10287000"/>
            <a:chOff x="12068638" y="0"/>
            <a:chExt cx="123362" cy="6858000"/>
          </a:xfrm>
        </p:grpSpPr>
        <p:sp>
          <p:nvSpPr>
            <p:cNvPr id="589" name="Google Shape;589;p18"/>
            <p:cNvSpPr/>
            <p:nvPr/>
          </p:nvSpPr>
          <p:spPr>
            <a:xfrm>
              <a:off x="12068638" y="0"/>
              <a:ext cx="123362" cy="6858000"/>
            </a:xfrm>
            <a:prstGeom prst="rect">
              <a:avLst/>
            </a:prstGeom>
            <a:gradFill>
              <a:gsLst>
                <a:gs pos="0">
                  <a:schemeClr val="accent2"/>
                </a:gs>
                <a:gs pos="100000">
                  <a:schemeClr val="accent5"/>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18"/>
            <p:cNvSpPr/>
            <p:nvPr/>
          </p:nvSpPr>
          <p:spPr>
            <a:xfrm>
              <a:off x="12068638" y="3527553"/>
              <a:ext cx="123362" cy="3330447"/>
            </a:xfrm>
            <a:prstGeom prst="rect">
              <a:avLst/>
            </a:prstGeom>
            <a:gradFill>
              <a:gsLst>
                <a:gs pos="0">
                  <a:srgbClr val="92CCDC">
                    <a:alpha val="0"/>
                  </a:srgbClr>
                </a:gs>
                <a:gs pos="19000">
                  <a:srgbClr val="92CCDC">
                    <a:alpha val="0"/>
                  </a:srgbClr>
                </a:gs>
                <a:gs pos="100000">
                  <a:srgbClr val="92CCDC"/>
                </a:gs>
              </a:gsLst>
              <a:lin ang="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91" name="Google Shape;591;p18"/>
          <p:cNvSpPr/>
          <p:nvPr/>
        </p:nvSpPr>
        <p:spPr>
          <a:xfrm>
            <a:off x="1314450" y="7291738"/>
            <a:ext cx="5473411" cy="207658"/>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592" name="Google Shape;592;p18"/>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9"/>
          <p:cNvSpPr/>
          <p:nvPr/>
        </p:nvSpPr>
        <p:spPr>
          <a:xfrm rot="5400000">
            <a:off x="12788558" y="4787560"/>
            <a:ext cx="10305048"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8" name="Google Shape;598;p19"/>
          <p:cNvSpPr txBox="1"/>
          <p:nvPr>
            <p:ph type="title"/>
          </p:nvPr>
        </p:nvSpPr>
        <p:spPr>
          <a:xfrm>
            <a:off x="1219200" y="495300"/>
            <a:ext cx="15240000" cy="15097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3D76"/>
              </a:buClr>
              <a:buSzPts val="5240"/>
              <a:buFont typeface="Arial"/>
              <a:buNone/>
            </a:pPr>
            <a:r>
              <a:rPr b="1" lang="en-US" sz="4800">
                <a:solidFill>
                  <a:srgbClr val="003D76"/>
                </a:solidFill>
                <a:latin typeface="Arial"/>
                <a:ea typeface="Arial"/>
                <a:cs typeface="Arial"/>
                <a:sym typeface="Arial"/>
              </a:rPr>
              <a:t>Brain Injury Informed Peer Specialist Curriculum</a:t>
            </a:r>
            <a:endParaRPr b="1" sz="4800"/>
          </a:p>
        </p:txBody>
      </p:sp>
      <p:pic>
        <p:nvPicPr>
          <p:cNvPr descr="NASHIA logo icon" id="599" name="Google Shape;599;p19"/>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600" name="Google Shape;600;p19"/>
          <p:cNvSpPr txBox="1"/>
          <p:nvPr/>
        </p:nvSpPr>
        <p:spPr>
          <a:xfrm>
            <a:off x="1214034" y="2419677"/>
            <a:ext cx="14188440" cy="6155531"/>
          </a:xfrm>
          <a:prstGeom prst="rect">
            <a:avLst/>
          </a:prstGeom>
          <a:noFill/>
          <a:ln>
            <a:noFill/>
          </a:ln>
        </p:spPr>
        <p:txBody>
          <a:bodyPr anchorCtr="0" anchor="t" bIns="0" lIns="0" spcFirstLastPara="1" rIns="0" wrap="square" tIns="0">
            <a:spAutoFit/>
          </a:bodyPr>
          <a:lstStyle/>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NASHIA contracted by the Mountain Plains, Rural Opioid Technical Assistance Center</a:t>
            </a:r>
            <a:br>
              <a:rPr b="0" i="0" lang="en-US" sz="3600" u="none" cap="none" strike="noStrike">
                <a:solidFill>
                  <a:srgbClr val="000000"/>
                </a:solidFill>
                <a:latin typeface="Arial"/>
                <a:ea typeface="Arial"/>
                <a:cs typeface="Arial"/>
                <a:sym typeface="Arial"/>
              </a:rPr>
            </a:br>
            <a:endParaRPr b="0" i="0" sz="3600" u="none" cap="none" strike="noStrike">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lang="en-US" sz="3600">
                <a:solidFill>
                  <a:srgbClr val="000000"/>
                </a:solidFill>
                <a:latin typeface="Arial"/>
                <a:ea typeface="Arial"/>
                <a:cs typeface="Arial"/>
                <a:sym typeface="Arial"/>
              </a:rPr>
              <a:t>Develop a curriculum to ensure Certified Behavioral Health Peer Specialist are brain injury informed</a:t>
            </a:r>
            <a:br>
              <a:rPr lang="en-US" sz="3600">
                <a:solidFill>
                  <a:srgbClr val="000000"/>
                </a:solidFill>
                <a:latin typeface="Arial"/>
                <a:ea typeface="Arial"/>
                <a:cs typeface="Arial"/>
                <a:sym typeface="Arial"/>
              </a:rPr>
            </a:br>
            <a:endParaRPr sz="3600">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To be </a:t>
            </a:r>
            <a:r>
              <a:rPr lang="en-US" sz="3600">
                <a:solidFill>
                  <a:srgbClr val="000000"/>
                </a:solidFill>
                <a:latin typeface="Arial"/>
                <a:ea typeface="Arial"/>
                <a:cs typeface="Arial"/>
                <a:sym typeface="Arial"/>
              </a:rPr>
              <a:t>piloted in the next two months</a:t>
            </a:r>
            <a:br>
              <a:rPr lang="en-US" sz="3600">
                <a:solidFill>
                  <a:srgbClr val="000000"/>
                </a:solidFill>
                <a:latin typeface="Arial"/>
                <a:ea typeface="Arial"/>
                <a:cs typeface="Arial"/>
                <a:sym typeface="Arial"/>
              </a:rPr>
            </a:br>
            <a:endParaRPr sz="3600">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Web-based interactive facilitator guide to be developed by the end of September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
          <p:cNvSpPr/>
          <p:nvPr/>
        </p:nvSpPr>
        <p:spPr>
          <a:xfrm>
            <a:off x="0" y="4333202"/>
            <a:ext cx="2855508" cy="5953798"/>
          </a:xfrm>
          <a:custGeom>
            <a:rect b="b" l="l" r="r" t="t"/>
            <a:pathLst>
              <a:path extrusionOk="0" h="2171962" w="1041697">
                <a:moveTo>
                  <a:pt x="0" y="0"/>
                </a:moveTo>
                <a:lnTo>
                  <a:pt x="1041697" y="0"/>
                </a:lnTo>
                <a:lnTo>
                  <a:pt x="1041697" y="2171962"/>
                </a:lnTo>
                <a:lnTo>
                  <a:pt x="0" y="2171962"/>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hoto of several graphics of brains" id="177" name="Google Shape;177;p2"/>
          <p:cNvPicPr preferRelativeResize="0"/>
          <p:nvPr/>
        </p:nvPicPr>
        <p:blipFill rotWithShape="1">
          <a:blip r:embed="rId3">
            <a:alphaModFix/>
          </a:blip>
          <a:srcRect b="801" l="0" r="0" t="35372"/>
          <a:stretch/>
        </p:blipFill>
        <p:spPr>
          <a:xfrm>
            <a:off x="0" y="0"/>
            <a:ext cx="11139705" cy="4479374"/>
          </a:xfrm>
          <a:prstGeom prst="rect">
            <a:avLst/>
          </a:prstGeom>
          <a:noFill/>
          <a:ln>
            <a:noFill/>
          </a:ln>
        </p:spPr>
      </p:pic>
      <p:sp>
        <p:nvSpPr>
          <p:cNvPr id="178" name="Google Shape;178;p2"/>
          <p:cNvSpPr txBox="1"/>
          <p:nvPr/>
        </p:nvSpPr>
        <p:spPr>
          <a:xfrm>
            <a:off x="7867650" y="5143500"/>
            <a:ext cx="4953000" cy="574370"/>
          </a:xfrm>
          <a:prstGeom prst="rect">
            <a:avLst/>
          </a:prstGeom>
          <a:noFill/>
          <a:ln>
            <a:noFill/>
          </a:ln>
        </p:spPr>
        <p:txBody>
          <a:bodyPr anchorCtr="0" anchor="t" bIns="0" lIns="0" spcFirstLastPara="1" rIns="0" wrap="square" tIns="0">
            <a:spAutoFit/>
          </a:bodyPr>
          <a:lstStyle/>
          <a:p>
            <a:pPr indent="0" lvl="0" marL="0" marR="0" rtl="0" algn="l">
              <a:lnSpc>
                <a:spcPct val="110012"/>
              </a:lnSpc>
              <a:spcBef>
                <a:spcPts val="0"/>
              </a:spcBef>
              <a:spcAft>
                <a:spcPts val="0"/>
              </a:spcAft>
              <a:buNone/>
            </a:pPr>
            <a:r>
              <a:rPr b="1" lang="en-US" sz="3975">
                <a:solidFill>
                  <a:srgbClr val="000000"/>
                </a:solidFill>
                <a:latin typeface="Arial"/>
                <a:ea typeface="Arial"/>
                <a:cs typeface="Arial"/>
                <a:sym typeface="Arial"/>
              </a:rPr>
              <a:t>NASHIA'S MISSION</a:t>
            </a:r>
            <a:endParaRPr/>
          </a:p>
        </p:txBody>
      </p:sp>
      <p:sp>
        <p:nvSpPr>
          <p:cNvPr id="179" name="Google Shape;179;p2"/>
          <p:cNvSpPr txBox="1"/>
          <p:nvPr/>
        </p:nvSpPr>
        <p:spPr>
          <a:xfrm>
            <a:off x="3429000" y="5985274"/>
            <a:ext cx="13830300" cy="2000548"/>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None/>
            </a:pPr>
            <a:r>
              <a:rPr lang="en-US" sz="3600">
                <a:solidFill>
                  <a:srgbClr val="000000"/>
                </a:solidFill>
                <a:latin typeface="Arial"/>
                <a:ea typeface="Arial"/>
                <a:cs typeface="Arial"/>
                <a:sym typeface="Arial"/>
              </a:rPr>
              <a:t>NASHIA is a nonprofit organization created to assist state government in promoting partnerships and building systems to meet the needs of individuals with brain injury and their families</a:t>
            </a:r>
            <a:r>
              <a:rPr lang="en-US" sz="4000">
                <a:solidFill>
                  <a:srgbClr val="000000"/>
                </a:solidFill>
                <a:latin typeface="Arial"/>
                <a:ea typeface="Arial"/>
                <a:cs typeface="Arial"/>
                <a:sym typeface="Arial"/>
              </a:rPr>
              <a:t>. </a:t>
            </a:r>
            <a:endParaRPr sz="3200">
              <a:solidFill>
                <a:srgbClr val="000000"/>
              </a:solidFill>
              <a:latin typeface="Arial"/>
              <a:ea typeface="Arial"/>
              <a:cs typeface="Arial"/>
              <a:sym typeface="Arial"/>
            </a:endParaRPr>
          </a:p>
        </p:txBody>
      </p:sp>
      <p:sp>
        <p:nvSpPr>
          <p:cNvPr id="180" name="Google Shape;180;p2"/>
          <p:cNvSpPr txBox="1"/>
          <p:nvPr/>
        </p:nvSpPr>
        <p:spPr>
          <a:xfrm>
            <a:off x="3401696" y="8189675"/>
            <a:ext cx="4191000" cy="1034899"/>
          </a:xfrm>
          <a:prstGeom prst="rect">
            <a:avLst/>
          </a:prstGeom>
          <a:noFill/>
          <a:ln>
            <a:noFill/>
          </a:ln>
        </p:spPr>
        <p:txBody>
          <a:bodyPr anchorCtr="0" anchor="t" bIns="0" lIns="0" spcFirstLastPara="1" rIns="0" wrap="square" tIns="0">
            <a:spAutoFit/>
          </a:bodyPr>
          <a:lstStyle/>
          <a:p>
            <a:pPr indent="0" lvl="0" marL="0" marR="0" rtl="0" algn="l">
              <a:lnSpc>
                <a:spcPct val="205250"/>
              </a:lnSpc>
              <a:spcBef>
                <a:spcPts val="0"/>
              </a:spcBef>
              <a:spcAft>
                <a:spcPts val="0"/>
              </a:spcAft>
              <a:buNone/>
            </a:pPr>
            <a:r>
              <a:rPr lang="en-US" sz="4400">
                <a:solidFill>
                  <a:srgbClr val="003D76"/>
                </a:solidFill>
                <a:latin typeface="Calibri"/>
                <a:ea typeface="Calibri"/>
                <a:cs typeface="Calibri"/>
                <a:sym typeface="Calibri"/>
              </a:rPr>
              <a:t>Support States.</a:t>
            </a:r>
            <a:endParaRPr/>
          </a:p>
        </p:txBody>
      </p:sp>
      <p:sp>
        <p:nvSpPr>
          <p:cNvPr id="181" name="Google Shape;181;p2"/>
          <p:cNvSpPr txBox="1"/>
          <p:nvPr/>
        </p:nvSpPr>
        <p:spPr>
          <a:xfrm>
            <a:off x="8138884" y="8189675"/>
            <a:ext cx="4191000" cy="1034899"/>
          </a:xfrm>
          <a:prstGeom prst="rect">
            <a:avLst/>
          </a:prstGeom>
          <a:noFill/>
          <a:ln>
            <a:noFill/>
          </a:ln>
        </p:spPr>
        <p:txBody>
          <a:bodyPr anchorCtr="0" anchor="t" bIns="0" lIns="0" spcFirstLastPara="1" rIns="0" wrap="square" tIns="0">
            <a:spAutoFit/>
          </a:bodyPr>
          <a:lstStyle/>
          <a:p>
            <a:pPr indent="0" lvl="0" marL="0" marR="0" rtl="0" algn="l">
              <a:lnSpc>
                <a:spcPct val="205250"/>
              </a:lnSpc>
              <a:spcBef>
                <a:spcPts val="0"/>
              </a:spcBef>
              <a:spcAft>
                <a:spcPts val="0"/>
              </a:spcAft>
              <a:buNone/>
            </a:pPr>
            <a:r>
              <a:rPr lang="en-US" sz="4400">
                <a:solidFill>
                  <a:srgbClr val="003D76"/>
                </a:solidFill>
                <a:latin typeface="Calibri"/>
                <a:ea typeface="Calibri"/>
                <a:cs typeface="Calibri"/>
                <a:sym typeface="Calibri"/>
              </a:rPr>
              <a:t>Grow Leaders.</a:t>
            </a:r>
            <a:endParaRPr/>
          </a:p>
        </p:txBody>
      </p:sp>
      <p:sp>
        <p:nvSpPr>
          <p:cNvPr id="182" name="Google Shape;182;p2"/>
          <p:cNvSpPr txBox="1"/>
          <p:nvPr/>
        </p:nvSpPr>
        <p:spPr>
          <a:xfrm>
            <a:off x="12759256" y="8216174"/>
            <a:ext cx="5147296" cy="1034899"/>
          </a:xfrm>
          <a:prstGeom prst="rect">
            <a:avLst/>
          </a:prstGeom>
          <a:noFill/>
          <a:ln>
            <a:noFill/>
          </a:ln>
        </p:spPr>
        <p:txBody>
          <a:bodyPr anchorCtr="0" anchor="t" bIns="0" lIns="0" spcFirstLastPara="1" rIns="0" wrap="square" tIns="0">
            <a:spAutoFit/>
          </a:bodyPr>
          <a:lstStyle/>
          <a:p>
            <a:pPr indent="0" lvl="0" marL="0" marR="0" rtl="0" algn="l">
              <a:lnSpc>
                <a:spcPct val="205250"/>
              </a:lnSpc>
              <a:spcBef>
                <a:spcPts val="0"/>
              </a:spcBef>
              <a:spcAft>
                <a:spcPts val="0"/>
              </a:spcAft>
              <a:buNone/>
            </a:pPr>
            <a:r>
              <a:rPr lang="en-US" sz="4400">
                <a:solidFill>
                  <a:srgbClr val="003D76"/>
                </a:solidFill>
                <a:latin typeface="Calibri"/>
                <a:ea typeface="Calibri"/>
                <a:cs typeface="Calibri"/>
                <a:sym typeface="Calibri"/>
              </a:rPr>
              <a:t>Connect Partners.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20"/>
          <p:cNvSpPr/>
          <p:nvPr/>
        </p:nvSpPr>
        <p:spPr>
          <a:xfrm rot="5400000">
            <a:off x="12788558" y="4787560"/>
            <a:ext cx="10305048"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6" name="Google Shape;606;p20"/>
          <p:cNvSpPr txBox="1"/>
          <p:nvPr>
            <p:ph type="title"/>
          </p:nvPr>
        </p:nvSpPr>
        <p:spPr>
          <a:xfrm>
            <a:off x="1219200" y="1028700"/>
            <a:ext cx="13861366"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Colorado Behavioral Health Practice Standards for Medicaid Recipients with TBI</a:t>
            </a:r>
            <a:endParaRPr b="1" sz="5240"/>
          </a:p>
        </p:txBody>
      </p:sp>
      <p:pic>
        <p:nvPicPr>
          <p:cNvPr descr="NASHIA logo icon" id="607" name="Google Shape;607;p20"/>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608" name="Google Shape;608;p20"/>
          <p:cNvSpPr txBox="1"/>
          <p:nvPr/>
        </p:nvSpPr>
        <p:spPr>
          <a:xfrm>
            <a:off x="1219200" y="3009900"/>
            <a:ext cx="14188440" cy="5232202"/>
          </a:xfrm>
          <a:prstGeom prst="rect">
            <a:avLst/>
          </a:prstGeom>
          <a:noFill/>
          <a:ln>
            <a:noFill/>
          </a:ln>
        </p:spPr>
        <p:txBody>
          <a:bodyPr anchorCtr="0" anchor="t" bIns="0" lIns="0" spcFirstLastPara="1" rIns="0" wrap="square" tIns="0">
            <a:spAutoFit/>
          </a:bodyPr>
          <a:lstStyle/>
          <a:p>
            <a:pPr indent="-514350" lvl="0" marL="514350" marR="0" rtl="0" algn="l">
              <a:lnSpc>
                <a:spcPct val="100000"/>
              </a:lnSpc>
              <a:spcBef>
                <a:spcPts val="1200"/>
              </a:spcBef>
              <a:spcAft>
                <a:spcPts val="0"/>
              </a:spcAft>
              <a:buClr>
                <a:srgbClr val="000000"/>
              </a:buClr>
              <a:buSzPts val="3200"/>
              <a:buFont typeface="Calibri"/>
              <a:buAutoNum type="arabicPeriod"/>
            </a:pPr>
            <a:r>
              <a:rPr lang="en-US" sz="3200">
                <a:solidFill>
                  <a:schemeClr val="dk1"/>
                </a:solidFill>
                <a:latin typeface="Arial"/>
                <a:ea typeface="Arial"/>
                <a:cs typeface="Arial"/>
                <a:sym typeface="Arial"/>
              </a:rPr>
              <a:t>Under no circumstance does the presence of TBI preclude an assessment for and treatment of cooccurring mental illness covered under the Colorado Medicaid Community Mental Health Services Program. BHOs will not deny services for a covered diagnosis on the basis that the covered diagnosis is not primary, and regardless of etiology.</a:t>
            </a:r>
            <a:br>
              <a:rPr lang="en-US" sz="3200">
                <a:solidFill>
                  <a:schemeClr val="dk1"/>
                </a:solidFill>
                <a:latin typeface="Arial"/>
                <a:ea typeface="Arial"/>
                <a:cs typeface="Arial"/>
                <a:sym typeface="Arial"/>
              </a:rPr>
            </a:br>
            <a:endParaRPr sz="3200">
              <a:solidFill>
                <a:schemeClr val="dk1"/>
              </a:solidFill>
              <a:latin typeface="Arial"/>
              <a:ea typeface="Arial"/>
              <a:cs typeface="Arial"/>
              <a:sym typeface="Arial"/>
            </a:endParaRPr>
          </a:p>
          <a:p>
            <a:pPr indent="-514350" lvl="0" marL="514350" marR="0" rtl="0" algn="l">
              <a:lnSpc>
                <a:spcPct val="100000"/>
              </a:lnSpc>
              <a:spcBef>
                <a:spcPts val="1200"/>
              </a:spcBef>
              <a:spcAft>
                <a:spcPts val="0"/>
              </a:spcAft>
              <a:buClr>
                <a:srgbClr val="000000"/>
              </a:buClr>
              <a:buSzPts val="3200"/>
              <a:buFont typeface="Calibri"/>
              <a:buAutoNum type="arabicPeriod"/>
            </a:pPr>
            <a:r>
              <a:rPr lang="en-US" sz="3200">
                <a:solidFill>
                  <a:schemeClr val="dk1"/>
                </a:solidFill>
                <a:latin typeface="Arial"/>
                <a:ea typeface="Arial"/>
                <a:cs typeface="Arial"/>
                <a:sym typeface="Arial"/>
              </a:rPr>
              <a:t>A provider will complete a face-to-face assessment with any child, youth, or adult with TBI who is referred for evaluation for covered mental illness according to the provider’s regular intake and admission procedures and standards.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21"/>
          <p:cNvSpPr/>
          <p:nvPr/>
        </p:nvSpPr>
        <p:spPr>
          <a:xfrm rot="5400000">
            <a:off x="12788558" y="4787560"/>
            <a:ext cx="10305048"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4" name="Google Shape;614;p21"/>
          <p:cNvSpPr txBox="1"/>
          <p:nvPr>
            <p:ph type="title"/>
          </p:nvPr>
        </p:nvSpPr>
        <p:spPr>
          <a:xfrm>
            <a:off x="1219200" y="495300"/>
            <a:ext cx="145542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TBI and PTSD Law Enforcement Training Act</a:t>
            </a:r>
            <a:endParaRPr b="1" sz="5240"/>
          </a:p>
        </p:txBody>
      </p:sp>
      <p:pic>
        <p:nvPicPr>
          <p:cNvPr descr="NASHIA logo icon" id="615" name="Google Shape;615;p21"/>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616" name="Google Shape;616;p21"/>
          <p:cNvSpPr txBox="1"/>
          <p:nvPr/>
        </p:nvSpPr>
        <p:spPr>
          <a:xfrm>
            <a:off x="1219200" y="2005012"/>
            <a:ext cx="14188440" cy="5447645"/>
          </a:xfrm>
          <a:prstGeom prst="rect">
            <a:avLst/>
          </a:prstGeom>
          <a:noFill/>
          <a:ln>
            <a:noFill/>
          </a:ln>
        </p:spPr>
        <p:txBody>
          <a:bodyPr anchorCtr="0" anchor="t" bIns="0" lIns="0" spcFirstLastPara="1" rIns="0" wrap="square" tIns="0">
            <a:spAutoFit/>
          </a:bodyPr>
          <a:lstStyle/>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Legislative action with the passage of the Traumatic Brain Injury (TBI) and Post-Traumatic Stress Disorder Law Enforcement Training Act (H.R. 2992) in August 2022</a:t>
            </a:r>
            <a:endParaRPr b="0" i="0" sz="3600" u="none" cap="none" strike="noStrike">
              <a:solidFill>
                <a:srgbClr val="000000"/>
              </a:solidFill>
              <a:latin typeface="Arial"/>
              <a:ea typeface="Arial"/>
              <a:cs typeface="Arial"/>
              <a:sym typeface="Arial"/>
            </a:endParaRPr>
          </a:p>
          <a:p>
            <a:pPr indent="-380990" lvl="1" marL="990575" marR="0" rtl="0" algn="l">
              <a:lnSpc>
                <a:spcPct val="100000"/>
              </a:lnSpc>
              <a:spcBef>
                <a:spcPts val="600"/>
              </a:spcBef>
              <a:spcAft>
                <a:spcPts val="0"/>
              </a:spcAft>
              <a:buClr>
                <a:srgbClr val="000000"/>
              </a:buClr>
              <a:buSzPts val="3600"/>
              <a:buFont typeface="Courier New"/>
              <a:buChar char="o"/>
            </a:pPr>
            <a:r>
              <a:rPr b="0" i="0" lang="en-US" sz="3600" u="none" cap="none" strike="noStrike">
                <a:solidFill>
                  <a:srgbClr val="000000"/>
                </a:solidFill>
                <a:latin typeface="Arial"/>
                <a:ea typeface="Arial"/>
                <a:cs typeface="Arial"/>
                <a:sym typeface="Arial"/>
              </a:rPr>
              <a:t>Required Bureau of Justice Assistance (BJA) to develop training tools/resources focused on brain injury/PTSD for first responders</a:t>
            </a:r>
            <a:br>
              <a:rPr b="0" i="0" lang="en-US" sz="3600" u="none" cap="none" strike="noStrike">
                <a:solidFill>
                  <a:srgbClr val="000000"/>
                </a:solidFill>
                <a:latin typeface="Arial"/>
                <a:ea typeface="Arial"/>
                <a:cs typeface="Arial"/>
                <a:sym typeface="Arial"/>
              </a:rPr>
            </a:br>
            <a:r>
              <a:rPr b="0" i="0" lang="en-US" sz="3600" u="none" cap="none" strike="noStrike">
                <a:solidFill>
                  <a:srgbClr val="000000"/>
                </a:solidFill>
                <a:latin typeface="Arial"/>
                <a:ea typeface="Arial"/>
                <a:cs typeface="Arial"/>
                <a:sym typeface="Arial"/>
              </a:rPr>
              <a:t> </a:t>
            </a:r>
            <a:endParaRPr b="0" i="0" sz="3600" u="none" cap="none" strike="noStrike">
              <a:solidFill>
                <a:srgbClr val="000000"/>
              </a:solidFill>
              <a:latin typeface="Arial"/>
              <a:ea typeface="Arial"/>
              <a:cs typeface="Arial"/>
              <a:sym typeface="Arial"/>
            </a:endParaRPr>
          </a:p>
          <a:p>
            <a:pPr indent="-457189" lvl="0" marL="457189" marR="0" rtl="0" algn="l">
              <a:lnSpc>
                <a:spcPct val="100000"/>
              </a:lnSpc>
              <a:spcBef>
                <a:spcPts val="18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BJA requested a landscape review to lay the foundation for future work in this area. This was conducted by the Council on State Government with input from a variety of partners including NASHIA</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grpSp>
        <p:nvGrpSpPr>
          <p:cNvPr id="621" name="Google Shape;621;p22"/>
          <p:cNvGrpSpPr/>
          <p:nvPr/>
        </p:nvGrpSpPr>
        <p:grpSpPr>
          <a:xfrm>
            <a:off x="1522415" y="2765974"/>
            <a:ext cx="14620471" cy="6272618"/>
            <a:chOff x="880655" y="-99392"/>
            <a:chExt cx="14620471" cy="6272618"/>
          </a:xfrm>
        </p:grpSpPr>
        <p:sp>
          <p:nvSpPr>
            <p:cNvPr id="622" name="Google Shape;622;p22"/>
            <p:cNvSpPr/>
            <p:nvPr/>
          </p:nvSpPr>
          <p:spPr>
            <a:xfrm>
              <a:off x="2887412" y="2945210"/>
              <a:ext cx="10684374" cy="3228016"/>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22"/>
            <p:cNvSpPr txBox="1"/>
            <p:nvPr/>
          </p:nvSpPr>
          <p:spPr>
            <a:xfrm>
              <a:off x="4452102" y="3417942"/>
              <a:ext cx="7554994" cy="2282552"/>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rgbClr val="FFFFFF"/>
                  </a:solidFill>
                  <a:latin typeface="Roboto"/>
                  <a:ea typeface="Roboto"/>
                  <a:cs typeface="Roboto"/>
                  <a:sym typeface="Roboto"/>
                </a:rPr>
                <a:t>Develop recommendations to address gaps in services and resources for the field to improve responses to people living with brain injury encountering the criminal justice (CJ) system. </a:t>
              </a:r>
              <a:endParaRPr b="0" i="0" sz="1400" u="none" cap="none" strike="noStrike">
                <a:solidFill>
                  <a:srgbClr val="000000"/>
                </a:solidFill>
                <a:latin typeface="Arial"/>
                <a:ea typeface="Arial"/>
                <a:cs typeface="Arial"/>
                <a:sym typeface="Arial"/>
              </a:endParaRPr>
            </a:p>
          </p:txBody>
        </p:sp>
        <p:sp>
          <p:nvSpPr>
            <p:cNvPr id="624" name="Google Shape;624;p22"/>
            <p:cNvSpPr/>
            <p:nvPr/>
          </p:nvSpPr>
          <p:spPr>
            <a:xfrm rot="-9212748">
              <a:off x="2013449" y="1929161"/>
              <a:ext cx="3444387" cy="787874"/>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2"/>
            <p:cNvSpPr/>
            <p:nvPr/>
          </p:nvSpPr>
          <p:spPr>
            <a:xfrm>
              <a:off x="880655" y="505392"/>
              <a:ext cx="2626246" cy="2100997"/>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2"/>
            <p:cNvSpPr txBox="1"/>
            <p:nvPr/>
          </p:nvSpPr>
          <p:spPr>
            <a:xfrm>
              <a:off x="942191" y="566928"/>
              <a:ext cx="2503174" cy="1977925"/>
            </a:xfrm>
            <a:prstGeom prst="rect">
              <a:avLst/>
            </a:prstGeom>
            <a:noFill/>
            <a:ln>
              <a:noFill/>
            </a:ln>
          </p:spPr>
          <p:txBody>
            <a:bodyPr anchorCtr="0" anchor="ctr" bIns="62850" lIns="62850" spcFirstLastPara="1" rIns="62850" wrap="square" tIns="62850">
              <a:noAutofit/>
            </a:bodyPr>
            <a:lstStyle/>
            <a:p>
              <a:pPr indent="0" lvl="0" marL="0" marR="0" rtl="0" algn="ctr">
                <a:lnSpc>
                  <a:spcPct val="90000"/>
                </a:lnSpc>
                <a:spcBef>
                  <a:spcPts val="0"/>
                </a:spcBef>
                <a:spcAft>
                  <a:spcPts val="0"/>
                </a:spcAft>
                <a:buClr>
                  <a:srgbClr val="000000"/>
                </a:buClr>
                <a:buSzPts val="3300"/>
                <a:buFont typeface="Arial"/>
                <a:buNone/>
              </a:pPr>
              <a:r>
                <a:rPr b="0" i="0" lang="en-US" sz="3300" u="none" cap="none" strike="noStrike">
                  <a:solidFill>
                    <a:srgbClr val="FFFFFF"/>
                  </a:solidFill>
                  <a:latin typeface="Roboto"/>
                  <a:ea typeface="Roboto"/>
                  <a:cs typeface="Roboto"/>
                  <a:sym typeface="Roboto"/>
                </a:rPr>
                <a:t>Literature Review</a:t>
              </a:r>
              <a:endParaRPr b="0" i="0" sz="1400" u="none" cap="none" strike="noStrike">
                <a:solidFill>
                  <a:srgbClr val="000000"/>
                </a:solidFill>
                <a:latin typeface="Arial"/>
                <a:ea typeface="Arial"/>
                <a:cs typeface="Arial"/>
                <a:sym typeface="Arial"/>
              </a:endParaRPr>
            </a:p>
          </p:txBody>
        </p:sp>
        <p:sp>
          <p:nvSpPr>
            <p:cNvPr id="627" name="Google Shape;627;p22"/>
            <p:cNvSpPr/>
            <p:nvPr/>
          </p:nvSpPr>
          <p:spPr>
            <a:xfrm rot="-5374620">
              <a:off x="7307040" y="1638082"/>
              <a:ext cx="1884483" cy="787874"/>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22"/>
            <p:cNvSpPr/>
            <p:nvPr/>
          </p:nvSpPr>
          <p:spPr>
            <a:xfrm>
              <a:off x="6943114" y="-99392"/>
              <a:ext cx="2626246" cy="2100997"/>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22"/>
            <p:cNvSpPr txBox="1"/>
            <p:nvPr/>
          </p:nvSpPr>
          <p:spPr>
            <a:xfrm>
              <a:off x="7004650" y="-37856"/>
              <a:ext cx="2503174" cy="1977925"/>
            </a:xfrm>
            <a:prstGeom prst="rect">
              <a:avLst/>
            </a:prstGeom>
            <a:noFill/>
            <a:ln>
              <a:noFill/>
            </a:ln>
          </p:spPr>
          <p:txBody>
            <a:bodyPr anchorCtr="0" anchor="ctr" bIns="62850" lIns="62850" spcFirstLastPara="1" rIns="62850" wrap="square" tIns="62850">
              <a:noAutofit/>
            </a:bodyPr>
            <a:lstStyle/>
            <a:p>
              <a:pPr indent="0" lvl="0" marL="0" marR="0" rtl="0" algn="ctr">
                <a:lnSpc>
                  <a:spcPct val="90000"/>
                </a:lnSpc>
                <a:spcBef>
                  <a:spcPts val="0"/>
                </a:spcBef>
                <a:spcAft>
                  <a:spcPts val="0"/>
                </a:spcAft>
                <a:buClr>
                  <a:srgbClr val="000000"/>
                </a:buClr>
                <a:buSzPts val="3300"/>
                <a:buFont typeface="Arial"/>
                <a:buNone/>
              </a:pPr>
              <a:r>
                <a:rPr b="0" i="0" lang="en-US" sz="3300" u="none" cap="none" strike="noStrike">
                  <a:solidFill>
                    <a:srgbClr val="FFFFFF"/>
                  </a:solidFill>
                  <a:latin typeface="Roboto"/>
                  <a:ea typeface="Roboto"/>
                  <a:cs typeface="Roboto"/>
                  <a:sym typeface="Roboto"/>
                </a:rPr>
                <a:t>Focus Groups &amp; Interviews</a:t>
              </a:r>
              <a:endParaRPr b="0" i="0" sz="1400" u="none" cap="none" strike="noStrike">
                <a:solidFill>
                  <a:srgbClr val="000000"/>
                </a:solidFill>
                <a:latin typeface="Arial"/>
                <a:ea typeface="Arial"/>
                <a:cs typeface="Arial"/>
                <a:sym typeface="Arial"/>
              </a:endParaRPr>
            </a:p>
          </p:txBody>
        </p:sp>
        <p:sp>
          <p:nvSpPr>
            <p:cNvPr id="630" name="Google Shape;630;p22"/>
            <p:cNvSpPr/>
            <p:nvPr/>
          </p:nvSpPr>
          <p:spPr>
            <a:xfrm rot="-1704900">
              <a:off x="10801588" y="1798935"/>
              <a:ext cx="3603481" cy="787874"/>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2"/>
            <p:cNvSpPr/>
            <p:nvPr/>
          </p:nvSpPr>
          <p:spPr>
            <a:xfrm>
              <a:off x="12874880" y="285007"/>
              <a:ext cx="2626246" cy="2100997"/>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22"/>
            <p:cNvSpPr txBox="1"/>
            <p:nvPr/>
          </p:nvSpPr>
          <p:spPr>
            <a:xfrm>
              <a:off x="12936416" y="346543"/>
              <a:ext cx="2503174" cy="1977925"/>
            </a:xfrm>
            <a:prstGeom prst="rect">
              <a:avLst/>
            </a:prstGeom>
            <a:noFill/>
            <a:ln>
              <a:noFill/>
            </a:ln>
          </p:spPr>
          <p:txBody>
            <a:bodyPr anchorCtr="0" anchor="ctr" bIns="62850" lIns="62850" spcFirstLastPara="1" rIns="62850" wrap="square" tIns="62850">
              <a:noAutofit/>
            </a:bodyPr>
            <a:lstStyle/>
            <a:p>
              <a:pPr indent="0" lvl="0" marL="0" marR="0" rtl="0" algn="ctr">
                <a:lnSpc>
                  <a:spcPct val="90000"/>
                </a:lnSpc>
                <a:spcBef>
                  <a:spcPts val="0"/>
                </a:spcBef>
                <a:spcAft>
                  <a:spcPts val="0"/>
                </a:spcAft>
                <a:buClr>
                  <a:srgbClr val="000000"/>
                </a:buClr>
                <a:buSzPts val="3300"/>
                <a:buFont typeface="Arial"/>
                <a:buNone/>
              </a:pPr>
              <a:r>
                <a:rPr b="0" i="0" lang="en-US" sz="3300" u="none" cap="none" strike="noStrike">
                  <a:solidFill>
                    <a:srgbClr val="FFFFFF"/>
                  </a:solidFill>
                  <a:latin typeface="Roboto"/>
                  <a:ea typeface="Roboto"/>
                  <a:cs typeface="Roboto"/>
                  <a:sym typeface="Roboto"/>
                </a:rPr>
                <a:t>Policy &amp; Best Practices Review</a:t>
              </a:r>
              <a:endParaRPr b="0" i="0" sz="1400" u="none" cap="none" strike="noStrike">
                <a:solidFill>
                  <a:srgbClr val="000000"/>
                </a:solidFill>
                <a:latin typeface="Arial"/>
                <a:ea typeface="Arial"/>
                <a:cs typeface="Arial"/>
                <a:sym typeface="Arial"/>
              </a:endParaRPr>
            </a:p>
          </p:txBody>
        </p:sp>
      </p:grpSp>
      <p:sp>
        <p:nvSpPr>
          <p:cNvPr id="633" name="Google Shape;633;p22"/>
          <p:cNvSpPr txBox="1"/>
          <p:nvPr>
            <p:ph idx="12" type="sldNum"/>
          </p:nvPr>
        </p:nvSpPr>
        <p:spPr>
          <a:xfrm>
            <a:off x="12794903" y="8576035"/>
            <a:ext cx="5181600" cy="54768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Council on State Governments, 2024</a:t>
            </a:r>
            <a:endParaRPr b="0" i="0" sz="2400" u="none" cap="none" strike="noStrike">
              <a:solidFill>
                <a:srgbClr val="000000"/>
              </a:solidFill>
              <a:latin typeface="Roboto"/>
              <a:ea typeface="Roboto"/>
              <a:cs typeface="Roboto"/>
              <a:sym typeface="Roboto"/>
            </a:endParaRPr>
          </a:p>
        </p:txBody>
      </p:sp>
      <p:sp>
        <p:nvSpPr>
          <p:cNvPr id="634" name="Google Shape;634;p22"/>
          <p:cNvSpPr txBox="1"/>
          <p:nvPr>
            <p:ph type="title"/>
          </p:nvPr>
        </p:nvSpPr>
        <p:spPr>
          <a:xfrm>
            <a:off x="914400" y="1163277"/>
            <a:ext cx="16459200" cy="1714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D384C"/>
              </a:buClr>
              <a:buSzPts val="6000"/>
              <a:buFont typeface="Roboto"/>
              <a:buNone/>
            </a:pPr>
            <a:r>
              <a:rPr i="1" lang="en-US"/>
              <a:t>Mind Matters </a:t>
            </a:r>
            <a:r>
              <a:rPr lang="en-US"/>
              <a:t>Project Overview</a:t>
            </a:r>
            <a:endParaRPr i="1"/>
          </a:p>
        </p:txBody>
      </p:sp>
      <p:sp>
        <p:nvSpPr>
          <p:cNvPr id="635" name="Google Shape;635;p22"/>
          <p:cNvSpPr txBox="1"/>
          <p:nvPr>
            <p:ph idx="11" type="ftr"/>
          </p:nvPr>
        </p:nvSpPr>
        <p:spPr>
          <a:xfrm>
            <a:off x="3422998" y="9534527"/>
            <a:ext cx="10896725" cy="5444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2400" u="none" cap="none" strike="noStrike">
                <a:solidFill>
                  <a:srgbClr val="888888"/>
                </a:solidFill>
                <a:latin typeface="Roboto"/>
                <a:ea typeface="Roboto"/>
                <a:cs typeface="Roboto"/>
                <a:sym typeface="Roboto"/>
              </a:rPr>
              <a:t>Mind Matters: Building a Justice System That Is Inclusive and Responsive to People with Brain Injury</a:t>
            </a:r>
            <a:endParaRPr b="0" i="0" sz="2400" u="none" cap="none" strike="noStrike">
              <a:solidFill>
                <a:srgbClr val="888888"/>
              </a:solidFill>
              <a:latin typeface="Arial"/>
              <a:ea typeface="Arial"/>
              <a:cs typeface="Arial"/>
              <a:sym typeface="Arial"/>
            </a:endParaRPr>
          </a:p>
        </p:txBody>
      </p:sp>
      <p:sp>
        <p:nvSpPr>
          <p:cNvPr id="636" name="Google Shape;636;p22"/>
          <p:cNvSpPr/>
          <p:nvPr/>
        </p:nvSpPr>
        <p:spPr>
          <a:xfrm>
            <a:off x="9798" y="0"/>
            <a:ext cx="18288000" cy="1162672"/>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ASHIA logo icon" id="637" name="Google Shape;637;p22"/>
          <p:cNvPicPr preferRelativeResize="0"/>
          <p:nvPr/>
        </p:nvPicPr>
        <p:blipFill rotWithShape="1">
          <a:blip r:embed="rId3">
            <a:alphaModFix/>
          </a:blip>
          <a:srcRect b="0" l="0" r="0" t="0"/>
          <a:stretch/>
        </p:blipFill>
        <p:spPr>
          <a:xfrm>
            <a:off x="17373600" y="98474"/>
            <a:ext cx="765687" cy="781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3"/>
          <p:cNvSpPr txBox="1"/>
          <p:nvPr>
            <p:ph type="title"/>
          </p:nvPr>
        </p:nvSpPr>
        <p:spPr>
          <a:xfrm>
            <a:off x="909828" y="1119963"/>
            <a:ext cx="16459200" cy="189280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D384C"/>
              </a:buClr>
              <a:buSzPts val="6000"/>
              <a:buFont typeface="Roboto"/>
              <a:buNone/>
            </a:pPr>
            <a:r>
              <a:rPr lang="en-US"/>
              <a:t>Findings and Recommendations</a:t>
            </a:r>
            <a:endParaRPr/>
          </a:p>
        </p:txBody>
      </p:sp>
      <p:sp>
        <p:nvSpPr>
          <p:cNvPr id="643" name="Google Shape;643;p23"/>
          <p:cNvSpPr txBox="1"/>
          <p:nvPr>
            <p:ph idx="1" type="body"/>
          </p:nvPr>
        </p:nvSpPr>
        <p:spPr>
          <a:xfrm>
            <a:off x="914400" y="2756917"/>
            <a:ext cx="16463772" cy="605763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700"/>
              <a:buNone/>
            </a:pPr>
            <a:r>
              <a:t/>
            </a:r>
            <a:endParaRPr sz="2700"/>
          </a:p>
          <a:p>
            <a:pPr indent="0" lvl="0" marL="85725" rtl="0" algn="l">
              <a:spcBef>
                <a:spcPts val="0"/>
              </a:spcBef>
              <a:spcAft>
                <a:spcPts val="0"/>
              </a:spcAft>
              <a:buClr>
                <a:schemeClr val="dk1"/>
              </a:buClr>
              <a:buSzPts val="3300"/>
              <a:buNone/>
            </a:pPr>
            <a:r>
              <a:t/>
            </a:r>
            <a:endParaRPr sz="3300">
              <a:latin typeface="Arial"/>
              <a:ea typeface="Arial"/>
              <a:cs typeface="Arial"/>
              <a:sym typeface="Arial"/>
            </a:endParaRPr>
          </a:p>
        </p:txBody>
      </p:sp>
      <p:sp>
        <p:nvSpPr>
          <p:cNvPr id="644" name="Google Shape;644;p23"/>
          <p:cNvSpPr txBox="1"/>
          <p:nvPr>
            <p:ph idx="12" type="sldNum"/>
          </p:nvPr>
        </p:nvSpPr>
        <p:spPr>
          <a:xfrm>
            <a:off x="13106400" y="9534527"/>
            <a:ext cx="4267200" cy="54768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rgbClr val="888888"/>
              </a:solidFill>
              <a:latin typeface="Roboto"/>
              <a:ea typeface="Roboto"/>
              <a:cs typeface="Roboto"/>
              <a:sym typeface="Roboto"/>
            </a:endParaRPr>
          </a:p>
        </p:txBody>
      </p:sp>
      <p:pic>
        <p:nvPicPr>
          <p:cNvPr id="645" name="Google Shape;645;p23"/>
          <p:cNvPicPr preferRelativeResize="0"/>
          <p:nvPr/>
        </p:nvPicPr>
        <p:blipFill rotWithShape="1">
          <a:blip r:embed="rId3">
            <a:alphaModFix/>
          </a:blip>
          <a:srcRect b="0" l="0" r="0" t="0"/>
          <a:stretch/>
        </p:blipFill>
        <p:spPr>
          <a:xfrm>
            <a:off x="587828" y="3268627"/>
            <a:ext cx="17112344" cy="5486603"/>
          </a:xfrm>
          <a:prstGeom prst="rect">
            <a:avLst/>
          </a:prstGeom>
          <a:noFill/>
          <a:ln>
            <a:noFill/>
          </a:ln>
        </p:spPr>
      </p:pic>
      <p:sp>
        <p:nvSpPr>
          <p:cNvPr id="646" name="Google Shape;646;p23"/>
          <p:cNvSpPr txBox="1"/>
          <p:nvPr>
            <p:ph idx="11" type="ftr"/>
          </p:nvPr>
        </p:nvSpPr>
        <p:spPr>
          <a:xfrm>
            <a:off x="3172019" y="9438068"/>
            <a:ext cx="10896725" cy="5444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2400" u="none" cap="none" strike="noStrike">
                <a:solidFill>
                  <a:srgbClr val="888888"/>
                </a:solidFill>
                <a:latin typeface="Roboto"/>
                <a:ea typeface="Roboto"/>
                <a:cs typeface="Roboto"/>
                <a:sym typeface="Roboto"/>
              </a:rPr>
              <a:t>Mind Matters: Building a Justice System That Is Inclusive and Responsive to People with Brain Injury</a:t>
            </a:r>
            <a:endParaRPr b="0" i="0" sz="2400" u="none" cap="none" strike="noStrike">
              <a:solidFill>
                <a:srgbClr val="888888"/>
              </a:solidFill>
              <a:latin typeface="Arial"/>
              <a:ea typeface="Arial"/>
              <a:cs typeface="Arial"/>
              <a:sym typeface="Arial"/>
            </a:endParaRPr>
          </a:p>
        </p:txBody>
      </p:sp>
      <p:sp>
        <p:nvSpPr>
          <p:cNvPr id="647" name="Google Shape;647;p23"/>
          <p:cNvSpPr/>
          <p:nvPr/>
        </p:nvSpPr>
        <p:spPr>
          <a:xfrm>
            <a:off x="9798" y="0"/>
            <a:ext cx="18288000" cy="1162672"/>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ASHIA logo icon" id="648" name="Google Shape;648;p23"/>
          <p:cNvPicPr preferRelativeResize="0"/>
          <p:nvPr/>
        </p:nvPicPr>
        <p:blipFill rotWithShape="1">
          <a:blip r:embed="rId4">
            <a:alphaModFix/>
          </a:blip>
          <a:srcRect b="0" l="0" r="0" t="0"/>
          <a:stretch/>
        </p:blipFill>
        <p:spPr>
          <a:xfrm>
            <a:off x="17373600" y="98474"/>
            <a:ext cx="765687" cy="781125"/>
          </a:xfrm>
          <a:prstGeom prst="rect">
            <a:avLst/>
          </a:prstGeom>
          <a:noFill/>
          <a:ln>
            <a:noFill/>
          </a:ln>
        </p:spPr>
      </p:pic>
      <p:sp>
        <p:nvSpPr>
          <p:cNvPr id="649" name="Google Shape;649;p23"/>
          <p:cNvSpPr txBox="1"/>
          <p:nvPr/>
        </p:nvSpPr>
        <p:spPr>
          <a:xfrm>
            <a:off x="12574843" y="8719252"/>
            <a:ext cx="5181600" cy="54768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Council on State Governments, 2024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24"/>
          <p:cNvSpPr txBox="1"/>
          <p:nvPr>
            <p:ph type="title"/>
          </p:nvPr>
        </p:nvSpPr>
        <p:spPr>
          <a:xfrm>
            <a:off x="933996" y="893663"/>
            <a:ext cx="16439604" cy="20378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D384C"/>
              </a:buClr>
              <a:buSzPts val="6000"/>
              <a:buFont typeface="Roboto"/>
              <a:buNone/>
            </a:pPr>
            <a:r>
              <a:rPr lang="en-US"/>
              <a:t>Report Released!</a:t>
            </a:r>
            <a:endParaRPr/>
          </a:p>
        </p:txBody>
      </p:sp>
      <p:sp>
        <p:nvSpPr>
          <p:cNvPr id="656" name="Google Shape;656;p24"/>
          <p:cNvSpPr txBox="1"/>
          <p:nvPr>
            <p:ph idx="12" type="sldNum"/>
          </p:nvPr>
        </p:nvSpPr>
        <p:spPr>
          <a:xfrm>
            <a:off x="13106400" y="9534527"/>
            <a:ext cx="4267200" cy="54768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rgbClr val="A5A5A5"/>
              </a:solidFill>
              <a:latin typeface="Roboto"/>
              <a:ea typeface="Roboto"/>
              <a:cs typeface="Roboto"/>
              <a:sym typeface="Roboto"/>
            </a:endParaRPr>
          </a:p>
        </p:txBody>
      </p:sp>
      <p:pic>
        <p:nvPicPr>
          <p:cNvPr descr="A cover of a book&#10;&#10;Description automatically generated" id="657" name="Google Shape;657;p24"/>
          <p:cNvPicPr preferRelativeResize="0"/>
          <p:nvPr/>
        </p:nvPicPr>
        <p:blipFill rotWithShape="1">
          <a:blip r:embed="rId3">
            <a:alphaModFix/>
          </a:blip>
          <a:srcRect b="0" l="0" r="0" t="0"/>
          <a:stretch/>
        </p:blipFill>
        <p:spPr>
          <a:xfrm>
            <a:off x="11506329" y="1419810"/>
            <a:ext cx="6036432" cy="7831836"/>
          </a:xfrm>
          <a:prstGeom prst="rect">
            <a:avLst/>
          </a:prstGeom>
          <a:noFill/>
          <a:ln>
            <a:noFill/>
          </a:ln>
        </p:spPr>
      </p:pic>
      <p:sp>
        <p:nvSpPr>
          <p:cNvPr id="658" name="Google Shape;658;p24"/>
          <p:cNvSpPr txBox="1"/>
          <p:nvPr>
            <p:ph idx="1" type="body"/>
          </p:nvPr>
        </p:nvSpPr>
        <p:spPr>
          <a:xfrm>
            <a:off x="460163" y="3587715"/>
            <a:ext cx="9822011" cy="4608576"/>
          </a:xfrm>
          <a:prstGeom prst="rect">
            <a:avLst/>
          </a:prstGeom>
          <a:noFill/>
          <a:ln>
            <a:noFill/>
          </a:ln>
        </p:spPr>
        <p:txBody>
          <a:bodyPr anchorCtr="0" anchor="t" bIns="45700" lIns="91425" spcFirstLastPara="1" rIns="91425" wrap="square" tIns="45700">
            <a:noAutofit/>
          </a:bodyPr>
          <a:lstStyle/>
          <a:p>
            <a:pPr indent="-685784" lvl="0" marL="685784" rtl="0" algn="l">
              <a:spcBef>
                <a:spcPts val="0"/>
              </a:spcBef>
              <a:spcAft>
                <a:spcPts val="0"/>
              </a:spcAft>
              <a:buClr>
                <a:schemeClr val="dk1"/>
              </a:buClr>
              <a:buSzPts val="3300"/>
              <a:buChar char="•"/>
            </a:pPr>
            <a:r>
              <a:rPr lang="en-US" sz="3300"/>
              <a:t>The </a:t>
            </a:r>
            <a:r>
              <a:rPr b="1" i="1" lang="en-US" sz="3300" u="sng">
                <a:solidFill>
                  <a:schemeClr val="hlink"/>
                </a:solidFill>
                <a:hlinkClick r:id="rId4"/>
              </a:rPr>
              <a:t>Mind Matters</a:t>
            </a:r>
            <a:r>
              <a:rPr b="1" i="1" lang="en-US" sz="3300"/>
              <a:t> </a:t>
            </a:r>
            <a:r>
              <a:rPr lang="en-US" sz="3300"/>
              <a:t>report was published in June 2024 and can be accessed via the CSG Justice Center website.</a:t>
            </a:r>
            <a:endParaRPr/>
          </a:p>
        </p:txBody>
      </p:sp>
      <p:sp>
        <p:nvSpPr>
          <p:cNvPr id="659" name="Google Shape;659;p24"/>
          <p:cNvSpPr txBox="1"/>
          <p:nvPr>
            <p:ph idx="11" type="ftr"/>
          </p:nvPr>
        </p:nvSpPr>
        <p:spPr>
          <a:xfrm>
            <a:off x="2209676" y="9537792"/>
            <a:ext cx="10896725" cy="5444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2400" u="none" cap="none" strike="noStrike">
                <a:solidFill>
                  <a:srgbClr val="FFFFFF"/>
                </a:solidFill>
                <a:latin typeface="Calibri"/>
                <a:ea typeface="Calibri"/>
                <a:cs typeface="Calibri"/>
                <a:sym typeface="Calibri"/>
              </a:rPr>
              <a:t>Mind Matters</a:t>
            </a:r>
            <a:endParaRPr b="0"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2400" u="none" cap="none" strike="noStrike">
                <a:solidFill>
                  <a:srgbClr val="FFFFFF"/>
                </a:solidFill>
                <a:latin typeface="Calibri"/>
                <a:ea typeface="Calibri"/>
                <a:cs typeface="Calibri"/>
                <a:sym typeface="Calibri"/>
              </a:rPr>
              <a:t>e System That Is Inclusive and Responsive to People with Brain Injury</a:t>
            </a:r>
            <a:endParaRPr b="0" i="0" sz="2400" u="none" cap="none" strike="noStrike">
              <a:solidFill>
                <a:srgbClr val="FFFFFF"/>
              </a:solidFill>
              <a:latin typeface="Arial"/>
              <a:ea typeface="Arial"/>
              <a:cs typeface="Arial"/>
              <a:sym typeface="Arial"/>
            </a:endParaRPr>
          </a:p>
        </p:txBody>
      </p:sp>
      <p:sp>
        <p:nvSpPr>
          <p:cNvPr id="660" name="Google Shape;660;p24"/>
          <p:cNvSpPr txBox="1"/>
          <p:nvPr/>
        </p:nvSpPr>
        <p:spPr>
          <a:xfrm>
            <a:off x="1799842" y="9508784"/>
            <a:ext cx="10896725" cy="544422"/>
          </a:xfrm>
          <a:prstGeom prst="rect">
            <a:avLst/>
          </a:prstGeom>
          <a:noFill/>
          <a:ln>
            <a:noFill/>
          </a:ln>
        </p:spPr>
        <p:txBody>
          <a:bodyPr anchorCtr="0"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A5A5A5"/>
                </a:solidFill>
                <a:latin typeface="Roboto"/>
                <a:ea typeface="Roboto"/>
                <a:cs typeface="Roboto"/>
                <a:sym typeface="Roboto"/>
              </a:rPr>
              <a:t>Mind Matters: Building a Justice System That Is Inclusive and Responsive to People with Brain Injury</a:t>
            </a:r>
            <a:endParaRPr b="0" i="0" sz="1400" u="none" cap="none" strike="noStrike">
              <a:solidFill>
                <a:srgbClr val="000000"/>
              </a:solidFill>
              <a:latin typeface="Arial"/>
              <a:ea typeface="Arial"/>
              <a:cs typeface="Arial"/>
              <a:sym typeface="Arial"/>
            </a:endParaRPr>
          </a:p>
        </p:txBody>
      </p:sp>
      <p:sp>
        <p:nvSpPr>
          <p:cNvPr id="661" name="Google Shape;661;p24"/>
          <p:cNvSpPr/>
          <p:nvPr/>
        </p:nvSpPr>
        <p:spPr>
          <a:xfrm>
            <a:off x="9798" y="0"/>
            <a:ext cx="18288000" cy="1162672"/>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ASHIA logo icon" id="662" name="Google Shape;662;p24"/>
          <p:cNvPicPr preferRelativeResize="0"/>
          <p:nvPr/>
        </p:nvPicPr>
        <p:blipFill rotWithShape="1">
          <a:blip r:embed="rId5">
            <a:alphaModFix/>
          </a:blip>
          <a:srcRect b="0" l="0" r="0" t="0"/>
          <a:stretch/>
        </p:blipFill>
        <p:spPr>
          <a:xfrm>
            <a:off x="17373600" y="98474"/>
            <a:ext cx="765687" cy="781125"/>
          </a:xfrm>
          <a:prstGeom prst="rect">
            <a:avLst/>
          </a:prstGeom>
          <a:noFill/>
          <a:ln>
            <a:noFill/>
          </a:ln>
        </p:spPr>
      </p:pic>
      <p:sp>
        <p:nvSpPr>
          <p:cNvPr id="663" name="Google Shape;663;p24"/>
          <p:cNvSpPr txBox="1"/>
          <p:nvPr/>
        </p:nvSpPr>
        <p:spPr>
          <a:xfrm>
            <a:off x="12361161" y="9534527"/>
            <a:ext cx="5181600" cy="54768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Council on State Governments, 2024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5"/>
          <p:cNvSpPr/>
          <p:nvPr/>
        </p:nvSpPr>
        <p:spPr>
          <a:xfrm rot="5400000">
            <a:off x="12788558" y="4787560"/>
            <a:ext cx="10305048"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9" name="Google Shape;669;p25"/>
          <p:cNvSpPr txBox="1"/>
          <p:nvPr>
            <p:ph type="title"/>
          </p:nvPr>
        </p:nvSpPr>
        <p:spPr>
          <a:xfrm>
            <a:off x="1219200" y="495300"/>
            <a:ext cx="1203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3D76"/>
              </a:buClr>
              <a:buSzPts val="5240"/>
              <a:buFont typeface="Arial"/>
              <a:buNone/>
            </a:pPr>
            <a:r>
              <a:rPr b="1" lang="en-US" sz="5240" u="sng">
                <a:solidFill>
                  <a:srgbClr val="003D76"/>
                </a:solidFill>
                <a:latin typeface="Arial"/>
                <a:ea typeface="Arial"/>
                <a:cs typeface="Arial"/>
                <a:sym typeface="Arial"/>
                <a:hlinkClick r:id="rId3">
                  <a:extLst>
                    <a:ext uri="{A12FA001-AC4F-418D-AE19-62706E023703}">
                      <ahyp:hlinkClr val="tx"/>
                    </a:ext>
                  </a:extLst>
                </a:hlinkClick>
              </a:rPr>
              <a:t>The Link Center</a:t>
            </a:r>
            <a:endParaRPr b="1" sz="5240"/>
          </a:p>
        </p:txBody>
      </p:sp>
      <p:pic>
        <p:nvPicPr>
          <p:cNvPr descr="NASHIA logo icon" id="670" name="Google Shape;670;p25"/>
          <p:cNvPicPr preferRelativeResize="0"/>
          <p:nvPr/>
        </p:nvPicPr>
        <p:blipFill rotWithShape="1">
          <a:blip r:embed="rId4">
            <a:alphaModFix/>
          </a:blip>
          <a:srcRect b="0" l="0" r="0" t="0"/>
          <a:stretch/>
        </p:blipFill>
        <p:spPr>
          <a:xfrm>
            <a:off x="17602200" y="9623244"/>
            <a:ext cx="596526" cy="596526"/>
          </a:xfrm>
          <a:prstGeom prst="rect">
            <a:avLst/>
          </a:prstGeom>
          <a:noFill/>
          <a:ln>
            <a:noFill/>
          </a:ln>
        </p:spPr>
      </p:pic>
      <p:sp>
        <p:nvSpPr>
          <p:cNvPr id="671" name="Google Shape;671;p25"/>
          <p:cNvSpPr txBox="1"/>
          <p:nvPr/>
        </p:nvSpPr>
        <p:spPr>
          <a:xfrm>
            <a:off x="1219200" y="2005012"/>
            <a:ext cx="14188440" cy="739894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The Link Center works to improve supports available to children and adults with intellectual and developmental disabilities (I/DD), brain injuries, and other cognitive disabilities with co-occurring mental health conditions.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Maintains a library of trustworthy resources, models, and promising practices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Provides resources and technical assistance to assist state systems in developing policies and programs that support the provision of effective services and treatment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Develops and offers training to individuals with co-occurring disabilities and mental health conditions, family members, direct support professionals, clinicians, and other supporters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Promotes effective approaches to treatment and support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Fosters collaboration across disability and mental health services systems</a:t>
            </a:r>
            <a:endParaRPr b="0" i="0" sz="1400" u="none" cap="none" strike="noStrike">
              <a:solidFill>
                <a:srgbClr val="000000"/>
              </a:solidFill>
              <a:latin typeface="Arial"/>
              <a:ea typeface="Arial"/>
              <a:cs typeface="Arial"/>
              <a:sym typeface="Arial"/>
            </a:endParaRPr>
          </a:p>
          <a:p>
            <a:pPr indent="-190500" lvl="0" marL="342900" marR="0" rtl="0" algn="l">
              <a:lnSpc>
                <a:spcPct val="160047"/>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190500" lvl="0" marL="342900" marR="0" rtl="0" algn="l">
              <a:lnSpc>
                <a:spcPct val="160047"/>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5" name="Shape 675"/>
        <p:cNvGrpSpPr/>
        <p:nvPr/>
      </p:nvGrpSpPr>
      <p:grpSpPr>
        <a:xfrm>
          <a:off x="0" y="0"/>
          <a:ext cx="0" cy="0"/>
          <a:chOff x="0" y="0"/>
          <a:chExt cx="0" cy="0"/>
        </a:xfrm>
      </p:grpSpPr>
      <p:sp>
        <p:nvSpPr>
          <p:cNvPr id="676" name="Google Shape;676;p26"/>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isplaying " id="677" name="Google Shape;677;p26"/>
          <p:cNvPicPr preferRelativeResize="0"/>
          <p:nvPr/>
        </p:nvPicPr>
        <p:blipFill rotWithShape="1">
          <a:blip r:embed="rId3">
            <a:alphaModFix/>
          </a:blip>
          <a:srcRect b="0" l="0" r="0" t="19"/>
          <a:stretch/>
        </p:blipFill>
        <p:spPr>
          <a:xfrm>
            <a:off x="20" y="1923"/>
            <a:ext cx="18287980" cy="102850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2" name="Shape 682"/>
        <p:cNvGrpSpPr/>
        <p:nvPr/>
      </p:nvGrpSpPr>
      <p:grpSpPr>
        <a:xfrm>
          <a:off x="0" y="0"/>
          <a:ext cx="0" cy="0"/>
          <a:chOff x="0" y="0"/>
          <a:chExt cx="0" cy="0"/>
        </a:xfrm>
      </p:grpSpPr>
      <p:pic>
        <p:nvPicPr>
          <p:cNvPr descr="A screenshot of a web page&#10;&#10;AI-generated content may be incorrect." id="683" name="Google Shape;683;p27"/>
          <p:cNvPicPr preferRelativeResize="0"/>
          <p:nvPr/>
        </p:nvPicPr>
        <p:blipFill rotWithShape="1">
          <a:blip r:embed="rId3">
            <a:alphaModFix/>
          </a:blip>
          <a:srcRect b="0" l="0" r="0" t="0"/>
          <a:stretch/>
        </p:blipFill>
        <p:spPr>
          <a:xfrm>
            <a:off x="965200" y="1217676"/>
            <a:ext cx="16357599" cy="78516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D7C"/>
        </a:solidFill>
      </p:bgPr>
    </p:bg>
    <p:spTree>
      <p:nvGrpSpPr>
        <p:cNvPr id="687" name="Shape 687"/>
        <p:cNvGrpSpPr/>
        <p:nvPr/>
      </p:nvGrpSpPr>
      <p:grpSpPr>
        <a:xfrm>
          <a:off x="0" y="0"/>
          <a:ext cx="0" cy="0"/>
          <a:chOff x="0" y="0"/>
          <a:chExt cx="0" cy="0"/>
        </a:xfrm>
      </p:grpSpPr>
      <p:sp>
        <p:nvSpPr>
          <p:cNvPr id="688" name="Google Shape;688;p28"/>
          <p:cNvSpPr/>
          <p:nvPr/>
        </p:nvSpPr>
        <p:spPr>
          <a:xfrm>
            <a:off x="15517220" y="1028700"/>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9" name="Google Shape;689;p28"/>
          <p:cNvSpPr/>
          <p:nvPr/>
        </p:nvSpPr>
        <p:spPr>
          <a:xfrm>
            <a:off x="17086653" y="8857042"/>
            <a:ext cx="902622" cy="1147067"/>
          </a:xfrm>
          <a:custGeom>
            <a:rect b="b" l="l" r="r" t="t"/>
            <a:pathLst>
              <a:path extrusionOk="0" h="1147067" w="902622">
                <a:moveTo>
                  <a:pt x="0" y="0"/>
                </a:moveTo>
                <a:lnTo>
                  <a:pt x="902623" y="0"/>
                </a:lnTo>
                <a:lnTo>
                  <a:pt x="902623" y="1147067"/>
                </a:lnTo>
                <a:lnTo>
                  <a:pt x="0" y="1147067"/>
                </a:lnTo>
                <a:lnTo>
                  <a:pt x="0" y="0"/>
                </a:lnTo>
                <a:close/>
              </a:path>
            </a:pathLst>
          </a:custGeom>
          <a:blipFill rotWithShape="1">
            <a:blip r:embed="rId3">
              <a:alphaModFix/>
            </a:blip>
            <a:stretch>
              <a:fillRect b="-3697" l="0" r="-39458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0" name="Google Shape;690;p28"/>
          <p:cNvSpPr txBox="1"/>
          <p:nvPr>
            <p:ph type="title"/>
          </p:nvPr>
        </p:nvSpPr>
        <p:spPr>
          <a:xfrm>
            <a:off x="8653778" y="2811127"/>
            <a:ext cx="8605522" cy="260122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FFFFFF"/>
              </a:buClr>
              <a:buSzPts val="7000"/>
              <a:buFont typeface="Arial"/>
              <a:buNone/>
            </a:pPr>
            <a:r>
              <a:rPr lang="en-US" sz="5400">
                <a:solidFill>
                  <a:srgbClr val="FFFFFF"/>
                </a:solidFill>
                <a:latin typeface="Arial"/>
                <a:ea typeface="Arial"/>
                <a:cs typeface="Arial"/>
                <a:sym typeface="Arial"/>
              </a:rPr>
              <a:t>National Institutes of Health, National Institute of Neurological Disorders and Stroke (NINDS)</a:t>
            </a:r>
            <a:endParaRPr sz="5400"/>
          </a:p>
        </p:txBody>
      </p:sp>
      <p:sp>
        <p:nvSpPr>
          <p:cNvPr id="691" name="Google Shape;691;p28"/>
          <p:cNvSpPr txBox="1"/>
          <p:nvPr/>
        </p:nvSpPr>
        <p:spPr>
          <a:xfrm>
            <a:off x="8330733" y="7293492"/>
            <a:ext cx="7593204" cy="1680460"/>
          </a:xfrm>
          <a:prstGeom prst="rect">
            <a:avLst/>
          </a:prstGeom>
          <a:noFill/>
          <a:ln>
            <a:noFill/>
          </a:ln>
        </p:spPr>
        <p:txBody>
          <a:bodyPr anchorCtr="0" anchor="t" bIns="0" lIns="0" spcFirstLastPara="1" rIns="0" wrap="square" tIns="0">
            <a:spAutoFit/>
          </a:bodyPr>
          <a:lstStyle/>
          <a:p>
            <a:pPr indent="-457200" lvl="0" marL="457200" marR="0" rtl="0" algn="l">
              <a:lnSpc>
                <a:spcPct val="140016"/>
              </a:lnSpc>
              <a:spcBef>
                <a:spcPts val="0"/>
              </a:spcBef>
              <a:spcAft>
                <a:spcPts val="0"/>
              </a:spcAft>
              <a:buClr>
                <a:srgbClr val="000000"/>
              </a:buClr>
              <a:buSzPts val="3200"/>
              <a:buFont typeface="Arial"/>
              <a:buAutoNum type="arabicPeriod"/>
            </a:pPr>
            <a:r>
              <a:rPr b="0" i="0" lang="en-US" sz="3200" u="none" cap="none" strike="noStrike">
                <a:solidFill>
                  <a:srgbClr val="FFFFFF"/>
                </a:solidFill>
                <a:latin typeface="Arial"/>
                <a:ea typeface="Arial"/>
                <a:cs typeface="Arial"/>
                <a:sym typeface="Arial"/>
              </a:rPr>
              <a:t>TBI Classification and Nomenclature</a:t>
            </a:r>
            <a:endParaRPr b="0" i="0" sz="3200" u="none" cap="none" strike="noStrike">
              <a:solidFill>
                <a:srgbClr val="FFFFFF"/>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a:p>
            <a:pPr indent="-368300" lvl="0" marL="457200" marR="0" rtl="0" algn="l">
              <a:lnSpc>
                <a:spcPct val="140016"/>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ilver doctor's caduceus" id="692" name="Google Shape;692;p28"/>
          <p:cNvPicPr preferRelativeResize="0"/>
          <p:nvPr/>
        </p:nvPicPr>
        <p:blipFill rotWithShape="1">
          <a:blip r:embed="rId4">
            <a:alphaModFix/>
          </a:blip>
          <a:srcRect b="0" l="0" r="0" t="0"/>
          <a:stretch/>
        </p:blipFill>
        <p:spPr>
          <a:xfrm>
            <a:off x="587626" y="2822656"/>
            <a:ext cx="6907629" cy="4605085"/>
          </a:xfrm>
          <a:prstGeom prst="rect">
            <a:avLst/>
          </a:prstGeom>
          <a:noFill/>
          <a:ln>
            <a:noFill/>
          </a:ln>
        </p:spPr>
      </p:pic>
      <p:sp>
        <p:nvSpPr>
          <p:cNvPr id="693" name="Google Shape;693;p28"/>
          <p:cNvSpPr/>
          <p:nvPr/>
        </p:nvSpPr>
        <p:spPr>
          <a:xfrm>
            <a:off x="6642338" y="4703798"/>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29"/>
          <p:cNvSpPr/>
          <p:nvPr/>
        </p:nvSpPr>
        <p:spPr>
          <a:xfrm rot="5400000">
            <a:off x="12788558" y="4787560"/>
            <a:ext cx="10305048"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9" name="Google Shape;699;p29"/>
          <p:cNvSpPr txBox="1"/>
          <p:nvPr>
            <p:ph type="title"/>
          </p:nvPr>
        </p:nvSpPr>
        <p:spPr>
          <a:xfrm>
            <a:off x="1219200" y="495300"/>
            <a:ext cx="1494457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3D76"/>
              </a:buClr>
              <a:buSzPts val="5240"/>
              <a:buFont typeface="Arial"/>
              <a:buNone/>
            </a:pPr>
            <a:r>
              <a:rPr b="1" lang="en-US" sz="4800">
                <a:solidFill>
                  <a:srgbClr val="003D76"/>
                </a:solidFill>
                <a:latin typeface="Arial"/>
                <a:ea typeface="Arial"/>
                <a:cs typeface="Arial"/>
                <a:sym typeface="Arial"/>
              </a:rPr>
              <a:t>Why Explore Reclassification and Nomenclature</a:t>
            </a:r>
            <a:endParaRPr b="1" sz="4800"/>
          </a:p>
        </p:txBody>
      </p:sp>
      <p:pic>
        <p:nvPicPr>
          <p:cNvPr descr="NASHIA logo icon" id="700" name="Google Shape;700;p29"/>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701" name="Google Shape;701;p29"/>
          <p:cNvSpPr txBox="1"/>
          <p:nvPr/>
        </p:nvSpPr>
        <p:spPr>
          <a:xfrm>
            <a:off x="1219200" y="2005012"/>
            <a:ext cx="14188440" cy="6217087"/>
          </a:xfrm>
          <a:prstGeom prst="rect">
            <a:avLst/>
          </a:prstGeom>
          <a:noFill/>
          <a:ln>
            <a:noFill/>
          </a:ln>
        </p:spPr>
        <p:txBody>
          <a:bodyPr anchorCtr="0" anchor="t" bIns="0" lIns="0" spcFirstLastPara="1" rIns="0" wrap="square" tIns="0">
            <a:spAutoFit/>
          </a:bodyPr>
          <a:lstStyle/>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It was determined that the terms “mild”, “moderate”, and “severe” are outdated and imprecise. </a:t>
            </a:r>
            <a:r>
              <a:rPr b="0" i="1" lang="en-US" sz="2400" u="none" cap="none" strike="noStrike">
                <a:solidFill>
                  <a:srgbClr val="000000"/>
                </a:solidFill>
                <a:latin typeface="Arial"/>
                <a:ea typeface="Arial"/>
                <a:cs typeface="Arial"/>
                <a:sym typeface="Arial"/>
              </a:rPr>
              <a:t>Kime P., Military.com, February 3, 2022</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Mild is not always mild and severe is not always severe</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Clinical severity lies along a continuum</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Terms can lead to treatment bias</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120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Patients and families do not like the use of these terms</a:t>
            </a:r>
            <a:endParaRPr b="0" i="0" sz="1400" u="none" cap="none" strike="noStrike">
              <a:solidFill>
                <a:srgbClr val="000000"/>
              </a:solidFill>
              <a:latin typeface="Arial"/>
              <a:ea typeface="Arial"/>
              <a:cs typeface="Arial"/>
              <a:sym typeface="Arial"/>
            </a:endParaRPr>
          </a:p>
          <a:p>
            <a:pPr indent="-228589" lvl="0" marL="457189" marR="0" rtl="0" algn="l">
              <a:lnSpc>
                <a:spcPct val="100000"/>
              </a:lnSpc>
              <a:spcBef>
                <a:spcPts val="120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					</a:t>
            </a:r>
            <a:r>
              <a:rPr b="0" i="1" lang="en-US" sz="2800" u="none" cap="none" strike="noStrike">
                <a:solidFill>
                  <a:srgbClr val="000000"/>
                </a:solidFill>
                <a:latin typeface="Arial"/>
                <a:ea typeface="Arial"/>
                <a:cs typeface="Arial"/>
                <a:sym typeface="Arial"/>
              </a:rPr>
              <a:t>Umoh N., NASHIA State of the States Conference, 9.17.24</a:t>
            </a:r>
            <a:endParaRPr b="0" i="1" sz="2800" u="none" cap="none" strike="noStrike">
              <a:solidFill>
                <a:srgbClr val="000000"/>
              </a:solidFill>
              <a:latin typeface="Arial"/>
              <a:ea typeface="Arial"/>
              <a:cs typeface="Arial"/>
              <a:sym typeface="Arial"/>
            </a:endParaRPr>
          </a:p>
          <a:p>
            <a:pPr indent="-228589" lvl="0" marL="457189" marR="0" rtl="0" algn="l">
              <a:lnSpc>
                <a:spcPct val="100000"/>
              </a:lnSpc>
              <a:spcBef>
                <a:spcPts val="120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
          <p:cNvSpPr/>
          <p:nvPr/>
        </p:nvSpPr>
        <p:spPr>
          <a:xfrm rot="-5400000">
            <a:off x="-512555" y="4551839"/>
            <a:ext cx="7245634" cy="3059989"/>
          </a:xfrm>
          <a:custGeom>
            <a:rect b="b" l="l" r="r" t="t"/>
            <a:pathLst>
              <a:path extrusionOk="0" h="3033896" w="7183849">
                <a:moveTo>
                  <a:pt x="496570" y="0"/>
                </a:moveTo>
                <a:lnTo>
                  <a:pt x="496570" y="3033896"/>
                </a:lnTo>
                <a:lnTo>
                  <a:pt x="5437599" y="3033896"/>
                </a:lnTo>
                <a:lnTo>
                  <a:pt x="5437599" y="0"/>
                </a:lnTo>
                <a:cubicBezTo>
                  <a:pt x="5437599" y="0"/>
                  <a:pt x="496570" y="0"/>
                  <a:pt x="496570" y="0"/>
                </a:cubicBezTo>
                <a:close/>
                <a:moveTo>
                  <a:pt x="5934169" y="485006"/>
                </a:moveTo>
                <a:lnTo>
                  <a:pt x="5934169" y="455887"/>
                </a:lnTo>
                <a:cubicBezTo>
                  <a:pt x="5934169" y="222250"/>
                  <a:pt x="5711919" y="0"/>
                  <a:pt x="5437599" y="0"/>
                </a:cubicBezTo>
                <a:lnTo>
                  <a:pt x="5437599" y="3033896"/>
                </a:lnTo>
                <a:cubicBezTo>
                  <a:pt x="5711919" y="3033896"/>
                  <a:pt x="5934169" y="2811646"/>
                  <a:pt x="5934169" y="2537326"/>
                </a:cubicBezTo>
                <a:lnTo>
                  <a:pt x="5934169" y="957446"/>
                </a:lnTo>
                <a:cubicBezTo>
                  <a:pt x="6442169" y="972686"/>
                  <a:pt x="6946359" y="948556"/>
                  <a:pt x="7183849" y="991736"/>
                </a:cubicBezTo>
                <a:cubicBezTo>
                  <a:pt x="6779989" y="805046"/>
                  <a:pt x="6345649" y="669156"/>
                  <a:pt x="5934169"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3"/>
          <p:cNvSpPr/>
          <p:nvPr/>
        </p:nvSpPr>
        <p:spPr>
          <a:xfrm rot="-5400000">
            <a:off x="5607424" y="4551839"/>
            <a:ext cx="7245634" cy="3059989"/>
          </a:xfrm>
          <a:custGeom>
            <a:rect b="b" l="l" r="r" t="t"/>
            <a:pathLst>
              <a:path extrusionOk="0" h="3033896" w="7183849">
                <a:moveTo>
                  <a:pt x="496570" y="0"/>
                </a:moveTo>
                <a:lnTo>
                  <a:pt x="496570" y="3033896"/>
                </a:lnTo>
                <a:lnTo>
                  <a:pt x="5437599" y="3033896"/>
                </a:lnTo>
                <a:lnTo>
                  <a:pt x="5437599" y="0"/>
                </a:lnTo>
                <a:cubicBezTo>
                  <a:pt x="5437599" y="0"/>
                  <a:pt x="496570" y="0"/>
                  <a:pt x="496570" y="0"/>
                </a:cubicBezTo>
                <a:close/>
                <a:moveTo>
                  <a:pt x="5934169" y="485006"/>
                </a:moveTo>
                <a:lnTo>
                  <a:pt x="5934169" y="455887"/>
                </a:lnTo>
                <a:cubicBezTo>
                  <a:pt x="5934169" y="222250"/>
                  <a:pt x="5711919" y="0"/>
                  <a:pt x="5437599" y="0"/>
                </a:cubicBezTo>
                <a:lnTo>
                  <a:pt x="5437599" y="3033896"/>
                </a:lnTo>
                <a:cubicBezTo>
                  <a:pt x="5711919" y="3033896"/>
                  <a:pt x="5934169" y="2811646"/>
                  <a:pt x="5934169" y="2537326"/>
                </a:cubicBezTo>
                <a:lnTo>
                  <a:pt x="5934169" y="957446"/>
                </a:lnTo>
                <a:cubicBezTo>
                  <a:pt x="6442169" y="972686"/>
                  <a:pt x="6946359" y="948556"/>
                  <a:pt x="7183849" y="991736"/>
                </a:cubicBezTo>
                <a:cubicBezTo>
                  <a:pt x="6779989" y="805046"/>
                  <a:pt x="6345649" y="669156"/>
                  <a:pt x="5934169"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3"/>
          <p:cNvSpPr/>
          <p:nvPr/>
        </p:nvSpPr>
        <p:spPr>
          <a:xfrm rot="-5400000">
            <a:off x="11759812" y="4529013"/>
            <a:ext cx="7291286" cy="3059989"/>
          </a:xfrm>
          <a:custGeom>
            <a:rect b="b" l="l" r="r" t="t"/>
            <a:pathLst>
              <a:path extrusionOk="0" h="3033896" w="7229111">
                <a:moveTo>
                  <a:pt x="496570" y="0"/>
                </a:moveTo>
                <a:lnTo>
                  <a:pt x="496570" y="3033896"/>
                </a:lnTo>
                <a:lnTo>
                  <a:pt x="5482861" y="3033896"/>
                </a:lnTo>
                <a:lnTo>
                  <a:pt x="5482861" y="0"/>
                </a:lnTo>
                <a:cubicBezTo>
                  <a:pt x="5482861" y="0"/>
                  <a:pt x="496570" y="0"/>
                  <a:pt x="496570" y="0"/>
                </a:cubicBezTo>
                <a:close/>
                <a:moveTo>
                  <a:pt x="5979432" y="485006"/>
                </a:moveTo>
                <a:lnTo>
                  <a:pt x="5979432" y="455887"/>
                </a:lnTo>
                <a:cubicBezTo>
                  <a:pt x="5979432" y="222250"/>
                  <a:pt x="5757182" y="0"/>
                  <a:pt x="5482861" y="0"/>
                </a:cubicBezTo>
                <a:lnTo>
                  <a:pt x="5482861" y="3033896"/>
                </a:lnTo>
                <a:cubicBezTo>
                  <a:pt x="5757182" y="3033896"/>
                  <a:pt x="5979432" y="2811646"/>
                  <a:pt x="5979432" y="2537326"/>
                </a:cubicBezTo>
                <a:lnTo>
                  <a:pt x="5979432" y="957446"/>
                </a:lnTo>
                <a:cubicBezTo>
                  <a:pt x="6487432" y="972686"/>
                  <a:pt x="6991621" y="948556"/>
                  <a:pt x="7229111" y="991736"/>
                </a:cubicBezTo>
                <a:cubicBezTo>
                  <a:pt x="6825252" y="805046"/>
                  <a:pt x="6390911" y="669156"/>
                  <a:pt x="5979432"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3"/>
          <p:cNvSpPr/>
          <p:nvPr/>
        </p:nvSpPr>
        <p:spPr>
          <a:xfrm>
            <a:off x="-1196" y="-2032"/>
            <a:ext cx="18288000" cy="4826730"/>
          </a:xfrm>
          <a:custGeom>
            <a:rect b="b" l="l" r="r" t="t"/>
            <a:pathLst>
              <a:path extrusionOk="0" h="1760804" w="6671512">
                <a:moveTo>
                  <a:pt x="0" y="0"/>
                </a:moveTo>
                <a:lnTo>
                  <a:pt x="6671512" y="0"/>
                </a:lnTo>
                <a:lnTo>
                  <a:pt x="6671512" y="1760804"/>
                </a:lnTo>
                <a:lnTo>
                  <a:pt x="0" y="1760804"/>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3"/>
          <p:cNvSpPr/>
          <p:nvPr/>
        </p:nvSpPr>
        <p:spPr>
          <a:xfrm>
            <a:off x="2000127" y="3714434"/>
            <a:ext cx="2214665" cy="2224592"/>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3"/>
          <p:cNvSpPr/>
          <p:nvPr/>
        </p:nvSpPr>
        <p:spPr>
          <a:xfrm>
            <a:off x="2070165" y="3797013"/>
            <a:ext cx="2050243" cy="20594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5AD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3"/>
          <p:cNvSpPr/>
          <p:nvPr/>
        </p:nvSpPr>
        <p:spPr>
          <a:xfrm>
            <a:off x="5062919" y="3714434"/>
            <a:ext cx="2214665" cy="2224592"/>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5AD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3"/>
          <p:cNvSpPr/>
          <p:nvPr/>
        </p:nvSpPr>
        <p:spPr>
          <a:xfrm>
            <a:off x="5145130" y="3797013"/>
            <a:ext cx="2050243" cy="20594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3"/>
          <p:cNvSpPr/>
          <p:nvPr/>
        </p:nvSpPr>
        <p:spPr>
          <a:xfrm>
            <a:off x="8122908" y="3714434"/>
            <a:ext cx="2214665" cy="2224592"/>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3"/>
          <p:cNvSpPr/>
          <p:nvPr/>
        </p:nvSpPr>
        <p:spPr>
          <a:xfrm>
            <a:off x="8205119" y="3797013"/>
            <a:ext cx="2050243" cy="20594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5AD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3"/>
          <p:cNvSpPr/>
          <p:nvPr/>
        </p:nvSpPr>
        <p:spPr>
          <a:xfrm>
            <a:off x="11182898" y="3714434"/>
            <a:ext cx="2214665" cy="2224592"/>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5AD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3"/>
          <p:cNvSpPr/>
          <p:nvPr/>
        </p:nvSpPr>
        <p:spPr>
          <a:xfrm>
            <a:off x="11265109" y="3797013"/>
            <a:ext cx="2050243" cy="20594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9" name="Google Shape;199;p3"/>
          <p:cNvPicPr preferRelativeResize="0"/>
          <p:nvPr/>
        </p:nvPicPr>
        <p:blipFill rotWithShape="1">
          <a:blip r:embed="rId3">
            <a:alphaModFix/>
          </a:blip>
          <a:srcRect b="0" l="0" r="0" t="0"/>
          <a:stretch/>
        </p:blipFill>
        <p:spPr>
          <a:xfrm>
            <a:off x="2589536" y="4186015"/>
            <a:ext cx="1041453" cy="1281429"/>
          </a:xfrm>
          <a:prstGeom prst="rect">
            <a:avLst/>
          </a:prstGeom>
          <a:noFill/>
          <a:ln>
            <a:noFill/>
          </a:ln>
        </p:spPr>
      </p:pic>
      <p:pic>
        <p:nvPicPr>
          <p:cNvPr id="200" name="Google Shape;200;p3"/>
          <p:cNvPicPr preferRelativeResize="0"/>
          <p:nvPr/>
        </p:nvPicPr>
        <p:blipFill rotWithShape="1">
          <a:blip r:embed="rId4">
            <a:alphaModFix/>
          </a:blip>
          <a:srcRect b="0" l="0" r="0" t="0"/>
          <a:stretch/>
        </p:blipFill>
        <p:spPr>
          <a:xfrm>
            <a:off x="8464171" y="4154503"/>
            <a:ext cx="1532141" cy="1344454"/>
          </a:xfrm>
          <a:prstGeom prst="rect">
            <a:avLst/>
          </a:prstGeom>
          <a:noFill/>
          <a:ln>
            <a:noFill/>
          </a:ln>
        </p:spPr>
      </p:pic>
      <p:pic>
        <p:nvPicPr>
          <p:cNvPr id="201" name="Google Shape;201;p3"/>
          <p:cNvPicPr preferRelativeResize="0"/>
          <p:nvPr/>
        </p:nvPicPr>
        <p:blipFill rotWithShape="1">
          <a:blip r:embed="rId5">
            <a:alphaModFix/>
          </a:blip>
          <a:srcRect b="0" l="0" r="0" t="0"/>
          <a:stretch/>
        </p:blipFill>
        <p:spPr>
          <a:xfrm>
            <a:off x="5459289" y="4140363"/>
            <a:ext cx="1421925" cy="1421925"/>
          </a:xfrm>
          <a:prstGeom prst="rect">
            <a:avLst/>
          </a:prstGeom>
          <a:noFill/>
          <a:ln>
            <a:noFill/>
          </a:ln>
        </p:spPr>
      </p:pic>
      <p:sp>
        <p:nvSpPr>
          <p:cNvPr id="202" name="Google Shape;202;p3"/>
          <p:cNvSpPr/>
          <p:nvPr/>
        </p:nvSpPr>
        <p:spPr>
          <a:xfrm>
            <a:off x="14295320" y="3668782"/>
            <a:ext cx="2214665" cy="2224592"/>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3"/>
          <p:cNvSpPr/>
          <p:nvPr/>
        </p:nvSpPr>
        <p:spPr>
          <a:xfrm>
            <a:off x="14365357" y="3751361"/>
            <a:ext cx="2050243" cy="205943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5AD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4" name="Google Shape;204;p3"/>
          <p:cNvPicPr preferRelativeResize="0"/>
          <p:nvPr/>
        </p:nvPicPr>
        <p:blipFill rotWithShape="1">
          <a:blip r:embed="rId6">
            <a:alphaModFix/>
          </a:blip>
          <a:srcRect b="0" l="0" r="0" t="0"/>
          <a:stretch/>
        </p:blipFill>
        <p:spPr>
          <a:xfrm>
            <a:off x="14770785" y="3990399"/>
            <a:ext cx="1239389" cy="1581358"/>
          </a:xfrm>
          <a:prstGeom prst="rect">
            <a:avLst/>
          </a:prstGeom>
          <a:noFill/>
          <a:ln>
            <a:noFill/>
          </a:ln>
        </p:spPr>
      </p:pic>
      <p:pic>
        <p:nvPicPr>
          <p:cNvPr id="205" name="Google Shape;205;p3"/>
          <p:cNvPicPr preferRelativeResize="0"/>
          <p:nvPr/>
        </p:nvPicPr>
        <p:blipFill rotWithShape="1">
          <a:blip r:embed="rId7">
            <a:alphaModFix/>
          </a:blip>
          <a:srcRect b="0" l="0" r="0" t="0"/>
          <a:stretch/>
        </p:blipFill>
        <p:spPr>
          <a:xfrm>
            <a:off x="11674636" y="4182775"/>
            <a:ext cx="1287909" cy="1287909"/>
          </a:xfrm>
          <a:prstGeom prst="rect">
            <a:avLst/>
          </a:prstGeom>
          <a:noFill/>
          <a:ln>
            <a:noFill/>
          </a:ln>
        </p:spPr>
      </p:pic>
      <p:pic>
        <p:nvPicPr>
          <p:cNvPr descr="NASHIA logo icon" id="206" name="Google Shape;206;p3"/>
          <p:cNvPicPr preferRelativeResize="0"/>
          <p:nvPr/>
        </p:nvPicPr>
        <p:blipFill rotWithShape="1">
          <a:blip r:embed="rId8">
            <a:alphaModFix/>
          </a:blip>
          <a:srcRect b="0" l="0" r="0" t="0"/>
          <a:stretch/>
        </p:blipFill>
        <p:spPr>
          <a:xfrm>
            <a:off x="467971" y="361616"/>
            <a:ext cx="2224591" cy="2224591"/>
          </a:xfrm>
          <a:prstGeom prst="rect">
            <a:avLst/>
          </a:prstGeom>
          <a:noFill/>
          <a:ln>
            <a:noFill/>
          </a:ln>
        </p:spPr>
      </p:pic>
      <p:sp>
        <p:nvSpPr>
          <p:cNvPr id="207" name="Google Shape;207;p3"/>
          <p:cNvSpPr txBox="1"/>
          <p:nvPr>
            <p:ph type="title"/>
          </p:nvPr>
        </p:nvSpPr>
        <p:spPr>
          <a:xfrm>
            <a:off x="2692562" y="888514"/>
            <a:ext cx="11785438" cy="1143000"/>
          </a:xfrm>
          <a:prstGeom prst="rect">
            <a:avLst/>
          </a:prstGeom>
          <a:noFill/>
          <a:ln>
            <a:noFill/>
          </a:ln>
        </p:spPr>
        <p:txBody>
          <a:bodyPr anchorCtr="0" anchor="ctr" bIns="45700" lIns="91425" spcFirstLastPara="1" rIns="91425" wrap="square" tIns="45700">
            <a:normAutofit/>
          </a:bodyPr>
          <a:lstStyle/>
          <a:p>
            <a:pPr indent="0" lvl="0" marL="0" rtl="0" algn="l">
              <a:lnSpc>
                <a:spcPct val="109923"/>
              </a:lnSpc>
              <a:spcBef>
                <a:spcPts val="0"/>
              </a:spcBef>
              <a:spcAft>
                <a:spcPts val="0"/>
              </a:spcAft>
              <a:buClr>
                <a:srgbClr val="FFFFFF"/>
              </a:buClr>
              <a:buSzPts val="5240"/>
              <a:buFont typeface="Calibri"/>
              <a:buNone/>
            </a:pPr>
            <a:r>
              <a:rPr lang="en-US" sz="5240">
                <a:solidFill>
                  <a:srgbClr val="FFFFFF"/>
                </a:solidFill>
                <a:latin typeface="Calibri"/>
                <a:ea typeface="Calibri"/>
                <a:cs typeface="Calibri"/>
                <a:sym typeface="Calibri"/>
              </a:rPr>
              <a:t>NASHIA Services and Supports</a:t>
            </a:r>
            <a:endParaRPr/>
          </a:p>
        </p:txBody>
      </p:sp>
      <p:sp>
        <p:nvSpPr>
          <p:cNvPr id="208" name="Google Shape;208;p3"/>
          <p:cNvSpPr txBox="1"/>
          <p:nvPr/>
        </p:nvSpPr>
        <p:spPr>
          <a:xfrm>
            <a:off x="1926674" y="6533686"/>
            <a:ext cx="2393239" cy="718145"/>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lang="en-US" sz="2531">
                <a:solidFill>
                  <a:srgbClr val="003D76"/>
                </a:solidFill>
                <a:latin typeface="Arial"/>
                <a:ea typeface="Arial"/>
                <a:cs typeface="Arial"/>
                <a:sym typeface="Arial"/>
              </a:rPr>
              <a:t>Resources </a:t>
            </a:r>
            <a:endParaRPr/>
          </a:p>
          <a:p>
            <a:pPr indent="0" lvl="0" marL="0" marR="0" rtl="0" algn="ctr">
              <a:lnSpc>
                <a:spcPct val="109996"/>
              </a:lnSpc>
              <a:spcBef>
                <a:spcPts val="0"/>
              </a:spcBef>
              <a:spcAft>
                <a:spcPts val="0"/>
              </a:spcAft>
              <a:buNone/>
            </a:pPr>
            <a:r>
              <a:rPr lang="en-US" sz="2531">
                <a:solidFill>
                  <a:srgbClr val="003D76"/>
                </a:solidFill>
                <a:latin typeface="Arial"/>
                <a:ea typeface="Arial"/>
                <a:cs typeface="Arial"/>
                <a:sym typeface="Arial"/>
              </a:rPr>
              <a:t>and Information</a:t>
            </a:r>
            <a:endParaRPr/>
          </a:p>
        </p:txBody>
      </p:sp>
      <p:sp>
        <p:nvSpPr>
          <p:cNvPr id="209" name="Google Shape;209;p3"/>
          <p:cNvSpPr txBox="1"/>
          <p:nvPr/>
        </p:nvSpPr>
        <p:spPr>
          <a:xfrm>
            <a:off x="5137109" y="6550854"/>
            <a:ext cx="2288219" cy="1070372"/>
          </a:xfrm>
          <a:prstGeom prst="rect">
            <a:avLst/>
          </a:prstGeom>
          <a:noFill/>
          <a:ln>
            <a:noFill/>
          </a:ln>
        </p:spPr>
        <p:txBody>
          <a:bodyPr anchorCtr="0" anchor="t" bIns="0" lIns="0" spcFirstLastPara="1" rIns="0" wrap="square" tIns="0">
            <a:spAutoFit/>
          </a:bodyPr>
          <a:lstStyle/>
          <a:p>
            <a:pPr indent="0" lvl="0" marL="0" marR="0" rtl="0" algn="l">
              <a:lnSpc>
                <a:spcPct val="109996"/>
              </a:lnSpc>
              <a:spcBef>
                <a:spcPts val="0"/>
              </a:spcBef>
              <a:spcAft>
                <a:spcPts val="0"/>
              </a:spcAft>
              <a:buNone/>
            </a:pPr>
            <a:r>
              <a:rPr lang="en-US" sz="2531">
                <a:solidFill>
                  <a:srgbClr val="003D76"/>
                </a:solidFill>
                <a:latin typeface="Arial"/>
                <a:ea typeface="Arial"/>
                <a:cs typeface="Arial"/>
                <a:sym typeface="Arial"/>
              </a:rPr>
              <a:t>Training and Professional Development</a:t>
            </a:r>
            <a:endParaRPr/>
          </a:p>
        </p:txBody>
      </p:sp>
      <p:sp>
        <p:nvSpPr>
          <p:cNvPr id="210" name="Google Shape;210;p3"/>
          <p:cNvSpPr txBox="1"/>
          <p:nvPr/>
        </p:nvSpPr>
        <p:spPr>
          <a:xfrm>
            <a:off x="8033620" y="6530263"/>
            <a:ext cx="2393239" cy="359073"/>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lang="en-US" sz="2531">
                <a:solidFill>
                  <a:srgbClr val="003D76"/>
                </a:solidFill>
                <a:latin typeface="Arial"/>
                <a:ea typeface="Arial"/>
                <a:cs typeface="Arial"/>
                <a:sym typeface="Arial"/>
              </a:rPr>
              <a:t>Connections</a:t>
            </a:r>
            <a:endParaRPr/>
          </a:p>
        </p:txBody>
      </p:sp>
      <p:sp>
        <p:nvSpPr>
          <p:cNvPr id="211" name="Google Shape;211;p3"/>
          <p:cNvSpPr txBox="1"/>
          <p:nvPr/>
        </p:nvSpPr>
        <p:spPr>
          <a:xfrm>
            <a:off x="11269493" y="6533686"/>
            <a:ext cx="2254056" cy="1077218"/>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lang="en-US" sz="2531">
                <a:solidFill>
                  <a:srgbClr val="003D76"/>
                </a:solidFill>
                <a:latin typeface="Arial"/>
                <a:ea typeface="Arial"/>
                <a:cs typeface="Arial"/>
                <a:sym typeface="Arial"/>
              </a:rPr>
              <a:t>State and National Trends</a:t>
            </a:r>
            <a:endParaRPr/>
          </a:p>
        </p:txBody>
      </p:sp>
      <p:sp>
        <p:nvSpPr>
          <p:cNvPr id="212" name="Google Shape;212;p3"/>
          <p:cNvSpPr txBox="1"/>
          <p:nvPr/>
        </p:nvSpPr>
        <p:spPr>
          <a:xfrm>
            <a:off x="14233327" y="6533686"/>
            <a:ext cx="2350212" cy="359073"/>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lang="en-US" sz="2531">
                <a:solidFill>
                  <a:srgbClr val="003D76"/>
                </a:solidFill>
                <a:latin typeface="Arial"/>
                <a:ea typeface="Arial"/>
                <a:cs typeface="Arial"/>
                <a:sym typeface="Arial"/>
              </a:rPr>
              <a:t>Advocacy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0"/>
          <p:cNvSpPr/>
          <p:nvPr/>
        </p:nvSpPr>
        <p:spPr>
          <a:xfrm>
            <a:off x="1028700" y="1028700"/>
            <a:ext cx="16230600" cy="8229600"/>
          </a:xfrm>
          <a:custGeom>
            <a:rect b="b" l="l" r="r" t="t"/>
            <a:pathLst>
              <a:path extrusionOk="0" h="2783840" w="5490351">
                <a:moveTo>
                  <a:pt x="0" y="0"/>
                </a:moveTo>
                <a:lnTo>
                  <a:pt x="5490351" y="0"/>
                </a:lnTo>
                <a:lnTo>
                  <a:pt x="5490351" y="2783840"/>
                </a:lnTo>
                <a:lnTo>
                  <a:pt x="0" y="2783840"/>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uzzle" id="707" name="Google Shape;707;p30"/>
          <p:cNvPicPr preferRelativeResize="0"/>
          <p:nvPr/>
        </p:nvPicPr>
        <p:blipFill rotWithShape="1">
          <a:blip r:embed="rId3">
            <a:alphaModFix/>
          </a:blip>
          <a:srcRect b="0" l="0" r="0" t="0"/>
          <a:stretch/>
        </p:blipFill>
        <p:spPr>
          <a:xfrm>
            <a:off x="10005549" y="1598258"/>
            <a:ext cx="6894513" cy="4568825"/>
          </a:xfrm>
          <a:prstGeom prst="rect">
            <a:avLst/>
          </a:prstGeom>
          <a:noFill/>
          <a:ln>
            <a:noFill/>
          </a:ln>
        </p:spPr>
      </p:pic>
      <p:sp>
        <p:nvSpPr>
          <p:cNvPr id="708" name="Google Shape;708;p30"/>
          <p:cNvSpPr/>
          <p:nvPr/>
        </p:nvSpPr>
        <p:spPr>
          <a:xfrm>
            <a:off x="9144000" y="2301518"/>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30"/>
          <p:cNvSpPr/>
          <p:nvPr/>
        </p:nvSpPr>
        <p:spPr>
          <a:xfrm>
            <a:off x="3833962" y="3558893"/>
            <a:ext cx="1688395" cy="242101"/>
          </a:xfrm>
          <a:custGeom>
            <a:rect b="b" l="l" r="r" t="t"/>
            <a:pathLst>
              <a:path extrusionOk="0" h="704627" w="4914020">
                <a:moveTo>
                  <a:pt x="0" y="0"/>
                </a:moveTo>
                <a:lnTo>
                  <a:pt x="4914020" y="0"/>
                </a:lnTo>
                <a:lnTo>
                  <a:pt x="4914020" y="704627"/>
                </a:lnTo>
                <a:lnTo>
                  <a:pt x="0" y="704627"/>
                </a:ln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0"/>
          <p:cNvSpPr/>
          <p:nvPr/>
        </p:nvSpPr>
        <p:spPr>
          <a:xfrm rot="-5400000">
            <a:off x="704442" y="-1617316"/>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30"/>
          <p:cNvSpPr/>
          <p:nvPr/>
        </p:nvSpPr>
        <p:spPr>
          <a:xfrm rot="-5400000">
            <a:off x="16130802" y="6595795"/>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30"/>
          <p:cNvSpPr/>
          <p:nvPr/>
        </p:nvSpPr>
        <p:spPr>
          <a:xfrm>
            <a:off x="17436299" y="8818285"/>
            <a:ext cx="692492" cy="880031"/>
          </a:xfrm>
          <a:custGeom>
            <a:rect b="b" l="l" r="r" t="t"/>
            <a:pathLst>
              <a:path extrusionOk="0" h="880031" w="692492">
                <a:moveTo>
                  <a:pt x="0" y="0"/>
                </a:moveTo>
                <a:lnTo>
                  <a:pt x="692493" y="0"/>
                </a:lnTo>
                <a:lnTo>
                  <a:pt x="692493" y="880030"/>
                </a:lnTo>
                <a:lnTo>
                  <a:pt x="0" y="880030"/>
                </a:lnTo>
                <a:lnTo>
                  <a:pt x="0" y="0"/>
                </a:lnTo>
                <a:close/>
              </a:path>
            </a:pathLst>
          </a:custGeom>
          <a:blipFill rotWithShape="1">
            <a:blip r:embed="rId4">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30"/>
          <p:cNvSpPr txBox="1"/>
          <p:nvPr>
            <p:ph idx="4294967295" type="title"/>
          </p:nvPr>
        </p:nvSpPr>
        <p:spPr>
          <a:xfrm>
            <a:off x="1549463" y="4207338"/>
            <a:ext cx="8316541" cy="4142737"/>
          </a:xfrm>
          <a:prstGeom prst="rect">
            <a:avLst/>
          </a:prstGeom>
          <a:noFill/>
          <a:ln>
            <a:noFill/>
          </a:ln>
        </p:spPr>
        <p:txBody>
          <a:bodyPr anchorCtr="0" anchor="t" bIns="0" lIns="0" spcFirstLastPara="1" rIns="0" wrap="square" tIns="0">
            <a:spAutoFit/>
          </a:bodyPr>
          <a:lstStyle/>
          <a:p>
            <a:pPr indent="0" lvl="0" marL="0" marR="0" rtl="0" algn="l">
              <a:lnSpc>
                <a:spcPct val="208648"/>
              </a:lnSpc>
              <a:spcBef>
                <a:spcPts val="0"/>
              </a:spcBef>
              <a:spcAft>
                <a:spcPts val="0"/>
              </a:spcAft>
              <a:buClr>
                <a:srgbClr val="FFFFFF"/>
              </a:buClr>
              <a:buSzPts val="5400"/>
              <a:buFont typeface="Arial"/>
              <a:buNone/>
            </a:pPr>
            <a:r>
              <a:rPr lang="en-US" sz="5400">
                <a:solidFill>
                  <a:srgbClr val="FFFFFF"/>
                </a:solidFill>
                <a:latin typeface="Arial"/>
                <a:ea typeface="Arial"/>
                <a:cs typeface="Arial"/>
                <a:sym typeface="Arial"/>
              </a:rPr>
              <a:t>Strategies for Supporting Brain Injury in Behavioral Health Settings</a:t>
            </a:r>
            <a:endParaRPr sz="5400" u="none" cap="none" strike="noStrike">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31"/>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1"/>
          <p:cNvSpPr txBox="1"/>
          <p:nvPr>
            <p:ph type="title"/>
          </p:nvPr>
        </p:nvSpPr>
        <p:spPr>
          <a:xfrm>
            <a:off x="2819400" y="495300"/>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0"/>
              <a:buFont typeface="Calibri"/>
              <a:buNone/>
            </a:pPr>
            <a:r>
              <a:rPr lang="en-US" sz="5240">
                <a:solidFill>
                  <a:srgbClr val="003D76"/>
                </a:solidFill>
                <a:latin typeface="Calibri"/>
                <a:ea typeface="Calibri"/>
                <a:cs typeface="Calibri"/>
                <a:sym typeface="Calibri"/>
              </a:rPr>
              <a:t>Tangible Solutions</a:t>
            </a:r>
            <a:endParaRPr sz="5240"/>
          </a:p>
        </p:txBody>
      </p:sp>
      <p:pic>
        <p:nvPicPr>
          <p:cNvPr descr="NASHIA logo icon" id="720" name="Google Shape;720;p31"/>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grpSp>
        <p:nvGrpSpPr>
          <p:cNvPr id="721" name="Google Shape;721;p31"/>
          <p:cNvGrpSpPr/>
          <p:nvPr/>
        </p:nvGrpSpPr>
        <p:grpSpPr>
          <a:xfrm>
            <a:off x="609600" y="2847693"/>
            <a:ext cx="2933700" cy="4267200"/>
            <a:chOff x="609600" y="2847693"/>
            <a:chExt cx="2933700" cy="4267200"/>
          </a:xfrm>
        </p:grpSpPr>
        <p:sp>
          <p:nvSpPr>
            <p:cNvPr id="722" name="Google Shape;722;p31"/>
            <p:cNvSpPr/>
            <p:nvPr/>
          </p:nvSpPr>
          <p:spPr>
            <a:xfrm>
              <a:off x="609600" y="2847693"/>
              <a:ext cx="2933700" cy="42672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31"/>
            <p:cNvSpPr txBox="1"/>
            <p:nvPr/>
          </p:nvSpPr>
          <p:spPr>
            <a:xfrm>
              <a:off x="990600" y="3076293"/>
              <a:ext cx="1371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Calibri"/>
                  <a:ea typeface="Calibri"/>
                  <a:cs typeface="Calibri"/>
                  <a:sym typeface="Calibri"/>
                </a:rPr>
                <a:t>01</a:t>
              </a:r>
              <a:endParaRPr/>
            </a:p>
          </p:txBody>
        </p:sp>
        <p:sp>
          <p:nvSpPr>
            <p:cNvPr id="724" name="Google Shape;724;p31"/>
            <p:cNvSpPr txBox="1"/>
            <p:nvPr/>
          </p:nvSpPr>
          <p:spPr>
            <a:xfrm>
              <a:off x="990600" y="4610926"/>
              <a:ext cx="1905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Train on brain injury</a:t>
              </a:r>
              <a:endParaRPr/>
            </a:p>
          </p:txBody>
        </p:sp>
      </p:grpSp>
      <p:grpSp>
        <p:nvGrpSpPr>
          <p:cNvPr id="725" name="Google Shape;725;p31"/>
          <p:cNvGrpSpPr/>
          <p:nvPr/>
        </p:nvGrpSpPr>
        <p:grpSpPr>
          <a:xfrm>
            <a:off x="4163090" y="2847693"/>
            <a:ext cx="2933700" cy="4267200"/>
            <a:chOff x="4114800" y="2847693"/>
            <a:chExt cx="2933700" cy="4267200"/>
          </a:xfrm>
        </p:grpSpPr>
        <p:sp>
          <p:nvSpPr>
            <p:cNvPr id="726" name="Google Shape;726;p31"/>
            <p:cNvSpPr/>
            <p:nvPr/>
          </p:nvSpPr>
          <p:spPr>
            <a:xfrm>
              <a:off x="4114800" y="2847693"/>
              <a:ext cx="2933700" cy="42672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31"/>
            <p:cNvSpPr txBox="1"/>
            <p:nvPr/>
          </p:nvSpPr>
          <p:spPr>
            <a:xfrm>
              <a:off x="4495800" y="3076293"/>
              <a:ext cx="1676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Calibri"/>
                  <a:ea typeface="Calibri"/>
                  <a:cs typeface="Calibri"/>
                  <a:sym typeface="Calibri"/>
                </a:rPr>
                <a:t>02</a:t>
              </a:r>
              <a:endParaRPr/>
            </a:p>
          </p:txBody>
        </p:sp>
        <p:sp>
          <p:nvSpPr>
            <p:cNvPr id="728" name="Google Shape;728;p31"/>
            <p:cNvSpPr txBox="1"/>
            <p:nvPr/>
          </p:nvSpPr>
          <p:spPr>
            <a:xfrm>
              <a:off x="4495800" y="4610926"/>
              <a:ext cx="1905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Screen for brain injury</a:t>
              </a:r>
              <a:endParaRPr/>
            </a:p>
          </p:txBody>
        </p:sp>
      </p:grpSp>
      <p:grpSp>
        <p:nvGrpSpPr>
          <p:cNvPr id="729" name="Google Shape;729;p31"/>
          <p:cNvGrpSpPr/>
          <p:nvPr/>
        </p:nvGrpSpPr>
        <p:grpSpPr>
          <a:xfrm>
            <a:off x="7716580" y="2847693"/>
            <a:ext cx="2933700" cy="4267200"/>
            <a:chOff x="7620000" y="2847693"/>
            <a:chExt cx="2933700" cy="4267200"/>
          </a:xfrm>
        </p:grpSpPr>
        <p:sp>
          <p:nvSpPr>
            <p:cNvPr id="730" name="Google Shape;730;p31"/>
            <p:cNvSpPr/>
            <p:nvPr/>
          </p:nvSpPr>
          <p:spPr>
            <a:xfrm>
              <a:off x="7620000" y="2847693"/>
              <a:ext cx="2933700" cy="42672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31"/>
            <p:cNvSpPr txBox="1"/>
            <p:nvPr/>
          </p:nvSpPr>
          <p:spPr>
            <a:xfrm>
              <a:off x="8001000" y="3076293"/>
              <a:ext cx="16002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Calibri"/>
                  <a:ea typeface="Calibri"/>
                  <a:cs typeface="Calibri"/>
                  <a:sym typeface="Calibri"/>
                </a:rPr>
                <a:t>03</a:t>
              </a:r>
              <a:endParaRPr/>
            </a:p>
          </p:txBody>
        </p:sp>
        <p:sp>
          <p:nvSpPr>
            <p:cNvPr id="732" name="Google Shape;732;p31"/>
            <p:cNvSpPr txBox="1"/>
            <p:nvPr/>
          </p:nvSpPr>
          <p:spPr>
            <a:xfrm>
              <a:off x="8001000" y="4610926"/>
              <a:ext cx="1905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Screen for impairment</a:t>
              </a:r>
              <a:endParaRPr/>
            </a:p>
          </p:txBody>
        </p:sp>
      </p:grpSp>
      <p:grpSp>
        <p:nvGrpSpPr>
          <p:cNvPr id="733" name="Google Shape;733;p31"/>
          <p:cNvGrpSpPr/>
          <p:nvPr/>
        </p:nvGrpSpPr>
        <p:grpSpPr>
          <a:xfrm>
            <a:off x="11270070" y="2847693"/>
            <a:ext cx="2933700" cy="4267200"/>
            <a:chOff x="11125200" y="2847693"/>
            <a:chExt cx="2933700" cy="4267200"/>
          </a:xfrm>
        </p:grpSpPr>
        <p:sp>
          <p:nvSpPr>
            <p:cNvPr id="734" name="Google Shape;734;p31"/>
            <p:cNvSpPr/>
            <p:nvPr/>
          </p:nvSpPr>
          <p:spPr>
            <a:xfrm>
              <a:off x="11125200" y="2847693"/>
              <a:ext cx="2933700" cy="42672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5" name="Google Shape;735;p31"/>
            <p:cNvSpPr txBox="1"/>
            <p:nvPr/>
          </p:nvSpPr>
          <p:spPr>
            <a:xfrm>
              <a:off x="11506200" y="3076293"/>
              <a:ext cx="1676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Calibri"/>
                  <a:ea typeface="Calibri"/>
                  <a:cs typeface="Calibri"/>
                  <a:sym typeface="Calibri"/>
                </a:rPr>
                <a:t>04</a:t>
              </a:r>
              <a:endParaRPr/>
            </a:p>
          </p:txBody>
        </p:sp>
        <p:sp>
          <p:nvSpPr>
            <p:cNvPr id="736" name="Google Shape;736;p31"/>
            <p:cNvSpPr txBox="1"/>
            <p:nvPr/>
          </p:nvSpPr>
          <p:spPr>
            <a:xfrm>
              <a:off x="11506200" y="4610926"/>
              <a:ext cx="19050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Adjust supports to address impairment</a:t>
              </a:r>
              <a:endParaRPr/>
            </a:p>
          </p:txBody>
        </p:sp>
      </p:grpSp>
      <p:grpSp>
        <p:nvGrpSpPr>
          <p:cNvPr id="737" name="Google Shape;737;p31"/>
          <p:cNvGrpSpPr/>
          <p:nvPr/>
        </p:nvGrpSpPr>
        <p:grpSpPr>
          <a:xfrm>
            <a:off x="14823558" y="2847693"/>
            <a:ext cx="2933700" cy="4267200"/>
            <a:chOff x="14823558" y="2847693"/>
            <a:chExt cx="2933700" cy="4267200"/>
          </a:xfrm>
        </p:grpSpPr>
        <p:sp>
          <p:nvSpPr>
            <p:cNvPr id="738" name="Google Shape;738;p31"/>
            <p:cNvSpPr/>
            <p:nvPr/>
          </p:nvSpPr>
          <p:spPr>
            <a:xfrm>
              <a:off x="14823558" y="2847693"/>
              <a:ext cx="2933700" cy="42672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31"/>
            <p:cNvSpPr txBox="1"/>
            <p:nvPr/>
          </p:nvSpPr>
          <p:spPr>
            <a:xfrm>
              <a:off x="15204558" y="3076293"/>
              <a:ext cx="163564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Calibri"/>
                  <a:ea typeface="Calibri"/>
                  <a:cs typeface="Calibri"/>
                  <a:sym typeface="Calibri"/>
                </a:rPr>
                <a:t>05</a:t>
              </a:r>
              <a:endParaRPr/>
            </a:p>
          </p:txBody>
        </p:sp>
        <p:sp>
          <p:nvSpPr>
            <p:cNvPr id="740" name="Google Shape;740;p31"/>
            <p:cNvSpPr txBox="1"/>
            <p:nvPr/>
          </p:nvSpPr>
          <p:spPr>
            <a:xfrm>
              <a:off x="15204558" y="4610926"/>
              <a:ext cx="190500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Refer to community supports</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4" name="Shape 744"/>
        <p:cNvGrpSpPr/>
        <p:nvPr/>
      </p:nvGrpSpPr>
      <p:grpSpPr>
        <a:xfrm>
          <a:off x="0" y="0"/>
          <a:ext cx="0" cy="0"/>
          <a:chOff x="0" y="0"/>
          <a:chExt cx="0" cy="0"/>
        </a:xfrm>
      </p:grpSpPr>
      <p:sp>
        <p:nvSpPr>
          <p:cNvPr id="745" name="Google Shape;745;p32"/>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32"/>
          <p:cNvSpPr txBox="1"/>
          <p:nvPr>
            <p:ph type="title"/>
          </p:nvPr>
        </p:nvSpPr>
        <p:spPr>
          <a:xfrm>
            <a:off x="960120" y="493776"/>
            <a:ext cx="11155680" cy="26746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7500">
                <a:latin typeface="Arial"/>
                <a:ea typeface="Arial"/>
                <a:cs typeface="Arial"/>
                <a:sym typeface="Arial"/>
              </a:rPr>
              <a:t>Importance of Screening: Lifetime History</a:t>
            </a:r>
            <a:endParaRPr/>
          </a:p>
        </p:txBody>
      </p:sp>
      <p:sp>
        <p:nvSpPr>
          <p:cNvPr id="747" name="Google Shape;747;p32"/>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32"/>
          <p:cNvSpPr txBox="1"/>
          <p:nvPr/>
        </p:nvSpPr>
        <p:spPr>
          <a:xfrm>
            <a:off x="960120" y="4059936"/>
            <a:ext cx="10341864" cy="5225796"/>
          </a:xfrm>
          <a:prstGeom prst="rect">
            <a:avLst/>
          </a:prstGeom>
          <a:noFill/>
          <a:ln>
            <a:noFill/>
          </a:ln>
        </p:spPr>
        <p:txBody>
          <a:bodyPr anchorCtr="0" anchor="t" bIns="45700" lIns="91425" spcFirstLastPara="1" rIns="91425" wrap="square" tIns="45700">
            <a:normAutofit lnSpcReduction="10000"/>
          </a:bodyPr>
          <a:lstStyle/>
          <a:p>
            <a:pPr indent="-228600" lvl="0" marL="342900" marR="0" rtl="0" algn="l">
              <a:lnSpc>
                <a:spcPct val="90000"/>
              </a:lnSpc>
              <a:spcBef>
                <a:spcPts val="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42% of persons who indicated they had incurred a TBI as defined by the CDC did not seek medical attention (Corrigan &amp; Bogner, 2007)</a:t>
            </a:r>
            <a:endParaRPr/>
          </a:p>
          <a:p>
            <a:pPr indent="-19050" lvl="0" marL="342900" marR="0" rtl="0" algn="l">
              <a:lnSpc>
                <a:spcPct val="90000"/>
              </a:lnSpc>
              <a:spcBef>
                <a:spcPts val="660"/>
              </a:spcBef>
              <a:spcAft>
                <a:spcPts val="0"/>
              </a:spcAft>
              <a:buClr>
                <a:schemeClr val="dk1"/>
              </a:buClr>
              <a:buSzPts val="3300"/>
              <a:buFont typeface="Arial"/>
              <a:buNone/>
            </a:pPr>
            <a:r>
              <a:t/>
            </a:r>
            <a:endParaRPr b="0" i="0" sz="3300" u="none" cap="none" strike="noStrike">
              <a:solidFill>
                <a:schemeClr val="dk1"/>
              </a:solidFill>
              <a:latin typeface="Arial"/>
              <a:ea typeface="Arial"/>
              <a:cs typeface="Arial"/>
              <a:sym typeface="Arial"/>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Research indicates that a person’s lifetime history of TBI is useful for judging current cognitive and emotional states, particularly behavior associated with the executive functioning of the frontal parts of the brain (e.g., planning, impulsivity, addiction, interpersonal abilities) </a:t>
            </a:r>
            <a:br>
              <a:rPr b="0" i="0" lang="en-US" sz="3300" u="none" cap="none" strike="noStrike">
                <a:solidFill>
                  <a:schemeClr val="dk1"/>
                </a:solidFill>
                <a:latin typeface="Arial"/>
                <a:ea typeface="Arial"/>
                <a:cs typeface="Arial"/>
                <a:sym typeface="Arial"/>
              </a:rPr>
            </a:br>
            <a:r>
              <a:rPr b="0" i="0" lang="en-US" sz="3300" u="none" cap="none" strike="noStrike">
                <a:solidFill>
                  <a:schemeClr val="dk1"/>
                </a:solidFill>
                <a:latin typeface="Arial"/>
                <a:ea typeface="Arial"/>
                <a:cs typeface="Arial"/>
                <a:sym typeface="Arial"/>
              </a:rPr>
              <a:t>Retrieved on 4/16/21: https://wexnermedical.osu.edu</a:t>
            </a:r>
            <a:endParaRPr/>
          </a:p>
          <a:p>
            <a:pPr indent="209550" lvl="0" marL="0" marR="0" rtl="0" algn="l">
              <a:lnSpc>
                <a:spcPct val="90000"/>
              </a:lnSpc>
              <a:spcBef>
                <a:spcPts val="660"/>
              </a:spcBef>
              <a:spcAft>
                <a:spcPts val="0"/>
              </a:spcAft>
              <a:buClr>
                <a:schemeClr val="dk1"/>
              </a:buClr>
              <a:buSzPts val="3300"/>
              <a:buFont typeface="Arial"/>
              <a:buNone/>
            </a:pPr>
            <a:r>
              <a:t/>
            </a:r>
            <a:endParaRPr b="0" i="0" sz="3300" u="none" cap="none" strike="noStrike">
              <a:solidFill>
                <a:schemeClr val="dk1"/>
              </a:solidFill>
              <a:latin typeface="Calibri"/>
              <a:ea typeface="Calibri"/>
              <a:cs typeface="Calibri"/>
              <a:sym typeface="Calibri"/>
            </a:endParaRPr>
          </a:p>
        </p:txBody>
      </p:sp>
      <p:sp>
        <p:nvSpPr>
          <p:cNvPr id="749" name="Google Shape;749;p32"/>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750" name="Google Shape;750;p32"/>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D7C"/>
        </a:solidFill>
      </p:bgPr>
    </p:bg>
    <p:spTree>
      <p:nvGrpSpPr>
        <p:cNvPr id="754" name="Shape 754"/>
        <p:cNvGrpSpPr/>
        <p:nvPr/>
      </p:nvGrpSpPr>
      <p:grpSpPr>
        <a:xfrm>
          <a:off x="0" y="0"/>
          <a:ext cx="0" cy="0"/>
          <a:chOff x="0" y="0"/>
          <a:chExt cx="0" cy="0"/>
        </a:xfrm>
      </p:grpSpPr>
      <p:sp>
        <p:nvSpPr>
          <p:cNvPr id="755" name="Google Shape;755;p33"/>
          <p:cNvSpPr/>
          <p:nvPr/>
        </p:nvSpPr>
        <p:spPr>
          <a:xfrm>
            <a:off x="5223982" y="4569100"/>
            <a:ext cx="1688396" cy="242102"/>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6" name="Google Shape;756;p33"/>
          <p:cNvSpPr/>
          <p:nvPr/>
        </p:nvSpPr>
        <p:spPr>
          <a:xfrm>
            <a:off x="15517220" y="1028700"/>
            <a:ext cx="1742081"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33"/>
          <p:cNvSpPr/>
          <p:nvPr/>
        </p:nvSpPr>
        <p:spPr>
          <a:xfrm>
            <a:off x="17086653" y="8857043"/>
            <a:ext cx="902622" cy="1147067"/>
          </a:xfrm>
          <a:custGeom>
            <a:rect b="b" l="l" r="r" t="t"/>
            <a:pathLst>
              <a:path extrusionOk="0" h="1147067" w="902622">
                <a:moveTo>
                  <a:pt x="0" y="0"/>
                </a:moveTo>
                <a:lnTo>
                  <a:pt x="902623" y="0"/>
                </a:lnTo>
                <a:lnTo>
                  <a:pt x="902623" y="1147067"/>
                </a:lnTo>
                <a:lnTo>
                  <a:pt x="0" y="1147067"/>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8" name="Google Shape;758;p33"/>
          <p:cNvSpPr txBox="1"/>
          <p:nvPr>
            <p:ph type="title"/>
          </p:nvPr>
        </p:nvSpPr>
        <p:spPr>
          <a:xfrm>
            <a:off x="7103296" y="1257301"/>
            <a:ext cx="7225803" cy="26012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7001"/>
              <a:buFont typeface="Arial"/>
              <a:buNone/>
            </a:pPr>
            <a:r>
              <a:rPr lang="en-US" sz="7001">
                <a:solidFill>
                  <a:srgbClr val="FFFFFF"/>
                </a:solidFill>
                <a:latin typeface="Arial"/>
                <a:ea typeface="Arial"/>
                <a:cs typeface="Arial"/>
                <a:sym typeface="Arial"/>
              </a:rPr>
              <a:t>NASHIA OBISSS</a:t>
            </a:r>
            <a:endParaRPr sz="7001">
              <a:latin typeface="Arial"/>
              <a:ea typeface="Arial"/>
              <a:cs typeface="Arial"/>
              <a:sym typeface="Arial"/>
            </a:endParaRPr>
          </a:p>
        </p:txBody>
      </p:sp>
      <p:sp>
        <p:nvSpPr>
          <p:cNvPr id="759" name="Google Shape;759;p33"/>
          <p:cNvSpPr/>
          <p:nvPr/>
        </p:nvSpPr>
        <p:spPr>
          <a:xfrm>
            <a:off x="838200" y="1028700"/>
            <a:ext cx="5029200" cy="83058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60" name="Google Shape;760;p33"/>
          <p:cNvSpPr/>
          <p:nvPr/>
        </p:nvSpPr>
        <p:spPr>
          <a:xfrm>
            <a:off x="1130447" y="4999190"/>
            <a:ext cx="4500318" cy="3365835"/>
          </a:xfrm>
          <a:custGeom>
            <a:rect b="b" l="l" r="r" t="t"/>
            <a:pathLst>
              <a:path extrusionOk="0"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33"/>
          <p:cNvSpPr txBox="1"/>
          <p:nvPr/>
        </p:nvSpPr>
        <p:spPr>
          <a:xfrm>
            <a:off x="1427215" y="5534100"/>
            <a:ext cx="3906788" cy="22225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801">
                <a:solidFill>
                  <a:srgbClr val="FFFFFF"/>
                </a:solidFill>
                <a:latin typeface="Arial"/>
                <a:ea typeface="Arial"/>
                <a:cs typeface="Arial"/>
                <a:sym typeface="Arial"/>
              </a:rPr>
              <a:t>NASHIA Online Brain Injury Screening and Support System</a:t>
            </a:r>
            <a:endParaRPr/>
          </a:p>
          <a:p>
            <a:pPr indent="0" lvl="0" marL="0" marR="0" rtl="0" algn="ctr">
              <a:lnSpc>
                <a:spcPct val="120000"/>
              </a:lnSpc>
              <a:spcBef>
                <a:spcPts val="0"/>
              </a:spcBef>
              <a:spcAft>
                <a:spcPts val="0"/>
              </a:spcAft>
              <a:buNone/>
            </a:pPr>
            <a:r>
              <a:rPr lang="en-US" sz="4000" u="sng">
                <a:solidFill>
                  <a:srgbClr val="FFFFFF"/>
                </a:solidFill>
                <a:latin typeface="Arial"/>
                <a:ea typeface="Arial"/>
                <a:cs typeface="Arial"/>
                <a:sym typeface="Arial"/>
                <a:hlinkClick r:id="rId4">
                  <a:extLst>
                    <a:ext uri="{A12FA001-AC4F-418D-AE19-62706E023703}">
                      <ahyp:hlinkClr val="tx"/>
                    </a:ext>
                  </a:extLst>
                </a:hlinkClick>
              </a:rPr>
              <a:t>OBISSS</a:t>
            </a:r>
            <a:endParaRPr sz="4000">
              <a:solidFill>
                <a:srgbClr val="FFFFFF"/>
              </a:solidFill>
              <a:latin typeface="Arial"/>
              <a:ea typeface="Arial"/>
              <a:cs typeface="Arial"/>
              <a:sym typeface="Arial"/>
            </a:endParaRPr>
          </a:p>
        </p:txBody>
      </p:sp>
      <p:grpSp>
        <p:nvGrpSpPr>
          <p:cNvPr id="762" name="Google Shape;762;p33"/>
          <p:cNvGrpSpPr/>
          <p:nvPr/>
        </p:nvGrpSpPr>
        <p:grpSpPr>
          <a:xfrm>
            <a:off x="1744175" y="1912426"/>
            <a:ext cx="3272864" cy="3272864"/>
            <a:chOff x="0" y="0"/>
            <a:chExt cx="6350000" cy="6350000"/>
          </a:xfrm>
        </p:grpSpPr>
        <p:sp>
          <p:nvSpPr>
            <p:cNvPr id="763" name="Google Shape;763;p33"/>
            <p:cNvSpPr/>
            <p:nvPr/>
          </p:nvSpPr>
          <p:spPr>
            <a:xfrm>
              <a:off x="655320" y="655320"/>
              <a:ext cx="5039360" cy="5039360"/>
            </a:xfrm>
            <a:custGeom>
              <a:rect b="b" l="l" r="r" t="t"/>
              <a:pathLst>
                <a:path extrusionOk="0"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solidFill>
              <a:schemeClr val="lt1"/>
            </a:solidFill>
            <a:ln cap="flat" cmpd="sng" w="19050">
              <a:solidFill>
                <a:srgbClr val="003D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33"/>
            <p:cNvSpPr/>
            <p:nvPr/>
          </p:nvSpPr>
          <p:spPr>
            <a:xfrm>
              <a:off x="0" y="0"/>
              <a:ext cx="6350000" cy="6350000"/>
            </a:xfrm>
            <a:custGeom>
              <a:rect b="b" l="l" r="r" t="t"/>
              <a:pathLst>
                <a:path extrusionOk="0"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03D7C"/>
            </a:solidFill>
            <a:ln cap="flat" cmpd="sng" w="19050">
              <a:solidFill>
                <a:srgbClr val="003D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765" name="Google Shape;765;p33"/>
          <p:cNvPicPr preferRelativeResize="0"/>
          <p:nvPr/>
        </p:nvPicPr>
        <p:blipFill rotWithShape="1">
          <a:blip r:embed="rId5">
            <a:alphaModFix/>
          </a:blip>
          <a:srcRect b="0" l="0" r="0" t="0"/>
          <a:stretch/>
        </p:blipFill>
        <p:spPr>
          <a:xfrm>
            <a:off x="2438402" y="2779290"/>
            <a:ext cx="1910921" cy="1651932"/>
          </a:xfrm>
          <a:prstGeom prst="rect">
            <a:avLst/>
          </a:prstGeom>
          <a:noFill/>
          <a:ln>
            <a:noFill/>
          </a:ln>
        </p:spPr>
      </p:pic>
      <p:sp>
        <p:nvSpPr>
          <p:cNvPr id="766" name="Google Shape;766;p33"/>
          <p:cNvSpPr txBox="1"/>
          <p:nvPr/>
        </p:nvSpPr>
        <p:spPr>
          <a:xfrm>
            <a:off x="7126409" y="3963396"/>
            <a:ext cx="9426845" cy="52645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1">
                <a:solidFill>
                  <a:srgbClr val="FFFFFF"/>
                </a:solidFill>
                <a:latin typeface="Arial"/>
                <a:ea typeface="Arial"/>
                <a:cs typeface="Arial"/>
                <a:sym typeface="Arial"/>
              </a:rPr>
              <a:t>The OBISSS is an online screening system to determine the likelihood of brain injury and to identify associated challenges that may be present for youth and adults.</a:t>
            </a:r>
            <a:endParaRPr/>
          </a:p>
          <a:p>
            <a:pPr indent="0" lvl="0" marL="0" marR="0" rtl="0" algn="l">
              <a:spcBef>
                <a:spcPts val="0"/>
              </a:spcBef>
              <a:spcAft>
                <a:spcPts val="0"/>
              </a:spcAft>
              <a:buNone/>
            </a:pPr>
            <a:r>
              <a:t/>
            </a:r>
            <a:endParaRPr sz="2801">
              <a:solidFill>
                <a:srgbClr val="FFFFFF"/>
              </a:solidFill>
              <a:latin typeface="Arial"/>
              <a:ea typeface="Arial"/>
              <a:cs typeface="Arial"/>
              <a:sym typeface="Arial"/>
            </a:endParaRPr>
          </a:p>
          <a:p>
            <a:pPr indent="0" lvl="0" marL="0" marR="0" rtl="0" algn="l">
              <a:spcBef>
                <a:spcPts val="0"/>
              </a:spcBef>
              <a:spcAft>
                <a:spcPts val="0"/>
              </a:spcAft>
              <a:buNone/>
            </a:pPr>
            <a:r>
              <a:rPr lang="en-US" sz="2801">
                <a:solidFill>
                  <a:srgbClr val="FFFFFF"/>
                </a:solidFill>
                <a:latin typeface="Arial"/>
                <a:ea typeface="Arial"/>
                <a:cs typeface="Arial"/>
                <a:sym typeface="Arial"/>
              </a:rPr>
              <a:t>Benefit to the client:</a:t>
            </a:r>
            <a:endParaRPr/>
          </a:p>
          <a:p>
            <a:pPr indent="-342917" lvl="0" marL="342917" marR="0" rtl="0" algn="l">
              <a:spcBef>
                <a:spcPts val="0"/>
              </a:spcBef>
              <a:spcAft>
                <a:spcPts val="0"/>
              </a:spcAft>
              <a:buClr>
                <a:srgbClr val="FFFFFF"/>
              </a:buClr>
              <a:buSzPts val="2801"/>
              <a:buFont typeface="Arial"/>
              <a:buChar char="•"/>
            </a:pPr>
            <a:r>
              <a:rPr lang="en-US" sz="2801">
                <a:solidFill>
                  <a:srgbClr val="FFFFFF"/>
                </a:solidFill>
                <a:latin typeface="Arial"/>
                <a:ea typeface="Arial"/>
                <a:cs typeface="Arial"/>
                <a:sym typeface="Arial"/>
              </a:rPr>
              <a:t>identify TBI and non-TBI history </a:t>
            </a:r>
            <a:endParaRPr/>
          </a:p>
          <a:p>
            <a:pPr indent="-342917" lvl="0" marL="342917" marR="0" rtl="0" algn="l">
              <a:spcBef>
                <a:spcPts val="0"/>
              </a:spcBef>
              <a:spcAft>
                <a:spcPts val="0"/>
              </a:spcAft>
              <a:buClr>
                <a:srgbClr val="FFFFFF"/>
              </a:buClr>
              <a:buSzPts val="2801"/>
              <a:buFont typeface="Arial"/>
              <a:buChar char="•"/>
            </a:pPr>
            <a:r>
              <a:rPr lang="en-US" sz="2801">
                <a:solidFill>
                  <a:srgbClr val="FFFFFF"/>
                </a:solidFill>
                <a:latin typeface="Arial"/>
                <a:ea typeface="Arial"/>
                <a:cs typeface="Arial"/>
                <a:sym typeface="Arial"/>
              </a:rPr>
              <a:t>determine program eligibility </a:t>
            </a:r>
            <a:endParaRPr/>
          </a:p>
          <a:p>
            <a:pPr indent="-342917" lvl="0" marL="342917" marR="0" rtl="0" algn="l">
              <a:spcBef>
                <a:spcPts val="0"/>
              </a:spcBef>
              <a:spcAft>
                <a:spcPts val="0"/>
              </a:spcAft>
              <a:buClr>
                <a:srgbClr val="FFFFFF"/>
              </a:buClr>
              <a:buSzPts val="2801"/>
              <a:buFont typeface="Arial"/>
              <a:buChar char="•"/>
            </a:pPr>
            <a:r>
              <a:rPr lang="en-US" sz="2801">
                <a:solidFill>
                  <a:srgbClr val="FFFFFF"/>
                </a:solidFill>
                <a:latin typeface="Arial"/>
                <a:ea typeface="Arial"/>
                <a:cs typeface="Arial"/>
                <a:sym typeface="Arial"/>
              </a:rPr>
              <a:t>identify impairment and share strategies regarding the associated symptoms </a:t>
            </a:r>
            <a:endParaRPr/>
          </a:p>
          <a:p>
            <a:pPr indent="-342917" lvl="0" marL="342917" marR="0" rtl="0" algn="l">
              <a:spcBef>
                <a:spcPts val="0"/>
              </a:spcBef>
              <a:spcAft>
                <a:spcPts val="0"/>
              </a:spcAft>
              <a:buClr>
                <a:srgbClr val="FFFFFF"/>
              </a:buClr>
              <a:buSzPts val="2801"/>
              <a:buFont typeface="Arial"/>
              <a:buChar char="•"/>
            </a:pPr>
            <a:r>
              <a:rPr lang="en-US" sz="2801">
                <a:solidFill>
                  <a:srgbClr val="FFFFFF"/>
                </a:solidFill>
                <a:latin typeface="Arial"/>
                <a:ea typeface="Arial"/>
                <a:cs typeface="Arial"/>
                <a:sym typeface="Arial"/>
              </a:rPr>
              <a:t>provide strategies for professionals for how to support their client with a brain injury </a:t>
            </a:r>
            <a:endParaRPr/>
          </a:p>
          <a:p>
            <a:pPr indent="0" lvl="0" marL="0" marR="0" rtl="0" algn="l">
              <a:spcBef>
                <a:spcPts val="0"/>
              </a:spcBef>
              <a:spcAft>
                <a:spcPts val="0"/>
              </a:spcAft>
              <a:buNone/>
            </a:pPr>
            <a:r>
              <a:t/>
            </a:r>
            <a:endParaRPr sz="2801">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D7C"/>
        </a:solidFill>
      </p:bgPr>
    </p:bg>
    <p:spTree>
      <p:nvGrpSpPr>
        <p:cNvPr id="770" name="Shape 770"/>
        <p:cNvGrpSpPr/>
        <p:nvPr/>
      </p:nvGrpSpPr>
      <p:grpSpPr>
        <a:xfrm>
          <a:off x="0" y="0"/>
          <a:ext cx="0" cy="0"/>
          <a:chOff x="0" y="0"/>
          <a:chExt cx="0" cy="0"/>
        </a:xfrm>
      </p:grpSpPr>
      <p:pic>
        <p:nvPicPr>
          <p:cNvPr id="771" name="Google Shape;771;p34"/>
          <p:cNvPicPr preferRelativeResize="0"/>
          <p:nvPr/>
        </p:nvPicPr>
        <p:blipFill rotWithShape="1">
          <a:blip r:embed="rId3">
            <a:alphaModFix/>
          </a:blip>
          <a:srcRect b="0" l="18503" r="18502" t="0"/>
          <a:stretch/>
        </p:blipFill>
        <p:spPr>
          <a:xfrm>
            <a:off x="878459" y="1974396"/>
            <a:ext cx="5633357" cy="6338207"/>
          </a:xfrm>
          <a:prstGeom prst="rect">
            <a:avLst/>
          </a:prstGeom>
          <a:noFill/>
          <a:ln>
            <a:noFill/>
          </a:ln>
        </p:spPr>
      </p:pic>
      <p:sp>
        <p:nvSpPr>
          <p:cNvPr id="772" name="Google Shape;772;p34"/>
          <p:cNvSpPr/>
          <p:nvPr/>
        </p:nvSpPr>
        <p:spPr>
          <a:xfrm>
            <a:off x="5667618" y="4229100"/>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73" name="Google Shape;773;p34"/>
          <p:cNvSpPr/>
          <p:nvPr/>
        </p:nvSpPr>
        <p:spPr>
          <a:xfrm>
            <a:off x="15517220" y="1028700"/>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74" name="Google Shape;774;p34"/>
          <p:cNvSpPr/>
          <p:nvPr/>
        </p:nvSpPr>
        <p:spPr>
          <a:xfrm>
            <a:off x="17086653" y="8857042"/>
            <a:ext cx="902622" cy="1147067"/>
          </a:xfrm>
          <a:custGeom>
            <a:rect b="b" l="l" r="r" t="t"/>
            <a:pathLst>
              <a:path extrusionOk="0" h="1147067" w="902622">
                <a:moveTo>
                  <a:pt x="0" y="0"/>
                </a:moveTo>
                <a:lnTo>
                  <a:pt x="902623" y="0"/>
                </a:lnTo>
                <a:lnTo>
                  <a:pt x="902623" y="1147067"/>
                </a:lnTo>
                <a:lnTo>
                  <a:pt x="0" y="1147067"/>
                </a:lnTo>
                <a:lnTo>
                  <a:pt x="0" y="0"/>
                </a:lnTo>
                <a:close/>
              </a:path>
            </a:pathLst>
          </a:custGeom>
          <a:blipFill rotWithShape="1">
            <a:blip r:embed="rId4">
              <a:alphaModFix/>
            </a:blip>
            <a:stretch>
              <a:fillRect b="-3700" l="0" r="-3946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75" name="Google Shape;775;p34"/>
          <p:cNvSpPr txBox="1"/>
          <p:nvPr>
            <p:ph type="title"/>
          </p:nvPr>
        </p:nvSpPr>
        <p:spPr>
          <a:xfrm>
            <a:off x="7957668" y="997688"/>
            <a:ext cx="7024424" cy="260122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6000"/>
              <a:buFont typeface="Arial"/>
              <a:buNone/>
            </a:pPr>
            <a:r>
              <a:rPr b="0" i="0" lang="en-US" sz="6000" u="none" cap="none" strike="noStrike">
                <a:solidFill>
                  <a:schemeClr val="lt1"/>
                </a:solidFill>
                <a:latin typeface="Arial"/>
                <a:ea typeface="Arial"/>
                <a:cs typeface="Arial"/>
                <a:sym typeface="Arial"/>
              </a:rPr>
              <a:t>Importance of Screening for  Impairment (1 of 2)</a:t>
            </a:r>
            <a:endParaRPr sz="7000">
              <a:solidFill>
                <a:schemeClr val="lt1"/>
              </a:solidFill>
            </a:endParaRPr>
          </a:p>
        </p:txBody>
      </p:sp>
      <p:sp>
        <p:nvSpPr>
          <p:cNvPr id="776" name="Google Shape;776;p34"/>
          <p:cNvSpPr txBox="1"/>
          <p:nvPr/>
        </p:nvSpPr>
        <p:spPr>
          <a:xfrm>
            <a:off x="7957668" y="4765506"/>
            <a:ext cx="8577732" cy="4873794"/>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l">
              <a:lnSpc>
                <a:spcPct val="10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Just screening for lifetime history does not provide you information about current impairment</a:t>
            </a:r>
            <a:br>
              <a:rPr b="0" i="0" lang="en-US" sz="2800" u="none" cap="none" strike="noStrike">
                <a:solidFill>
                  <a:srgbClr val="FFFFFF"/>
                </a:solidFill>
                <a:latin typeface="Arial"/>
                <a:ea typeface="Arial"/>
                <a:cs typeface="Arial"/>
                <a:sym typeface="Arial"/>
              </a:rPr>
            </a:br>
            <a:endParaRPr b="0" i="0" sz="2800" u="none" cap="none" strike="noStrike">
              <a:solidFill>
                <a:srgbClr val="FFFFFF"/>
              </a:solidFill>
              <a:latin typeface="Arial"/>
              <a:ea typeface="Arial"/>
              <a:cs typeface="Arial"/>
              <a:sym typeface="Arial"/>
            </a:endParaRPr>
          </a:p>
          <a:p>
            <a:pPr indent="-342900" lvl="0" marL="342900" marR="0" rtl="0" algn="l">
              <a:lnSpc>
                <a:spcPct val="10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Understanding both the history of injury as well as current impairment allows for effective adjustments/accommodations to be implemented</a:t>
            </a:r>
            <a:br>
              <a:rPr b="0" i="0" lang="en-US" sz="2800" u="none" cap="none" strike="noStrike">
                <a:solidFill>
                  <a:srgbClr val="FFFFFF"/>
                </a:solidFill>
                <a:latin typeface="Arial"/>
                <a:ea typeface="Arial"/>
                <a:cs typeface="Arial"/>
                <a:sym typeface="Arial"/>
              </a:rPr>
            </a:br>
            <a:endParaRPr b="0" i="0" sz="2800" u="none" cap="none" strike="noStrike">
              <a:solidFill>
                <a:srgbClr val="FFFFFF"/>
              </a:solidFill>
              <a:latin typeface="Arial"/>
              <a:ea typeface="Arial"/>
              <a:cs typeface="Arial"/>
              <a:sym typeface="Arial"/>
            </a:endParaRPr>
          </a:p>
          <a:p>
            <a:pPr indent="-342900" lvl="0" marL="342900" marR="0" rtl="0" algn="l">
              <a:lnSpc>
                <a:spcPct val="100000"/>
              </a:lnSpc>
              <a:spcBef>
                <a:spcPts val="56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Identifying the current impairment will help increase the persons ability to advocate for themselves</a:t>
            </a:r>
            <a:br>
              <a:rPr b="0" i="0" lang="en-US" sz="2800" u="none" cap="none" strike="noStrike">
                <a:solidFill>
                  <a:srgbClr val="FFFFFF"/>
                </a:solidFill>
                <a:latin typeface="Arial"/>
                <a:ea typeface="Arial"/>
                <a:cs typeface="Arial"/>
                <a:sym typeface="Arial"/>
              </a:rPr>
            </a:br>
            <a:endParaRPr b="0" i="0" sz="2800" u="none" cap="none" strike="noStrike">
              <a:solidFill>
                <a:srgbClr val="FFFFFF"/>
              </a:solidFill>
              <a:latin typeface="Arial"/>
              <a:ea typeface="Arial"/>
              <a:cs typeface="Arial"/>
              <a:sym typeface="Arial"/>
            </a:endParaRPr>
          </a:p>
          <a:p>
            <a:pPr indent="0" lvl="0" marL="0" marR="0" rtl="0" algn="l">
              <a:lnSpc>
                <a:spcPct val="100000"/>
              </a:lnSpc>
              <a:spcBef>
                <a:spcPts val="560"/>
              </a:spcBef>
              <a:spcAft>
                <a:spcPts val="0"/>
              </a:spcAft>
              <a:buClr>
                <a:schemeClr val="dk1"/>
              </a:buClr>
              <a:buSzPts val="2800"/>
              <a:buFont typeface="Arial"/>
              <a:buNone/>
            </a:pPr>
            <a:r>
              <a:t/>
            </a:r>
            <a:endParaRPr b="0" i="0" sz="2800" u="none" cap="none" strike="noStrik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D7C"/>
        </a:solidFill>
      </p:bgPr>
    </p:bg>
    <p:spTree>
      <p:nvGrpSpPr>
        <p:cNvPr id="780" name="Shape 780"/>
        <p:cNvGrpSpPr/>
        <p:nvPr/>
      </p:nvGrpSpPr>
      <p:grpSpPr>
        <a:xfrm>
          <a:off x="0" y="0"/>
          <a:ext cx="0" cy="0"/>
          <a:chOff x="0" y="0"/>
          <a:chExt cx="0" cy="0"/>
        </a:xfrm>
      </p:grpSpPr>
      <p:pic>
        <p:nvPicPr>
          <p:cNvPr id="781" name="Google Shape;781;p35"/>
          <p:cNvPicPr preferRelativeResize="0"/>
          <p:nvPr/>
        </p:nvPicPr>
        <p:blipFill rotWithShape="1">
          <a:blip r:embed="rId3">
            <a:alphaModFix/>
          </a:blip>
          <a:srcRect b="9608" l="0" r="0" t="9608"/>
          <a:stretch/>
        </p:blipFill>
        <p:spPr>
          <a:xfrm>
            <a:off x="878459" y="1974396"/>
            <a:ext cx="5633357" cy="6338207"/>
          </a:xfrm>
          <a:prstGeom prst="rect">
            <a:avLst/>
          </a:prstGeom>
          <a:noFill/>
          <a:ln>
            <a:noFill/>
          </a:ln>
        </p:spPr>
      </p:pic>
      <p:sp>
        <p:nvSpPr>
          <p:cNvPr id="782" name="Google Shape;782;p35"/>
          <p:cNvSpPr/>
          <p:nvPr/>
        </p:nvSpPr>
        <p:spPr>
          <a:xfrm>
            <a:off x="5667618" y="4229100"/>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83" name="Google Shape;783;p35"/>
          <p:cNvSpPr/>
          <p:nvPr/>
        </p:nvSpPr>
        <p:spPr>
          <a:xfrm>
            <a:off x="15517220" y="1028700"/>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84" name="Google Shape;784;p35"/>
          <p:cNvSpPr/>
          <p:nvPr/>
        </p:nvSpPr>
        <p:spPr>
          <a:xfrm>
            <a:off x="17086653" y="8857042"/>
            <a:ext cx="902622" cy="1147067"/>
          </a:xfrm>
          <a:custGeom>
            <a:rect b="b" l="l" r="r" t="t"/>
            <a:pathLst>
              <a:path extrusionOk="0" h="1147067" w="902622">
                <a:moveTo>
                  <a:pt x="0" y="0"/>
                </a:moveTo>
                <a:lnTo>
                  <a:pt x="902623" y="0"/>
                </a:lnTo>
                <a:lnTo>
                  <a:pt x="902623" y="1147067"/>
                </a:lnTo>
                <a:lnTo>
                  <a:pt x="0" y="1147067"/>
                </a:lnTo>
                <a:lnTo>
                  <a:pt x="0" y="0"/>
                </a:lnTo>
                <a:close/>
              </a:path>
            </a:pathLst>
          </a:custGeom>
          <a:blipFill rotWithShape="1">
            <a:blip r:embed="rId4">
              <a:alphaModFix/>
            </a:blip>
            <a:stretch>
              <a:fillRect b="-3700" l="0" r="-3946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85" name="Google Shape;785;p35"/>
          <p:cNvSpPr txBox="1"/>
          <p:nvPr>
            <p:ph type="title"/>
          </p:nvPr>
        </p:nvSpPr>
        <p:spPr>
          <a:xfrm>
            <a:off x="7957667" y="997688"/>
            <a:ext cx="7108831" cy="260122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6000"/>
              <a:buFont typeface="Arial"/>
              <a:buNone/>
            </a:pPr>
            <a:r>
              <a:rPr lang="en-US" sz="6000">
                <a:solidFill>
                  <a:schemeClr val="lt1"/>
                </a:solidFill>
                <a:latin typeface="Arial"/>
                <a:ea typeface="Arial"/>
                <a:cs typeface="Arial"/>
                <a:sym typeface="Arial"/>
              </a:rPr>
              <a:t>Importance of Screening Impairment (2 of 2)</a:t>
            </a:r>
            <a:endParaRPr sz="6000">
              <a:solidFill>
                <a:schemeClr val="lt1"/>
              </a:solidFill>
            </a:endParaRPr>
          </a:p>
        </p:txBody>
      </p:sp>
      <p:sp>
        <p:nvSpPr>
          <p:cNvPr id="786" name="Google Shape;786;p35"/>
          <p:cNvSpPr txBox="1"/>
          <p:nvPr/>
        </p:nvSpPr>
        <p:spPr>
          <a:xfrm>
            <a:off x="7957668" y="4765506"/>
            <a:ext cx="8577732" cy="4873794"/>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Tiered Approach:</a:t>
            </a:r>
            <a:endParaRPr/>
          </a:p>
          <a:p>
            <a:pPr indent="-342900" lvl="0" marL="342900" marR="0" rtl="0" algn="l">
              <a:lnSpc>
                <a:spcPct val="100000"/>
              </a:lnSpc>
              <a:spcBef>
                <a:spcPts val="880"/>
              </a:spcBef>
              <a:spcAft>
                <a:spcPts val="0"/>
              </a:spcAft>
              <a:buClr>
                <a:srgbClr val="FFFFFF"/>
              </a:buClr>
              <a:buSzPts val="4400"/>
              <a:buFont typeface="Arial"/>
              <a:buAutoNum type="arabicPeriod"/>
            </a:pPr>
            <a:r>
              <a:rPr b="0" i="0" lang="en-US" sz="4400" u="none" cap="none" strike="noStrike">
                <a:solidFill>
                  <a:srgbClr val="FFFFFF"/>
                </a:solidFill>
                <a:latin typeface="Arial"/>
                <a:ea typeface="Arial"/>
                <a:cs typeface="Arial"/>
                <a:sym typeface="Arial"/>
              </a:rPr>
              <a:t> Self-report</a:t>
            </a:r>
            <a:endParaRPr/>
          </a:p>
          <a:p>
            <a:pPr indent="-342900" lvl="0" marL="342900" marR="0" rtl="0" algn="l">
              <a:lnSpc>
                <a:spcPct val="100000"/>
              </a:lnSpc>
              <a:spcBef>
                <a:spcPts val="880"/>
              </a:spcBef>
              <a:spcAft>
                <a:spcPts val="0"/>
              </a:spcAft>
              <a:buClr>
                <a:srgbClr val="FFFFFF"/>
              </a:buClr>
              <a:buSzPts val="4400"/>
              <a:buFont typeface="Arial"/>
              <a:buAutoNum type="arabicPeriod"/>
            </a:pPr>
            <a:r>
              <a:rPr b="0" i="0" lang="en-US" sz="4400" u="none" cap="none" strike="noStrike">
                <a:solidFill>
                  <a:srgbClr val="FFFFFF"/>
                </a:solidFill>
                <a:latin typeface="Arial"/>
                <a:ea typeface="Arial"/>
                <a:cs typeface="Arial"/>
                <a:sym typeface="Arial"/>
              </a:rPr>
              <a:t> Neuropsychological Screen</a:t>
            </a:r>
            <a:endParaRPr/>
          </a:p>
          <a:p>
            <a:pPr indent="-342900" lvl="0" marL="342900" marR="0" rtl="0" algn="l">
              <a:lnSpc>
                <a:spcPct val="100000"/>
              </a:lnSpc>
              <a:spcBef>
                <a:spcPts val="880"/>
              </a:spcBef>
              <a:spcAft>
                <a:spcPts val="0"/>
              </a:spcAft>
              <a:buClr>
                <a:srgbClr val="FFFFFF"/>
              </a:buClr>
              <a:buSzPts val="4400"/>
              <a:buFont typeface="Arial"/>
              <a:buAutoNum type="arabicPeriod"/>
            </a:pPr>
            <a:r>
              <a:rPr b="0" i="0" lang="en-US" sz="4400" u="none" cap="none" strike="noStrike">
                <a:solidFill>
                  <a:srgbClr val="FFFFFF"/>
                </a:solidFill>
                <a:latin typeface="Arial"/>
                <a:ea typeface="Arial"/>
                <a:cs typeface="Arial"/>
                <a:sym typeface="Arial"/>
              </a:rPr>
              <a:t> Neuropsychological Evaluation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0" name="Shape 790"/>
        <p:cNvGrpSpPr/>
        <p:nvPr/>
      </p:nvGrpSpPr>
      <p:grpSpPr>
        <a:xfrm>
          <a:off x="0" y="0"/>
          <a:ext cx="0" cy="0"/>
          <a:chOff x="0" y="0"/>
          <a:chExt cx="0" cy="0"/>
        </a:xfrm>
      </p:grpSpPr>
      <p:sp>
        <p:nvSpPr>
          <p:cNvPr id="791" name="Google Shape;791;p36"/>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36"/>
          <p:cNvSpPr txBox="1"/>
          <p:nvPr>
            <p:ph type="title"/>
          </p:nvPr>
        </p:nvSpPr>
        <p:spPr>
          <a:xfrm>
            <a:off x="960120" y="493776"/>
            <a:ext cx="10341864" cy="26746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8100"/>
              <a:buFont typeface="Calibri"/>
              <a:buNone/>
            </a:pPr>
            <a:r>
              <a:rPr b="1" lang="en-US" sz="8100"/>
              <a:t>Self-Report</a:t>
            </a:r>
            <a:endParaRPr/>
          </a:p>
        </p:txBody>
      </p:sp>
      <p:sp>
        <p:nvSpPr>
          <p:cNvPr id="793" name="Google Shape;793;p36"/>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36"/>
          <p:cNvSpPr txBox="1"/>
          <p:nvPr/>
        </p:nvSpPr>
        <p:spPr>
          <a:xfrm>
            <a:off x="960120" y="4059936"/>
            <a:ext cx="10341864" cy="522579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Self-report is a good first step</a:t>
            </a:r>
            <a:br>
              <a:rPr b="0" i="0" lang="en-US" sz="3300" u="none" cap="none" strike="noStrike">
                <a:solidFill>
                  <a:schemeClr val="dk1"/>
                </a:solidFill>
                <a:latin typeface="Calibri"/>
                <a:ea typeface="Calibri"/>
                <a:cs typeface="Calibri"/>
                <a:sym typeface="Calibri"/>
              </a:rPr>
            </a:br>
            <a:endParaRPr b="0" i="0" sz="3300" u="none" cap="none" strike="noStrike">
              <a:solidFill>
                <a:schemeClr val="dk1"/>
              </a:solidFill>
              <a:latin typeface="Calibri"/>
              <a:ea typeface="Calibri"/>
              <a:cs typeface="Calibri"/>
              <a:sym typeface="Calibri"/>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Cautions: people with brain injury are not always to understand or see areas where they have challenges</a:t>
            </a:r>
            <a:br>
              <a:rPr b="0" i="0" lang="en-US" sz="3300" u="none" cap="none" strike="noStrike">
                <a:solidFill>
                  <a:schemeClr val="dk1"/>
                </a:solidFill>
                <a:latin typeface="Calibri"/>
                <a:ea typeface="Calibri"/>
                <a:cs typeface="Calibri"/>
                <a:sym typeface="Calibri"/>
              </a:rPr>
            </a:br>
            <a:endParaRPr b="0" i="0" sz="3300" u="none" cap="none" strike="noStrike">
              <a:solidFill>
                <a:schemeClr val="dk1"/>
              </a:solidFill>
              <a:latin typeface="Calibri"/>
              <a:ea typeface="Calibri"/>
              <a:cs typeface="Calibri"/>
              <a:sym typeface="Calibri"/>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Self-report provides a person-centered approach to support</a:t>
            </a:r>
            <a:br>
              <a:rPr b="0" i="0" lang="en-US" sz="3300" u="none" cap="none" strike="noStrike">
                <a:solidFill>
                  <a:schemeClr val="dk1"/>
                </a:solidFill>
                <a:latin typeface="Calibri"/>
                <a:ea typeface="Calibri"/>
                <a:cs typeface="Calibri"/>
                <a:sym typeface="Calibri"/>
              </a:rPr>
            </a:br>
            <a:endParaRPr b="0" i="0" sz="3300" u="none" cap="none" strike="noStrike">
              <a:solidFill>
                <a:schemeClr val="dk1"/>
              </a:solidFill>
              <a:latin typeface="Calibri"/>
              <a:ea typeface="Calibri"/>
              <a:cs typeface="Calibri"/>
              <a:sym typeface="Calibri"/>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Self-report can provide guidance on compensatory strategies</a:t>
            </a:r>
            <a:endParaRPr/>
          </a:p>
        </p:txBody>
      </p:sp>
      <p:sp>
        <p:nvSpPr>
          <p:cNvPr id="795" name="Google Shape;795;p36"/>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796" name="Google Shape;796;p36"/>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37"/>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2" name="Google Shape;802;p37"/>
          <p:cNvSpPr txBox="1"/>
          <p:nvPr>
            <p:ph type="title"/>
          </p:nvPr>
        </p:nvSpPr>
        <p:spPr>
          <a:xfrm>
            <a:off x="1466850" y="703582"/>
            <a:ext cx="153543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Neuropsychological Screen</a:t>
            </a:r>
            <a:endParaRPr b="1" sz="5240">
              <a:latin typeface="Arial"/>
              <a:ea typeface="Arial"/>
              <a:cs typeface="Arial"/>
              <a:sym typeface="Arial"/>
            </a:endParaRPr>
          </a:p>
        </p:txBody>
      </p:sp>
      <p:pic>
        <p:nvPicPr>
          <p:cNvPr descr="NASHIA logo icon" id="803" name="Google Shape;803;p37"/>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804" name="Google Shape;804;p37"/>
          <p:cNvSpPr txBox="1"/>
          <p:nvPr/>
        </p:nvSpPr>
        <p:spPr>
          <a:xfrm>
            <a:off x="685800" y="2324100"/>
            <a:ext cx="17005674" cy="67056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marR="0" rtl="0" algn="l">
              <a:lnSpc>
                <a:spcPct val="100000"/>
              </a:lnSpc>
              <a:spcBef>
                <a:spcPts val="0"/>
              </a:spcBef>
              <a:spcAft>
                <a:spcPts val="0"/>
              </a:spcAft>
              <a:buClr>
                <a:srgbClr val="333333"/>
              </a:buClr>
              <a:buSzPct val="100000"/>
              <a:buFont typeface="Arial"/>
              <a:buChar char="•"/>
            </a:pPr>
            <a:r>
              <a:rPr b="0" i="0" lang="en-US" sz="3600" u="none" cap="none" strike="noStrike">
                <a:solidFill>
                  <a:srgbClr val="333333"/>
                </a:solidFill>
                <a:latin typeface="Arial"/>
                <a:ea typeface="Arial"/>
                <a:cs typeface="Arial"/>
                <a:sym typeface="Arial"/>
              </a:rPr>
              <a:t>When compensatory strategies are not working, consider going to the next tier, neuropsychological screen</a:t>
            </a:r>
            <a:br>
              <a:rPr b="0" i="0" lang="en-US" sz="3600" u="none" cap="none" strike="noStrike">
                <a:solidFill>
                  <a:srgbClr val="333333"/>
                </a:solidFill>
                <a:latin typeface="Arial"/>
                <a:ea typeface="Arial"/>
                <a:cs typeface="Arial"/>
                <a:sym typeface="Arial"/>
              </a:rPr>
            </a:br>
            <a:endParaRPr b="0" i="0" sz="3600" u="none" cap="none" strike="noStrike">
              <a:solidFill>
                <a:srgbClr val="333333"/>
              </a:solidFill>
              <a:latin typeface="Arial"/>
              <a:ea typeface="Arial"/>
              <a:cs typeface="Arial"/>
              <a:sym typeface="Arial"/>
            </a:endParaRPr>
          </a:p>
          <a:p>
            <a:pPr indent="-342900" lvl="0" marL="342900" marR="0" rtl="0" algn="l">
              <a:lnSpc>
                <a:spcPct val="100000"/>
              </a:lnSpc>
              <a:spcBef>
                <a:spcPts val="666"/>
              </a:spcBef>
              <a:spcAft>
                <a:spcPts val="0"/>
              </a:spcAft>
              <a:buClr>
                <a:srgbClr val="333333"/>
              </a:buClr>
              <a:buSzPct val="100000"/>
              <a:buFont typeface="Arial"/>
              <a:buChar char="•"/>
            </a:pPr>
            <a:r>
              <a:rPr b="0" i="0" lang="en-US" sz="3600" u="none" cap="none" strike="noStrike">
                <a:solidFill>
                  <a:srgbClr val="333333"/>
                </a:solidFill>
                <a:latin typeface="Arial"/>
                <a:ea typeface="Arial"/>
                <a:cs typeface="Arial"/>
                <a:sym typeface="Arial"/>
              </a:rPr>
              <a:t>Provides objective information on cognitive impairment</a:t>
            </a:r>
            <a:br>
              <a:rPr b="0" i="0" lang="en-US" sz="3600" u="none" cap="none" strike="noStrike">
                <a:solidFill>
                  <a:srgbClr val="333333"/>
                </a:solidFill>
                <a:latin typeface="Arial"/>
                <a:ea typeface="Arial"/>
                <a:cs typeface="Arial"/>
                <a:sym typeface="Arial"/>
              </a:rPr>
            </a:br>
            <a:endParaRPr b="0" i="0" sz="3600" u="none" cap="none" strike="noStrike">
              <a:solidFill>
                <a:srgbClr val="333333"/>
              </a:solidFill>
              <a:latin typeface="Arial"/>
              <a:ea typeface="Arial"/>
              <a:cs typeface="Arial"/>
              <a:sym typeface="Arial"/>
            </a:endParaRPr>
          </a:p>
          <a:p>
            <a:pPr indent="-342900" lvl="0" marL="342900" marR="0" rtl="0" algn="l">
              <a:lnSpc>
                <a:spcPct val="100000"/>
              </a:lnSpc>
              <a:spcBef>
                <a:spcPts val="666"/>
              </a:spcBef>
              <a:spcAft>
                <a:spcPts val="0"/>
              </a:spcAft>
              <a:buClr>
                <a:srgbClr val="333333"/>
              </a:buClr>
              <a:buSzPct val="100000"/>
              <a:buFont typeface="Arial"/>
              <a:buChar char="•"/>
            </a:pPr>
            <a:r>
              <a:rPr b="0" i="0" lang="en-US" sz="3600" u="none" cap="none" strike="noStrike">
                <a:solidFill>
                  <a:srgbClr val="333333"/>
                </a:solidFill>
                <a:latin typeface="Arial"/>
                <a:ea typeface="Arial"/>
                <a:cs typeface="Arial"/>
                <a:sym typeface="Arial"/>
              </a:rPr>
              <a:t>Can provide insight into other psychological concerns</a:t>
            </a:r>
            <a:endParaRPr/>
          </a:p>
          <a:p>
            <a:pPr indent="-131445" lvl="0" marL="342900" marR="0" rtl="0" algn="l">
              <a:lnSpc>
                <a:spcPct val="100000"/>
              </a:lnSpc>
              <a:spcBef>
                <a:spcPts val="666"/>
              </a:spcBef>
              <a:spcAft>
                <a:spcPts val="0"/>
              </a:spcAft>
              <a:buClr>
                <a:schemeClr val="dk1"/>
              </a:buClr>
              <a:buSzPct val="100000"/>
              <a:buFont typeface="Arial"/>
              <a:buNone/>
            </a:pPr>
            <a:r>
              <a:t/>
            </a:r>
            <a:endParaRPr b="0" i="0" sz="3600" u="none" cap="none" strike="noStrike">
              <a:solidFill>
                <a:srgbClr val="333333"/>
              </a:solidFill>
              <a:latin typeface="Arial"/>
              <a:ea typeface="Arial"/>
              <a:cs typeface="Arial"/>
              <a:sym typeface="Arial"/>
            </a:endParaRPr>
          </a:p>
          <a:p>
            <a:pPr indent="-342900" lvl="0" marL="342900" marR="0" rtl="0" algn="l">
              <a:lnSpc>
                <a:spcPct val="100000"/>
              </a:lnSpc>
              <a:spcBef>
                <a:spcPts val="666"/>
              </a:spcBef>
              <a:spcAft>
                <a:spcPts val="0"/>
              </a:spcAft>
              <a:buClr>
                <a:srgbClr val="333333"/>
              </a:buClr>
              <a:buSzPct val="100000"/>
              <a:buFont typeface="Arial"/>
              <a:buChar char="•"/>
            </a:pPr>
            <a:r>
              <a:rPr b="0" i="0" lang="en-US" sz="3600" u="none" cap="none" strike="noStrike">
                <a:solidFill>
                  <a:srgbClr val="333333"/>
                </a:solidFill>
                <a:latin typeface="Arial"/>
                <a:ea typeface="Arial"/>
                <a:cs typeface="Arial"/>
                <a:sym typeface="Arial"/>
              </a:rPr>
              <a:t>Neuropsychological Screening Tools to consider include:</a:t>
            </a:r>
            <a:endParaRPr/>
          </a:p>
          <a:p>
            <a:pPr indent="-285750" lvl="1" marL="742950" marR="0" rtl="0" algn="l">
              <a:lnSpc>
                <a:spcPct val="100000"/>
              </a:lnSpc>
              <a:spcBef>
                <a:spcPts val="592"/>
              </a:spcBef>
              <a:spcAft>
                <a:spcPts val="0"/>
              </a:spcAft>
              <a:buClr>
                <a:srgbClr val="333333"/>
              </a:buClr>
              <a:buSzPct val="100000"/>
              <a:buFont typeface="Arial"/>
              <a:buChar char="–"/>
            </a:pPr>
            <a:r>
              <a:rPr b="0" i="0" lang="en-US" sz="3200" u="none" cap="none" strike="noStrike">
                <a:solidFill>
                  <a:srgbClr val="333333"/>
                </a:solidFill>
                <a:latin typeface="Arial"/>
                <a:ea typeface="Arial"/>
                <a:cs typeface="Arial"/>
                <a:sym typeface="Arial"/>
              </a:rPr>
              <a:t>Automated Neuropsychological Assessment Metrics, Core Battery</a:t>
            </a:r>
            <a:endParaRPr/>
          </a:p>
          <a:p>
            <a:pPr indent="-285750" lvl="1" marL="742950" marR="0" rtl="0" algn="l">
              <a:lnSpc>
                <a:spcPct val="100000"/>
              </a:lnSpc>
              <a:spcBef>
                <a:spcPts val="592"/>
              </a:spcBef>
              <a:spcAft>
                <a:spcPts val="0"/>
              </a:spcAft>
              <a:buClr>
                <a:srgbClr val="333333"/>
              </a:buClr>
              <a:buSzPct val="100000"/>
              <a:buFont typeface="Arial"/>
              <a:buChar char="–"/>
            </a:pPr>
            <a:r>
              <a:rPr b="0" i="0" lang="en-US" sz="3200" u="none" cap="none" strike="noStrike">
                <a:solidFill>
                  <a:srgbClr val="333333"/>
                </a:solidFill>
                <a:latin typeface="Arial"/>
                <a:ea typeface="Arial"/>
                <a:cs typeface="Arial"/>
                <a:sym typeface="Arial"/>
              </a:rPr>
              <a:t>Neuropsychological Assessment Battery – Screening Module</a:t>
            </a:r>
            <a:endParaRPr/>
          </a:p>
          <a:p>
            <a:pPr indent="-285750" lvl="1" marL="742950" marR="0" rtl="0" algn="l">
              <a:lnSpc>
                <a:spcPct val="100000"/>
              </a:lnSpc>
              <a:spcBef>
                <a:spcPts val="592"/>
              </a:spcBef>
              <a:spcAft>
                <a:spcPts val="0"/>
              </a:spcAft>
              <a:buClr>
                <a:srgbClr val="333333"/>
              </a:buClr>
              <a:buSzPct val="100000"/>
              <a:buFont typeface="Arial"/>
              <a:buChar char="–"/>
            </a:pPr>
            <a:r>
              <a:rPr b="0" i="0" lang="en-US" sz="3200" u="none" cap="none" strike="noStrike">
                <a:solidFill>
                  <a:srgbClr val="333333"/>
                </a:solidFill>
                <a:latin typeface="Arial"/>
                <a:ea typeface="Arial"/>
                <a:cs typeface="Arial"/>
                <a:sym typeface="Arial"/>
              </a:rPr>
              <a:t>Repeatable Battery for the Assessment of Neuropsychological Status</a:t>
            </a:r>
            <a:br>
              <a:rPr b="0" i="0" lang="en-US" sz="3200" u="none" cap="none" strike="noStrike">
                <a:solidFill>
                  <a:srgbClr val="333333"/>
                </a:solidFill>
                <a:latin typeface="Arial"/>
                <a:ea typeface="Arial"/>
                <a:cs typeface="Arial"/>
                <a:sym typeface="Arial"/>
              </a:rPr>
            </a:br>
            <a:endParaRPr b="0" i="0" sz="3200" u="none" cap="none" strike="noStrike">
              <a:solidFill>
                <a:srgbClr val="333333"/>
              </a:solidFill>
              <a:latin typeface="Arial"/>
              <a:ea typeface="Arial"/>
              <a:cs typeface="Arial"/>
              <a:sym typeface="Arial"/>
            </a:endParaRPr>
          </a:p>
          <a:p>
            <a:pPr indent="0" lvl="0" marL="0" marR="0" rtl="0" algn="l">
              <a:lnSpc>
                <a:spcPct val="100000"/>
              </a:lnSpc>
              <a:spcBef>
                <a:spcPts val="592"/>
              </a:spcBef>
              <a:spcAft>
                <a:spcPts val="0"/>
              </a:spcAft>
              <a:buClr>
                <a:srgbClr val="333333"/>
              </a:buClr>
              <a:buSzPct val="100000"/>
              <a:buFont typeface="Arial"/>
              <a:buNone/>
            </a:pPr>
            <a:r>
              <a:rPr b="0" i="0" lang="en-US" sz="3200" u="none" cap="none" strike="noStrike">
                <a:solidFill>
                  <a:srgbClr val="333333"/>
                </a:solidFill>
                <a:latin typeface="Arial"/>
                <a:ea typeface="Arial"/>
                <a:cs typeface="Arial"/>
                <a:sym typeface="Arial"/>
              </a:rPr>
              <a:t>More information about these screens can be found at this link and by clicking on “Neuropsychological Screening Batteries Chart”: </a:t>
            </a:r>
            <a:br>
              <a:rPr b="0" i="0" lang="en-US" sz="3200" u="none" cap="none" strike="noStrike">
                <a:solidFill>
                  <a:srgbClr val="333333"/>
                </a:solidFill>
                <a:latin typeface="Arial"/>
                <a:ea typeface="Arial"/>
                <a:cs typeface="Arial"/>
                <a:sym typeface="Arial"/>
              </a:rPr>
            </a:br>
            <a:r>
              <a:rPr b="0" i="0" lang="en-US" sz="3200" u="sng" cap="none" strike="noStrike">
                <a:solidFill>
                  <a:srgbClr val="333333"/>
                </a:solidFill>
                <a:latin typeface="Arial"/>
                <a:ea typeface="Arial"/>
                <a:cs typeface="Arial"/>
                <a:sym typeface="Arial"/>
                <a:hlinkClick r:id="rId4">
                  <a:extLst>
                    <a:ext uri="{A12FA001-AC4F-418D-AE19-62706E023703}">
                      <ahyp:hlinkClr val="tx"/>
                    </a:ext>
                  </a:extLst>
                </a:hlinkClick>
              </a:rPr>
              <a:t>Neuropsychological Screens</a:t>
            </a:r>
            <a:endParaRPr b="0" i="0" sz="3200" u="none" cap="none" strike="noStrike">
              <a:solidFill>
                <a:srgbClr val="333333"/>
              </a:solidFill>
              <a:latin typeface="Arial"/>
              <a:ea typeface="Arial"/>
              <a:cs typeface="Arial"/>
              <a:sym typeface="Arial"/>
            </a:endParaRPr>
          </a:p>
          <a:p>
            <a:pPr indent="0" lvl="0" marL="0" marR="0" rtl="0" algn="l">
              <a:lnSpc>
                <a:spcPct val="100000"/>
              </a:lnSpc>
              <a:spcBef>
                <a:spcPts val="592"/>
              </a:spcBef>
              <a:spcAft>
                <a:spcPts val="0"/>
              </a:spcAft>
              <a:buClr>
                <a:schemeClr val="dk1"/>
              </a:buClr>
              <a:buSzPct val="100000"/>
              <a:buFont typeface="Arial"/>
              <a:buNone/>
            </a:pPr>
            <a:r>
              <a:t/>
            </a:r>
            <a:endParaRPr b="0" i="0" sz="3200" u="none" cap="none" strike="noStrike">
              <a:solidFill>
                <a:srgbClr val="333333"/>
              </a:solidFill>
              <a:latin typeface="Arial"/>
              <a:ea typeface="Arial"/>
              <a:cs typeface="Arial"/>
              <a:sym typeface="Arial"/>
            </a:endParaRPr>
          </a:p>
          <a:p>
            <a:pPr indent="0" lvl="0" marL="0" marR="0" rtl="0" algn="l">
              <a:lnSpc>
                <a:spcPct val="100000"/>
              </a:lnSpc>
              <a:spcBef>
                <a:spcPts val="592"/>
              </a:spcBef>
              <a:spcAft>
                <a:spcPts val="0"/>
              </a:spcAft>
              <a:buClr>
                <a:schemeClr val="dk1"/>
              </a:buClr>
              <a:buSzPct val="100000"/>
              <a:buFont typeface="Arial"/>
              <a:buNone/>
            </a:pPr>
            <a:r>
              <a:t/>
            </a:r>
            <a:endParaRPr b="0" i="0" sz="3200" u="none" cap="none" strike="noStrike">
              <a:solidFill>
                <a:srgbClr val="333333"/>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38"/>
          <p:cNvSpPr/>
          <p:nvPr/>
        </p:nvSpPr>
        <p:spPr>
          <a:xfrm rot="5400000">
            <a:off x="3991475" y="-4009523"/>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0" name="Google Shape;810;p38"/>
          <p:cNvSpPr txBox="1"/>
          <p:nvPr>
            <p:ph type="title"/>
          </p:nvPr>
        </p:nvSpPr>
        <p:spPr>
          <a:xfrm>
            <a:off x="571499" y="845212"/>
            <a:ext cx="17144999" cy="12502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Arial"/>
              <a:buNone/>
            </a:pPr>
            <a:r>
              <a:rPr lang="en-US">
                <a:solidFill>
                  <a:schemeClr val="lt1"/>
                </a:solidFill>
                <a:latin typeface="Arial"/>
                <a:ea typeface="Arial"/>
                <a:cs typeface="Arial"/>
                <a:sym typeface="Arial"/>
              </a:rPr>
              <a:t>Neuropsychological Screening Course: </a:t>
            </a:r>
            <a:r>
              <a:rPr lang="en-US" u="sng">
                <a:solidFill>
                  <a:schemeClr val="lt1"/>
                </a:solidFill>
                <a:latin typeface="Arial"/>
                <a:ea typeface="Arial"/>
                <a:cs typeface="Arial"/>
                <a:sym typeface="Arial"/>
                <a:hlinkClick r:id="rId3">
                  <a:extLst>
                    <a:ext uri="{A12FA001-AC4F-418D-AE19-62706E023703}">
                      <ahyp:hlinkClr val="tx"/>
                    </a:ext>
                  </a:extLst>
                </a:hlinkClick>
              </a:rPr>
              <a:t>Learn more here</a:t>
            </a:r>
            <a:br>
              <a:rPr lang="en-US">
                <a:solidFill>
                  <a:schemeClr val="lt1"/>
                </a:solidFill>
                <a:latin typeface="Calibri"/>
                <a:ea typeface="Calibri"/>
                <a:cs typeface="Calibri"/>
                <a:sym typeface="Calibri"/>
              </a:rPr>
            </a:br>
            <a:endParaRPr sz="4800">
              <a:solidFill>
                <a:schemeClr val="lt1"/>
              </a:solidFill>
              <a:latin typeface="Calibri"/>
              <a:ea typeface="Calibri"/>
              <a:cs typeface="Calibri"/>
              <a:sym typeface="Calibri"/>
            </a:endParaRPr>
          </a:p>
        </p:txBody>
      </p:sp>
      <p:pic>
        <p:nvPicPr>
          <p:cNvPr descr="NASHIA logo icon" id="811" name="Google Shape;811;p38"/>
          <p:cNvPicPr preferRelativeResize="0"/>
          <p:nvPr/>
        </p:nvPicPr>
        <p:blipFill rotWithShape="1">
          <a:blip r:embed="rId4">
            <a:alphaModFix/>
          </a:blip>
          <a:srcRect b="0" l="0" r="0" t="0"/>
          <a:stretch/>
        </p:blipFill>
        <p:spPr>
          <a:xfrm>
            <a:off x="17602200" y="9623244"/>
            <a:ext cx="596526" cy="596526"/>
          </a:xfrm>
          <a:prstGeom prst="rect">
            <a:avLst/>
          </a:prstGeom>
          <a:noFill/>
          <a:ln>
            <a:noFill/>
          </a:ln>
        </p:spPr>
      </p:pic>
      <p:sp>
        <p:nvSpPr>
          <p:cNvPr id="812" name="Google Shape;812;p38"/>
          <p:cNvSpPr/>
          <p:nvPr/>
        </p:nvSpPr>
        <p:spPr>
          <a:xfrm rot="10800000">
            <a:off x="-1" y="-28074"/>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813" name="Google Shape;813;p38"/>
          <p:cNvPicPr preferRelativeResize="0"/>
          <p:nvPr/>
        </p:nvPicPr>
        <p:blipFill rotWithShape="1">
          <a:blip r:embed="rId5">
            <a:alphaModFix/>
          </a:blip>
          <a:srcRect b="0" l="0" r="0" t="0"/>
          <a:stretch/>
        </p:blipFill>
        <p:spPr>
          <a:xfrm>
            <a:off x="2112749" y="1990040"/>
            <a:ext cx="14062498" cy="7738664"/>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9"/>
          <p:cNvSpPr/>
          <p:nvPr/>
        </p:nvSpPr>
        <p:spPr>
          <a:xfrm>
            <a:off x="0" y="4918805"/>
            <a:ext cx="18288000" cy="5314948"/>
          </a:xfrm>
          <a:custGeom>
            <a:rect b="b" l="l" r="r" t="t"/>
            <a:pathLst>
              <a:path extrusionOk="0" h="1938908" w="6671512">
                <a:moveTo>
                  <a:pt x="0" y="0"/>
                </a:moveTo>
                <a:lnTo>
                  <a:pt x="6671512" y="0"/>
                </a:lnTo>
                <a:lnTo>
                  <a:pt x="6671512" y="1938908"/>
                </a:lnTo>
                <a:lnTo>
                  <a:pt x="0" y="1938908"/>
                </a:lnTo>
                <a:close/>
              </a:path>
            </a:pathLst>
          </a:custGeom>
          <a:solidFill>
            <a:srgbClr val="F2F1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39"/>
          <p:cNvSpPr/>
          <p:nvPr/>
        </p:nvSpPr>
        <p:spPr>
          <a:xfrm>
            <a:off x="928485" y="2130741"/>
            <a:ext cx="5777584" cy="577745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39"/>
          <p:cNvSpPr/>
          <p:nvPr/>
        </p:nvSpPr>
        <p:spPr>
          <a:xfrm>
            <a:off x="11892873" y="2325590"/>
            <a:ext cx="5696442" cy="5763709"/>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39"/>
          <p:cNvSpPr/>
          <p:nvPr/>
        </p:nvSpPr>
        <p:spPr>
          <a:xfrm>
            <a:off x="6403039" y="2261645"/>
            <a:ext cx="5920938" cy="576371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39"/>
          <p:cNvSpPr txBox="1"/>
          <p:nvPr>
            <p:ph type="title"/>
          </p:nvPr>
        </p:nvSpPr>
        <p:spPr>
          <a:xfrm>
            <a:off x="380999" y="353883"/>
            <a:ext cx="17526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The “So What”: Adjustments/Accommodating</a:t>
            </a:r>
            <a:endParaRPr b="1" sz="5240">
              <a:latin typeface="Arial"/>
              <a:ea typeface="Arial"/>
              <a:cs typeface="Arial"/>
              <a:sym typeface="Arial"/>
            </a:endParaRPr>
          </a:p>
        </p:txBody>
      </p:sp>
      <p:sp>
        <p:nvSpPr>
          <p:cNvPr id="823" name="Google Shape;823;p39"/>
          <p:cNvSpPr txBox="1"/>
          <p:nvPr/>
        </p:nvSpPr>
        <p:spPr>
          <a:xfrm>
            <a:off x="1495613" y="5012457"/>
            <a:ext cx="4340299"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We are NOT treating the brain injury, we ARE treating the behavioral health concern in the context of brain injury.</a:t>
            </a:r>
            <a:endParaRPr/>
          </a:p>
        </p:txBody>
      </p:sp>
      <p:sp>
        <p:nvSpPr>
          <p:cNvPr id="824" name="Google Shape;824;p39"/>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39"/>
          <p:cNvSpPr/>
          <p:nvPr/>
        </p:nvSpPr>
        <p:spPr>
          <a:xfrm>
            <a:off x="2514599" y="7119974"/>
            <a:ext cx="13258801" cy="3207030"/>
          </a:xfrm>
          <a:custGeom>
            <a:rect b="b" l="l" r="r" t="t"/>
            <a:pathLst>
              <a:path extrusionOk="0" h="1397071" w="5118145">
                <a:moveTo>
                  <a:pt x="0" y="0"/>
                </a:moveTo>
                <a:lnTo>
                  <a:pt x="5118145" y="0"/>
                </a:lnTo>
                <a:lnTo>
                  <a:pt x="5118145" y="1397071"/>
                </a:lnTo>
                <a:lnTo>
                  <a:pt x="0" y="1397071"/>
                </a:ln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hoto of hands holding each other in a circle" id="826" name="Google Shape;826;p39"/>
          <p:cNvPicPr preferRelativeResize="0"/>
          <p:nvPr/>
        </p:nvPicPr>
        <p:blipFill rotWithShape="1">
          <a:blip r:embed="rId3">
            <a:alphaModFix/>
          </a:blip>
          <a:srcRect b="35253" l="0" r="0" t="24161"/>
          <a:stretch/>
        </p:blipFill>
        <p:spPr>
          <a:xfrm>
            <a:off x="3047999" y="7397023"/>
            <a:ext cx="12192000" cy="2836730"/>
          </a:xfrm>
          <a:prstGeom prst="rect">
            <a:avLst/>
          </a:prstGeom>
          <a:noFill/>
          <a:ln>
            <a:noFill/>
          </a:ln>
        </p:spPr>
      </p:pic>
      <p:pic>
        <p:nvPicPr>
          <p:cNvPr descr="NASHIA logo icon" id="827" name="Google Shape;827;p39"/>
          <p:cNvPicPr preferRelativeResize="0"/>
          <p:nvPr/>
        </p:nvPicPr>
        <p:blipFill rotWithShape="1">
          <a:blip r:embed="rId4">
            <a:alphaModFix/>
          </a:blip>
          <a:srcRect b="0" l="0" r="0" t="0"/>
          <a:stretch/>
        </p:blipFill>
        <p:spPr>
          <a:xfrm>
            <a:off x="17621399" y="9634257"/>
            <a:ext cx="599496" cy="599496"/>
          </a:xfrm>
          <a:prstGeom prst="rect">
            <a:avLst/>
          </a:prstGeom>
          <a:noFill/>
          <a:ln>
            <a:noFill/>
          </a:ln>
        </p:spPr>
      </p:pic>
      <p:sp>
        <p:nvSpPr>
          <p:cNvPr id="828" name="Google Shape;828;p39"/>
          <p:cNvSpPr txBox="1"/>
          <p:nvPr/>
        </p:nvSpPr>
        <p:spPr>
          <a:xfrm>
            <a:off x="7012122" y="5012457"/>
            <a:ext cx="4621333" cy="664797"/>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Demystifies brain injury for non-brain injury professionals.</a:t>
            </a:r>
            <a:endParaRPr/>
          </a:p>
        </p:txBody>
      </p:sp>
      <p:sp>
        <p:nvSpPr>
          <p:cNvPr id="829" name="Google Shape;829;p39"/>
          <p:cNvSpPr txBox="1"/>
          <p:nvPr/>
        </p:nvSpPr>
        <p:spPr>
          <a:xfrm>
            <a:off x="12786496" y="5012457"/>
            <a:ext cx="4340299" cy="13295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Empowers individuals with brain injury and families to advocate for appropriate supports.</a:t>
            </a:r>
            <a:endParaRPr/>
          </a:p>
        </p:txBody>
      </p:sp>
      <p:pic>
        <p:nvPicPr>
          <p:cNvPr id="830" name="Google Shape;830;p39"/>
          <p:cNvPicPr preferRelativeResize="0"/>
          <p:nvPr/>
        </p:nvPicPr>
        <p:blipFill rotWithShape="1">
          <a:blip r:embed="rId5">
            <a:alphaModFix/>
          </a:blip>
          <a:srcRect b="0" l="0" r="0" t="0"/>
          <a:stretch/>
        </p:blipFill>
        <p:spPr>
          <a:xfrm>
            <a:off x="2786313" y="2668971"/>
            <a:ext cx="1743618" cy="1788777"/>
          </a:xfrm>
          <a:prstGeom prst="rect">
            <a:avLst/>
          </a:prstGeom>
          <a:noFill/>
          <a:ln>
            <a:noFill/>
          </a:ln>
        </p:spPr>
      </p:pic>
      <p:pic>
        <p:nvPicPr>
          <p:cNvPr id="831" name="Google Shape;831;p39"/>
          <p:cNvPicPr preferRelativeResize="0"/>
          <p:nvPr/>
        </p:nvPicPr>
        <p:blipFill rotWithShape="1">
          <a:blip r:embed="rId6">
            <a:alphaModFix/>
          </a:blip>
          <a:srcRect b="0" l="0" r="0" t="0"/>
          <a:stretch/>
        </p:blipFill>
        <p:spPr>
          <a:xfrm>
            <a:off x="8372845" y="2668971"/>
            <a:ext cx="1842508" cy="1842508"/>
          </a:xfrm>
          <a:prstGeom prst="rect">
            <a:avLst/>
          </a:prstGeom>
          <a:noFill/>
          <a:ln>
            <a:noFill/>
          </a:ln>
        </p:spPr>
      </p:pic>
      <p:pic>
        <p:nvPicPr>
          <p:cNvPr id="832" name="Google Shape;832;p39"/>
          <p:cNvPicPr preferRelativeResize="0"/>
          <p:nvPr/>
        </p:nvPicPr>
        <p:blipFill rotWithShape="1">
          <a:blip r:embed="rId7">
            <a:alphaModFix/>
          </a:blip>
          <a:srcRect b="0" l="0" r="0" t="0"/>
          <a:stretch/>
        </p:blipFill>
        <p:spPr>
          <a:xfrm>
            <a:off x="13855202" y="2668971"/>
            <a:ext cx="1849985" cy="1849985"/>
          </a:xfrm>
          <a:prstGeom prst="rect">
            <a:avLst/>
          </a:prstGeom>
          <a:noFill/>
          <a:ln>
            <a:noFill/>
          </a:ln>
        </p:spPr>
      </p:pic>
      <p:sp>
        <p:nvSpPr>
          <p:cNvPr id="833" name="Google Shape;833;p39"/>
          <p:cNvSpPr txBox="1"/>
          <p:nvPr/>
        </p:nvSpPr>
        <p:spPr>
          <a:xfrm>
            <a:off x="531099" y="1078641"/>
            <a:ext cx="17526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3D76"/>
              </a:buClr>
              <a:buSzPts val="4000"/>
              <a:buFont typeface="Arial"/>
              <a:buNone/>
            </a:pPr>
            <a:r>
              <a:rPr b="1" lang="en-US" sz="4000">
                <a:solidFill>
                  <a:srgbClr val="003D76"/>
                </a:solidFill>
                <a:latin typeface="Arial"/>
                <a:ea typeface="Arial"/>
                <a:cs typeface="Arial"/>
                <a:sym typeface="Arial"/>
              </a:rPr>
              <a:t>Framework for Support</a:t>
            </a:r>
            <a:endParaRPr b="1" sz="4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4"/>
          <p:cNvSpPr txBox="1"/>
          <p:nvPr>
            <p:ph type="title"/>
          </p:nvPr>
        </p:nvSpPr>
        <p:spPr>
          <a:xfrm>
            <a:off x="2819400" y="495300"/>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F3D76"/>
              </a:buClr>
              <a:buSzPts val="5400"/>
              <a:buFont typeface="Calibri"/>
              <a:buNone/>
            </a:pPr>
            <a:r>
              <a:rPr lang="en-US" sz="5400">
                <a:solidFill>
                  <a:srgbClr val="0F3D76"/>
                </a:solidFill>
                <a:latin typeface="Calibri"/>
                <a:ea typeface="Calibri"/>
                <a:cs typeface="Calibri"/>
                <a:sym typeface="Calibri"/>
              </a:rPr>
              <a:t>Why Connect the Dots-</a:t>
            </a:r>
            <a:br>
              <a:rPr lang="en-US" sz="5400">
                <a:solidFill>
                  <a:srgbClr val="0F3D76"/>
                </a:solidFill>
                <a:latin typeface="Calibri"/>
                <a:ea typeface="Calibri"/>
                <a:cs typeface="Calibri"/>
                <a:sym typeface="Calibri"/>
              </a:rPr>
            </a:br>
            <a:r>
              <a:rPr lang="en-US" sz="5400">
                <a:solidFill>
                  <a:srgbClr val="0F3D76"/>
                </a:solidFill>
                <a:latin typeface="Calibri"/>
                <a:ea typeface="Calibri"/>
                <a:cs typeface="Calibri"/>
                <a:sym typeface="Calibri"/>
              </a:rPr>
              <a:t>Brain Injury &amp; Behavioral Health?</a:t>
            </a:r>
            <a:endParaRPr sz="5240">
              <a:solidFill>
                <a:srgbClr val="0F3D76"/>
              </a:solidFill>
            </a:endParaRPr>
          </a:p>
        </p:txBody>
      </p:sp>
      <p:pic>
        <p:nvPicPr>
          <p:cNvPr descr="NASHIA logo icon" id="219" name="Google Shape;219;p4"/>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pic>
        <p:nvPicPr>
          <p:cNvPr descr="Icon&#10;&#10;" id="220" name="Google Shape;220;p4"/>
          <p:cNvPicPr preferRelativeResize="0"/>
          <p:nvPr/>
        </p:nvPicPr>
        <p:blipFill rotWithShape="1">
          <a:blip r:embed="rId4">
            <a:alphaModFix/>
          </a:blip>
          <a:srcRect b="57460" l="0" r="0" t="5663"/>
          <a:stretch/>
        </p:blipFill>
        <p:spPr>
          <a:xfrm rot="4936540">
            <a:off x="10474478" y="3500773"/>
            <a:ext cx="8769043" cy="4185904"/>
          </a:xfrm>
          <a:prstGeom prst="rect">
            <a:avLst/>
          </a:prstGeom>
          <a:noFill/>
          <a:ln>
            <a:noFill/>
          </a:ln>
        </p:spPr>
      </p:pic>
      <p:grpSp>
        <p:nvGrpSpPr>
          <p:cNvPr id="221" name="Google Shape;221;p4"/>
          <p:cNvGrpSpPr/>
          <p:nvPr/>
        </p:nvGrpSpPr>
        <p:grpSpPr>
          <a:xfrm>
            <a:off x="1143000" y="2476500"/>
            <a:ext cx="10439400" cy="6477000"/>
            <a:chOff x="0" y="0"/>
            <a:chExt cx="10439400" cy="6477000"/>
          </a:xfrm>
        </p:grpSpPr>
        <p:cxnSp>
          <p:nvCxnSpPr>
            <p:cNvPr id="222" name="Google Shape;222;p4"/>
            <p:cNvCxnSpPr/>
            <p:nvPr/>
          </p:nvCxnSpPr>
          <p:spPr>
            <a:xfrm>
              <a:off x="0" y="0"/>
              <a:ext cx="104394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223" name="Google Shape;223;p4"/>
            <p:cNvSpPr/>
            <p:nvPr/>
          </p:nvSpPr>
          <p:spPr>
            <a:xfrm>
              <a:off x="0" y="0"/>
              <a:ext cx="10439400" cy="16192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
            <p:cNvSpPr txBox="1"/>
            <p:nvPr/>
          </p:nvSpPr>
          <p:spPr>
            <a:xfrm>
              <a:off x="0" y="0"/>
              <a:ext cx="10439400" cy="161925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3200"/>
                <a:buFont typeface="Arial"/>
                <a:buNone/>
              </a:pPr>
              <a:r>
                <a:rPr b="0" i="0" lang="en-US" sz="3200">
                  <a:solidFill>
                    <a:schemeClr val="dk1"/>
                  </a:solidFill>
                  <a:latin typeface="Arial"/>
                  <a:ea typeface="Arial"/>
                  <a:cs typeface="Arial"/>
                  <a:sym typeface="Arial"/>
                </a:rPr>
                <a:t>Brain Injury - common but often undiagnosed co-occurring condition with mental health and/or substance use conditions.</a:t>
              </a:r>
              <a:endParaRPr/>
            </a:p>
          </p:txBody>
        </p:sp>
        <p:cxnSp>
          <p:nvCxnSpPr>
            <p:cNvPr id="225" name="Google Shape;225;p4"/>
            <p:cNvCxnSpPr/>
            <p:nvPr/>
          </p:nvCxnSpPr>
          <p:spPr>
            <a:xfrm>
              <a:off x="0" y="1619250"/>
              <a:ext cx="104394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226" name="Google Shape;226;p4"/>
            <p:cNvSpPr/>
            <p:nvPr/>
          </p:nvSpPr>
          <p:spPr>
            <a:xfrm>
              <a:off x="0" y="1619250"/>
              <a:ext cx="10439400" cy="16192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txBox="1"/>
            <p:nvPr/>
          </p:nvSpPr>
          <p:spPr>
            <a:xfrm>
              <a:off x="0" y="1619250"/>
              <a:ext cx="10439400" cy="161925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3200"/>
                <a:buFont typeface="Arial"/>
                <a:buNone/>
              </a:pPr>
              <a:r>
                <a:rPr b="0" i="0" lang="en-US" sz="3200">
                  <a:solidFill>
                    <a:schemeClr val="dk1"/>
                  </a:solidFill>
                  <a:latin typeface="Arial"/>
                  <a:ea typeface="Arial"/>
                  <a:cs typeface="Arial"/>
                  <a:sym typeface="Arial"/>
                </a:rPr>
                <a:t>TBI - invisible disability - easy to miss and to misunderstand</a:t>
              </a:r>
              <a:endParaRPr/>
            </a:p>
          </p:txBody>
        </p:sp>
        <p:cxnSp>
          <p:nvCxnSpPr>
            <p:cNvPr id="228" name="Google Shape;228;p4"/>
            <p:cNvCxnSpPr/>
            <p:nvPr/>
          </p:nvCxnSpPr>
          <p:spPr>
            <a:xfrm>
              <a:off x="0" y="3238500"/>
              <a:ext cx="104394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229" name="Google Shape;229;p4"/>
            <p:cNvSpPr/>
            <p:nvPr/>
          </p:nvSpPr>
          <p:spPr>
            <a:xfrm>
              <a:off x="0" y="3238500"/>
              <a:ext cx="10439400" cy="16192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txBox="1"/>
            <p:nvPr/>
          </p:nvSpPr>
          <p:spPr>
            <a:xfrm>
              <a:off x="0" y="3238500"/>
              <a:ext cx="10439400" cy="161925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3200"/>
                <a:buFont typeface="Arial"/>
                <a:buNone/>
              </a:pPr>
              <a:r>
                <a:rPr b="0" i="0" lang="en-US" sz="3200">
                  <a:solidFill>
                    <a:schemeClr val="dk1"/>
                  </a:solidFill>
                  <a:latin typeface="Arial"/>
                  <a:ea typeface="Arial"/>
                  <a:cs typeface="Arial"/>
                  <a:sym typeface="Arial"/>
                </a:rPr>
                <a:t>Most successful approach to care will address needs related to both conditions rather than one or the other</a:t>
              </a:r>
              <a:endParaRPr/>
            </a:p>
          </p:txBody>
        </p:sp>
        <p:cxnSp>
          <p:nvCxnSpPr>
            <p:cNvPr id="231" name="Google Shape;231;p4"/>
            <p:cNvCxnSpPr/>
            <p:nvPr/>
          </p:nvCxnSpPr>
          <p:spPr>
            <a:xfrm>
              <a:off x="0" y="4857750"/>
              <a:ext cx="104394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232" name="Google Shape;232;p4"/>
            <p:cNvSpPr/>
            <p:nvPr/>
          </p:nvSpPr>
          <p:spPr>
            <a:xfrm>
              <a:off x="0" y="4857750"/>
              <a:ext cx="10439400" cy="16192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txBox="1"/>
            <p:nvPr/>
          </p:nvSpPr>
          <p:spPr>
            <a:xfrm>
              <a:off x="0" y="4857750"/>
              <a:ext cx="10439400" cy="161925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3200"/>
                <a:buFont typeface="Arial"/>
                <a:buNone/>
              </a:pPr>
              <a:r>
                <a:rPr b="1" i="1" lang="en-US" sz="3200">
                  <a:solidFill>
                    <a:schemeClr val="dk1"/>
                  </a:solidFill>
                  <a:latin typeface="Arial"/>
                  <a:ea typeface="Arial"/>
                  <a:cs typeface="Arial"/>
                  <a:sym typeface="Arial"/>
                </a:rPr>
                <a:t>Knowing about and treating both increases success for individual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40"/>
          <p:cNvPicPr preferRelativeResize="0"/>
          <p:nvPr/>
        </p:nvPicPr>
        <p:blipFill rotWithShape="1">
          <a:blip r:embed="rId3">
            <a:alphaModFix/>
          </a:blip>
          <a:srcRect b="7865" l="0" r="0" t="7865"/>
          <a:stretch/>
        </p:blipFill>
        <p:spPr>
          <a:xfrm>
            <a:off x="0" y="0"/>
            <a:ext cx="18288000" cy="10287000"/>
          </a:xfrm>
          <a:prstGeom prst="rect">
            <a:avLst/>
          </a:prstGeom>
          <a:noFill/>
          <a:ln>
            <a:noFill/>
          </a:ln>
        </p:spPr>
      </p:pic>
      <p:sp>
        <p:nvSpPr>
          <p:cNvPr id="839" name="Google Shape;839;p40"/>
          <p:cNvSpPr/>
          <p:nvPr/>
        </p:nvSpPr>
        <p:spPr>
          <a:xfrm>
            <a:off x="1028700" y="1028700"/>
            <a:ext cx="16138071" cy="8229600"/>
          </a:xfrm>
          <a:custGeom>
            <a:rect b="b" l="l" r="r" t="t"/>
            <a:pathLst>
              <a:path extrusionOk="0" h="2783840" w="5459051">
                <a:moveTo>
                  <a:pt x="0" y="0"/>
                </a:moveTo>
                <a:lnTo>
                  <a:pt x="5459051" y="0"/>
                </a:lnTo>
                <a:lnTo>
                  <a:pt x="5459051" y="2783840"/>
                </a:lnTo>
                <a:lnTo>
                  <a:pt x="0" y="2783840"/>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0" name="Google Shape;840;p40"/>
          <p:cNvSpPr/>
          <p:nvPr/>
        </p:nvSpPr>
        <p:spPr>
          <a:xfrm>
            <a:off x="8299803" y="9016199"/>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1" name="Google Shape;841;p40"/>
          <p:cNvSpPr/>
          <p:nvPr/>
        </p:nvSpPr>
        <p:spPr>
          <a:xfrm>
            <a:off x="8299803" y="1028700"/>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2" name="Google Shape;842;p40"/>
          <p:cNvSpPr/>
          <p:nvPr/>
        </p:nvSpPr>
        <p:spPr>
          <a:xfrm>
            <a:off x="15992110" y="7869132"/>
            <a:ext cx="902622" cy="1147067"/>
          </a:xfrm>
          <a:custGeom>
            <a:rect b="b" l="l" r="r" t="t"/>
            <a:pathLst>
              <a:path extrusionOk="0" h="1147067" w="902622">
                <a:moveTo>
                  <a:pt x="0" y="0"/>
                </a:moveTo>
                <a:lnTo>
                  <a:pt x="902622" y="0"/>
                </a:lnTo>
                <a:lnTo>
                  <a:pt x="902622" y="1147067"/>
                </a:lnTo>
                <a:lnTo>
                  <a:pt x="0" y="1147067"/>
                </a:lnTo>
                <a:lnTo>
                  <a:pt x="0" y="0"/>
                </a:lnTo>
                <a:close/>
              </a:path>
            </a:pathLst>
          </a:custGeom>
          <a:blipFill rotWithShape="1">
            <a:blip r:embed="rId4">
              <a:alphaModFix/>
            </a:blip>
            <a:stretch>
              <a:fillRect b="-3700" l="0" r="-3946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3" name="Google Shape;843;p40"/>
          <p:cNvSpPr txBox="1"/>
          <p:nvPr>
            <p:ph idx="4294967295" type="title"/>
          </p:nvPr>
        </p:nvSpPr>
        <p:spPr>
          <a:xfrm>
            <a:off x="2400300" y="1694731"/>
            <a:ext cx="13487400" cy="14084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The “So What”: Adjustments/Accommodating</a:t>
            </a:r>
            <a:endParaRPr b="1" i="0" sz="4400" u="none" cap="none" strike="noStrike">
              <a:solidFill>
                <a:schemeClr val="dk1"/>
              </a:solidFill>
              <a:latin typeface="Arial"/>
              <a:ea typeface="Arial"/>
              <a:cs typeface="Arial"/>
              <a:sym typeface="Arial"/>
            </a:endParaRPr>
          </a:p>
        </p:txBody>
      </p:sp>
      <p:grpSp>
        <p:nvGrpSpPr>
          <p:cNvPr id="844" name="Google Shape;844;p40"/>
          <p:cNvGrpSpPr/>
          <p:nvPr/>
        </p:nvGrpSpPr>
        <p:grpSpPr>
          <a:xfrm>
            <a:off x="2250392" y="3173780"/>
            <a:ext cx="13487400" cy="4367140"/>
            <a:chOff x="0" y="1051348"/>
            <a:chExt cx="13487400" cy="4367140"/>
          </a:xfrm>
        </p:grpSpPr>
        <p:sp>
          <p:nvSpPr>
            <p:cNvPr id="845" name="Google Shape;845;p40"/>
            <p:cNvSpPr/>
            <p:nvPr/>
          </p:nvSpPr>
          <p:spPr>
            <a:xfrm>
              <a:off x="0" y="1051348"/>
              <a:ext cx="13487400" cy="1940951"/>
            </a:xfrm>
            <a:prstGeom prst="roundRect">
              <a:avLst>
                <a:gd fmla="val 10000" name="adj"/>
              </a:avLst>
            </a:prstGeom>
            <a:solidFill>
              <a:srgbClr val="E7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587137" y="1488062"/>
              <a:ext cx="1067523" cy="1067523"/>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2241798" y="1051348"/>
              <a:ext cx="11245601" cy="1940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0"/>
            <p:cNvSpPr txBox="1"/>
            <p:nvPr/>
          </p:nvSpPr>
          <p:spPr>
            <a:xfrm>
              <a:off x="2241798" y="1051348"/>
              <a:ext cx="11245601" cy="1940951"/>
            </a:xfrm>
            <a:prstGeom prst="rect">
              <a:avLst/>
            </a:prstGeom>
            <a:noFill/>
            <a:ln>
              <a:noFill/>
            </a:ln>
          </p:spPr>
          <p:txBody>
            <a:bodyPr anchorCtr="0" anchor="ctr" bIns="205400" lIns="205400" spcFirstLastPara="1" rIns="205400" wrap="square" tIns="205400">
              <a:noAutofit/>
            </a:bodyPr>
            <a:lstStyle/>
            <a:p>
              <a:pPr indent="0" lvl="0" marL="0" marR="0" rtl="0" algn="l">
                <a:lnSpc>
                  <a:spcPct val="90000"/>
                </a:lnSpc>
                <a:spcBef>
                  <a:spcPts val="0"/>
                </a:spcBef>
                <a:spcAft>
                  <a:spcPts val="0"/>
                </a:spcAft>
                <a:buClr>
                  <a:schemeClr val="dk1"/>
                </a:buClr>
                <a:buSzPts val="2500"/>
                <a:buFont typeface="Arial"/>
                <a:buNone/>
              </a:pPr>
              <a:r>
                <a:rPr b="0" i="0" lang="en-US" sz="2500">
                  <a:solidFill>
                    <a:schemeClr val="dk1"/>
                  </a:solidFill>
                  <a:latin typeface="Arial"/>
                  <a:ea typeface="Arial"/>
                  <a:cs typeface="Arial"/>
                  <a:sym typeface="Arial"/>
                </a:rPr>
                <a:t>Strategies should be easy to implement and appropriate to the environment</a:t>
              </a:r>
              <a:br>
                <a:rPr b="0" i="0" lang="en-US" sz="2500">
                  <a:solidFill>
                    <a:schemeClr val="dk1"/>
                  </a:solidFill>
                  <a:latin typeface="Arial"/>
                  <a:ea typeface="Arial"/>
                  <a:cs typeface="Arial"/>
                  <a:sym typeface="Arial"/>
                </a:rPr>
              </a:br>
              <a:endParaRPr b="0" i="0" sz="2500">
                <a:solidFill>
                  <a:schemeClr val="dk1"/>
                </a:solidFill>
                <a:latin typeface="Arial"/>
                <a:ea typeface="Arial"/>
                <a:cs typeface="Arial"/>
                <a:sym typeface="Arial"/>
              </a:endParaRPr>
            </a:p>
          </p:txBody>
        </p:sp>
        <p:sp>
          <p:nvSpPr>
            <p:cNvPr id="849" name="Google Shape;849;p40"/>
            <p:cNvSpPr/>
            <p:nvPr/>
          </p:nvSpPr>
          <p:spPr>
            <a:xfrm>
              <a:off x="0" y="3477537"/>
              <a:ext cx="13487400" cy="1940951"/>
            </a:xfrm>
            <a:prstGeom prst="roundRect">
              <a:avLst>
                <a:gd fmla="val 10000" name="adj"/>
              </a:avLst>
            </a:prstGeom>
            <a:solidFill>
              <a:srgbClr val="E7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a:off x="587137" y="3914251"/>
              <a:ext cx="1067523" cy="1067523"/>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a:off x="2241798" y="3477537"/>
              <a:ext cx="6069330" cy="1940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0"/>
            <p:cNvSpPr txBox="1"/>
            <p:nvPr/>
          </p:nvSpPr>
          <p:spPr>
            <a:xfrm>
              <a:off x="2241798" y="3477537"/>
              <a:ext cx="6069330" cy="1940951"/>
            </a:xfrm>
            <a:prstGeom prst="rect">
              <a:avLst/>
            </a:prstGeom>
            <a:noFill/>
            <a:ln>
              <a:noFill/>
            </a:ln>
          </p:spPr>
          <p:txBody>
            <a:bodyPr anchorCtr="0" anchor="ctr" bIns="205400" lIns="205400" spcFirstLastPara="1" rIns="205400" wrap="square" tIns="205400">
              <a:noAutofit/>
            </a:bodyPr>
            <a:lstStyle/>
            <a:p>
              <a:pPr indent="0" lvl="0" marL="0" marR="0" rtl="0" algn="l">
                <a:lnSpc>
                  <a:spcPct val="90000"/>
                </a:lnSpc>
                <a:spcBef>
                  <a:spcPts val="0"/>
                </a:spcBef>
                <a:spcAft>
                  <a:spcPts val="0"/>
                </a:spcAft>
                <a:buClr>
                  <a:schemeClr val="dk1"/>
                </a:buClr>
                <a:buSzPts val="2500"/>
                <a:buFont typeface="Arial"/>
                <a:buNone/>
              </a:pPr>
              <a:r>
                <a:rPr b="0" i="0" lang="en-US" sz="2500">
                  <a:solidFill>
                    <a:schemeClr val="dk1"/>
                  </a:solidFill>
                  <a:latin typeface="Arial"/>
                  <a:ea typeface="Arial"/>
                  <a:cs typeface="Arial"/>
                  <a:sym typeface="Arial"/>
                </a:rPr>
                <a:t>Strategies should be person centered; the person needs to be integral in:</a:t>
              </a:r>
              <a:endParaRPr/>
            </a:p>
          </p:txBody>
        </p:sp>
        <p:sp>
          <p:nvSpPr>
            <p:cNvPr id="853" name="Google Shape;853;p40"/>
            <p:cNvSpPr/>
            <p:nvPr/>
          </p:nvSpPr>
          <p:spPr>
            <a:xfrm>
              <a:off x="8311128" y="3477537"/>
              <a:ext cx="5176271" cy="1940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txBox="1"/>
            <p:nvPr/>
          </p:nvSpPr>
          <p:spPr>
            <a:xfrm>
              <a:off x="8311128" y="3477537"/>
              <a:ext cx="5176271" cy="1940951"/>
            </a:xfrm>
            <a:prstGeom prst="rect">
              <a:avLst/>
            </a:prstGeom>
            <a:noFill/>
            <a:ln>
              <a:noFill/>
            </a:ln>
          </p:spPr>
          <p:txBody>
            <a:bodyPr anchorCtr="0" anchor="ctr" bIns="205400" lIns="205400" spcFirstLastPara="1" rIns="205400" wrap="square" tIns="205400">
              <a:noAutofit/>
            </a:bodyPr>
            <a:lstStyle/>
            <a:p>
              <a:pPr indent="0" lvl="0" marL="0" marR="0" rtl="0" algn="l">
                <a:lnSpc>
                  <a:spcPct val="90000"/>
                </a:lnSpc>
                <a:spcBef>
                  <a:spcPts val="0"/>
                </a:spcBef>
                <a:spcAft>
                  <a:spcPts val="0"/>
                </a:spcAft>
                <a:buClr>
                  <a:schemeClr val="dk1"/>
                </a:buClr>
                <a:buSzPts val="2000"/>
                <a:buFont typeface="Arial"/>
                <a:buNone/>
              </a:pPr>
              <a:r>
                <a:rPr b="0" i="0" lang="en-US" sz="2000">
                  <a:solidFill>
                    <a:schemeClr val="dk1"/>
                  </a:solidFill>
                  <a:latin typeface="Arial"/>
                  <a:ea typeface="Arial"/>
                  <a:cs typeface="Arial"/>
                  <a:sym typeface="Arial"/>
                </a:rPr>
                <a:t>1. Recognizing the need for a strategy</a:t>
              </a:r>
              <a:endParaRPr/>
            </a:p>
            <a:p>
              <a:pPr indent="0" lvl="0" marL="0" marR="0" rtl="0" algn="l">
                <a:lnSpc>
                  <a:spcPct val="90000"/>
                </a:lnSpc>
                <a:spcBef>
                  <a:spcPts val="700"/>
                </a:spcBef>
                <a:spcAft>
                  <a:spcPts val="0"/>
                </a:spcAft>
                <a:buClr>
                  <a:schemeClr val="dk1"/>
                </a:buClr>
                <a:buSzPts val="2000"/>
                <a:buFont typeface="Arial"/>
                <a:buNone/>
              </a:pPr>
              <a:r>
                <a:rPr b="0" i="0" lang="en-US" sz="2000">
                  <a:solidFill>
                    <a:schemeClr val="dk1"/>
                  </a:solidFill>
                  <a:latin typeface="Arial"/>
                  <a:ea typeface="Arial"/>
                  <a:cs typeface="Arial"/>
                  <a:sym typeface="Arial"/>
                </a:rPr>
                <a:t>2. Developing a strategy</a:t>
              </a:r>
              <a:endParaRPr/>
            </a:p>
            <a:p>
              <a:pPr indent="0" lvl="0" marL="0" marR="0" rtl="0" algn="l">
                <a:lnSpc>
                  <a:spcPct val="90000"/>
                </a:lnSpc>
                <a:spcBef>
                  <a:spcPts val="700"/>
                </a:spcBef>
                <a:spcAft>
                  <a:spcPts val="0"/>
                </a:spcAft>
                <a:buClr>
                  <a:schemeClr val="dk1"/>
                </a:buClr>
                <a:buSzPts val="2000"/>
                <a:buFont typeface="Arial"/>
                <a:buNone/>
              </a:pPr>
              <a:r>
                <a:rPr b="0" i="0" lang="en-US" sz="2000">
                  <a:solidFill>
                    <a:schemeClr val="dk1"/>
                  </a:solidFill>
                  <a:latin typeface="Arial"/>
                  <a:ea typeface="Arial"/>
                  <a:cs typeface="Arial"/>
                  <a:sym typeface="Arial"/>
                </a:rPr>
                <a:t>3. Monitoring progress</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41"/>
          <p:cNvSpPr/>
          <p:nvPr/>
        </p:nvSpPr>
        <p:spPr>
          <a:xfrm rot="5400000">
            <a:off x="3991475" y="-4009523"/>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860" name="Google Shape;860;p41"/>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861" name="Google Shape;861;p41"/>
          <p:cNvSpPr/>
          <p:nvPr/>
        </p:nvSpPr>
        <p:spPr>
          <a:xfrm rot="10800000">
            <a:off x="0" y="0"/>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2" name="Google Shape;862;p41"/>
          <p:cNvSpPr txBox="1"/>
          <p:nvPr>
            <p:ph type="title"/>
          </p:nvPr>
        </p:nvSpPr>
        <p:spPr>
          <a:xfrm>
            <a:off x="3848099" y="571500"/>
            <a:ext cx="10591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en-US">
                <a:solidFill>
                  <a:schemeClr val="lt1"/>
                </a:solidFill>
                <a:latin typeface="Arial"/>
                <a:ea typeface="Arial"/>
                <a:cs typeface="Arial"/>
                <a:sym typeface="Arial"/>
              </a:rPr>
              <a:t>Building Blocks of Brain Development</a:t>
            </a:r>
            <a:endParaRPr/>
          </a:p>
        </p:txBody>
      </p:sp>
      <p:pic>
        <p:nvPicPr>
          <p:cNvPr id="863" name="Google Shape;863;p41"/>
          <p:cNvPicPr preferRelativeResize="0"/>
          <p:nvPr/>
        </p:nvPicPr>
        <p:blipFill rotWithShape="1">
          <a:blip r:embed="rId4">
            <a:alphaModFix/>
          </a:blip>
          <a:srcRect b="0" l="0" r="0" t="17429"/>
          <a:stretch/>
        </p:blipFill>
        <p:spPr>
          <a:xfrm>
            <a:off x="1219200" y="1724528"/>
            <a:ext cx="15560518" cy="7305172"/>
          </a:xfrm>
          <a:prstGeom prst="rect">
            <a:avLst/>
          </a:prstGeom>
          <a:noFill/>
          <a:ln>
            <a:noFill/>
          </a:ln>
        </p:spPr>
      </p:pic>
      <p:sp>
        <p:nvSpPr>
          <p:cNvPr id="864" name="Google Shape;864;p41"/>
          <p:cNvSpPr txBox="1"/>
          <p:nvPr/>
        </p:nvSpPr>
        <p:spPr>
          <a:xfrm>
            <a:off x="1219200" y="9552175"/>
            <a:ext cx="10058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https://cokidswithbraininjury.com/educators-and-professionals/brain-injury-matrix-guide/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2"/>
          <p:cNvSpPr/>
          <p:nvPr/>
        </p:nvSpPr>
        <p:spPr>
          <a:xfrm rot="5400000">
            <a:off x="3991475" y="-4009522"/>
            <a:ext cx="10305048" cy="18288002"/>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NASHIA logo icon" id="870" name="Google Shape;870;p42"/>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871" name="Google Shape;871;p42"/>
          <p:cNvSpPr/>
          <p:nvPr/>
        </p:nvSpPr>
        <p:spPr>
          <a:xfrm rot="10800000">
            <a:off x="0" y="0"/>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2" name="Google Shape;872;p42"/>
          <p:cNvSpPr txBox="1"/>
          <p:nvPr>
            <p:ph type="title"/>
          </p:nvPr>
        </p:nvSpPr>
        <p:spPr>
          <a:xfrm>
            <a:off x="3848099" y="571500"/>
            <a:ext cx="10591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en-US">
                <a:solidFill>
                  <a:schemeClr val="lt1"/>
                </a:solidFill>
                <a:latin typeface="Arial"/>
                <a:ea typeface="Arial"/>
                <a:cs typeface="Arial"/>
                <a:sym typeface="Arial"/>
              </a:rPr>
              <a:t>Building Blocks of Brain Development</a:t>
            </a:r>
            <a:endParaRPr/>
          </a:p>
        </p:txBody>
      </p:sp>
      <p:pic>
        <p:nvPicPr>
          <p:cNvPr id="873" name="Google Shape;873;p42"/>
          <p:cNvPicPr preferRelativeResize="0"/>
          <p:nvPr/>
        </p:nvPicPr>
        <p:blipFill rotWithShape="1">
          <a:blip r:embed="rId4">
            <a:alphaModFix/>
          </a:blip>
          <a:srcRect b="0" l="0" r="0" t="17429"/>
          <a:stretch/>
        </p:blipFill>
        <p:spPr>
          <a:xfrm>
            <a:off x="1219201" y="1724528"/>
            <a:ext cx="15560519" cy="7305173"/>
          </a:xfrm>
          <a:prstGeom prst="rect">
            <a:avLst/>
          </a:prstGeom>
          <a:noFill/>
          <a:ln>
            <a:noFill/>
          </a:ln>
        </p:spPr>
      </p:pic>
      <p:sp>
        <p:nvSpPr>
          <p:cNvPr id="874" name="Google Shape;874;p42"/>
          <p:cNvSpPr txBox="1"/>
          <p:nvPr/>
        </p:nvSpPr>
        <p:spPr>
          <a:xfrm>
            <a:off x="1219200" y="9552176"/>
            <a:ext cx="10058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rial"/>
                <a:ea typeface="Arial"/>
                <a:cs typeface="Arial"/>
                <a:sym typeface="Arial"/>
              </a:rPr>
              <a:t>https://cokidswithbraininjury.com/educators-and-professionals/brain-injury-matrix-guide/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grpSp>
        <p:nvGrpSpPr>
          <p:cNvPr id="879" name="Google Shape;879;p43"/>
          <p:cNvGrpSpPr/>
          <p:nvPr/>
        </p:nvGrpSpPr>
        <p:grpSpPr>
          <a:xfrm>
            <a:off x="1301604" y="1912993"/>
            <a:ext cx="15684793" cy="6461012"/>
            <a:chOff x="368154" y="596704"/>
            <a:chExt cx="7842397" cy="2933847"/>
          </a:xfrm>
        </p:grpSpPr>
        <p:sp>
          <p:nvSpPr>
            <p:cNvPr id="880" name="Google Shape;880;p43"/>
            <p:cNvSpPr/>
            <p:nvPr/>
          </p:nvSpPr>
          <p:spPr>
            <a:xfrm rot="-188916">
              <a:off x="390525" y="2590800"/>
              <a:ext cx="1552575" cy="857250"/>
            </a:xfrm>
            <a:prstGeom prst="roundRect">
              <a:avLst>
                <a:gd fmla="val 16667" name="adj"/>
              </a:avLst>
            </a:prstGeom>
            <a:solidFill>
              <a:schemeClr val="accent2"/>
            </a:solidFill>
            <a:ln cap="flat" cmpd="sng" w="12700">
              <a:solidFill>
                <a:srgbClr val="517E33"/>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800"/>
                <a:buFont typeface="Arial"/>
                <a:buNone/>
              </a:pPr>
              <a:r>
                <a:rPr b="1" i="0" lang="en-US" sz="2700" u="none" cap="none" strike="noStrike">
                  <a:solidFill>
                    <a:srgbClr val="FFFFFF"/>
                  </a:solidFill>
                  <a:latin typeface="Calibri"/>
                  <a:ea typeface="Calibri"/>
                  <a:cs typeface="Calibri"/>
                  <a:sym typeface="Calibri"/>
                </a:rPr>
                <a:t>Memory</a:t>
              </a:r>
              <a:endParaRPr b="0" i="0" sz="2700" u="none" cap="none" strike="noStrike">
                <a:solidFill>
                  <a:srgbClr val="FFFFFF"/>
                </a:solidFill>
                <a:latin typeface="Calibri"/>
                <a:ea typeface="Calibri"/>
                <a:cs typeface="Calibri"/>
                <a:sym typeface="Calibri"/>
              </a:endParaRPr>
            </a:p>
          </p:txBody>
        </p:sp>
        <p:sp>
          <p:nvSpPr>
            <p:cNvPr id="881" name="Google Shape;881;p43"/>
            <p:cNvSpPr/>
            <p:nvPr/>
          </p:nvSpPr>
          <p:spPr>
            <a:xfrm>
              <a:off x="6648451" y="2590800"/>
              <a:ext cx="1562100" cy="857250"/>
            </a:xfrm>
            <a:prstGeom prst="roundRect">
              <a:avLst>
                <a:gd fmla="val 16667" name="adj"/>
              </a:avLst>
            </a:prstGeom>
            <a:solidFill>
              <a:schemeClr val="accent2"/>
            </a:solidFill>
            <a:ln cap="flat" cmpd="sng" w="12700">
              <a:solidFill>
                <a:srgbClr val="517E33"/>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800"/>
                <a:buFont typeface="Arial"/>
                <a:buNone/>
              </a:pPr>
              <a:r>
                <a:rPr b="1" i="0" lang="en-US" sz="2700" u="none" cap="none" strike="noStrike">
                  <a:solidFill>
                    <a:srgbClr val="FFFFFF"/>
                  </a:solidFill>
                  <a:latin typeface="Calibri"/>
                  <a:ea typeface="Calibri"/>
                  <a:cs typeface="Calibri"/>
                  <a:sym typeface="Calibri"/>
                </a:rPr>
                <a:t>Sensory-Motor</a:t>
              </a:r>
              <a:endParaRPr b="0" i="0" sz="2700" u="none" cap="none" strike="noStrike">
                <a:solidFill>
                  <a:srgbClr val="FFFFFF"/>
                </a:solidFill>
                <a:latin typeface="Calibri"/>
                <a:ea typeface="Calibri"/>
                <a:cs typeface="Calibri"/>
                <a:sym typeface="Calibri"/>
              </a:endParaRPr>
            </a:p>
          </p:txBody>
        </p:sp>
        <p:sp>
          <p:nvSpPr>
            <p:cNvPr id="882" name="Google Shape;882;p43"/>
            <p:cNvSpPr/>
            <p:nvPr/>
          </p:nvSpPr>
          <p:spPr>
            <a:xfrm rot="-375082">
              <a:off x="5086351" y="2590800"/>
              <a:ext cx="1562100" cy="857250"/>
            </a:xfrm>
            <a:prstGeom prst="roundRect">
              <a:avLst>
                <a:gd fmla="val 16667" name="adj"/>
              </a:avLst>
            </a:prstGeom>
            <a:solidFill>
              <a:schemeClr val="accent2"/>
            </a:solidFill>
            <a:ln cap="flat" cmpd="sng" w="12700">
              <a:solidFill>
                <a:srgbClr val="517E33"/>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800"/>
                <a:buFont typeface="Arial"/>
                <a:buNone/>
              </a:pPr>
              <a:r>
                <a:rPr b="1" i="0" lang="en-US" sz="2700" u="none" cap="none" strike="noStrike">
                  <a:solidFill>
                    <a:srgbClr val="FFFFFF"/>
                  </a:solidFill>
                  <a:latin typeface="Calibri"/>
                  <a:ea typeface="Calibri"/>
                  <a:cs typeface="Calibri"/>
                  <a:sym typeface="Calibri"/>
                </a:rPr>
                <a:t>Inhibition</a:t>
              </a:r>
              <a:endParaRPr b="0" i="0" sz="2700" u="none" cap="none" strike="noStrike">
                <a:solidFill>
                  <a:srgbClr val="FFFFFF"/>
                </a:solidFill>
                <a:latin typeface="Calibri"/>
                <a:ea typeface="Calibri"/>
                <a:cs typeface="Calibri"/>
                <a:sym typeface="Calibri"/>
              </a:endParaRPr>
            </a:p>
          </p:txBody>
        </p:sp>
        <p:sp>
          <p:nvSpPr>
            <p:cNvPr id="883" name="Google Shape;883;p43"/>
            <p:cNvSpPr/>
            <p:nvPr/>
          </p:nvSpPr>
          <p:spPr>
            <a:xfrm rot="199724">
              <a:off x="1952625" y="2590800"/>
              <a:ext cx="1543050" cy="857250"/>
            </a:xfrm>
            <a:prstGeom prst="roundRect">
              <a:avLst>
                <a:gd fmla="val 16667" name="adj"/>
              </a:avLst>
            </a:prstGeom>
            <a:solidFill>
              <a:schemeClr val="accent2"/>
            </a:solidFill>
            <a:ln cap="flat" cmpd="sng" w="12700">
              <a:solidFill>
                <a:srgbClr val="517E33"/>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800"/>
                <a:buFont typeface="Arial"/>
                <a:buNone/>
              </a:pPr>
              <a:br>
                <a:rPr b="1" i="0" lang="en-US" sz="2700" u="none" cap="none" strike="noStrike">
                  <a:solidFill>
                    <a:srgbClr val="FFFFFF"/>
                  </a:solidFill>
                  <a:latin typeface="Calibri"/>
                  <a:ea typeface="Calibri"/>
                  <a:cs typeface="Calibri"/>
                  <a:sym typeface="Calibri"/>
                </a:rPr>
              </a:br>
              <a:r>
                <a:rPr b="1" i="0" lang="en-US" sz="2700" u="none" cap="none" strike="noStrike">
                  <a:solidFill>
                    <a:srgbClr val="FFFFFF"/>
                  </a:solidFill>
                  <a:latin typeface="Calibri"/>
                  <a:ea typeface="Calibri"/>
                  <a:cs typeface="Calibri"/>
                  <a:sym typeface="Calibri"/>
                </a:rPr>
                <a:t>Processing</a:t>
              </a:r>
              <a:endParaRPr/>
            </a:p>
            <a:p>
              <a:pPr indent="0" lvl="0" marL="0" marR="0" rtl="0" algn="ctr">
                <a:lnSpc>
                  <a:spcPct val="115000"/>
                </a:lnSpc>
                <a:spcBef>
                  <a:spcPts val="0"/>
                </a:spcBef>
                <a:spcAft>
                  <a:spcPts val="0"/>
                </a:spcAft>
                <a:buClr>
                  <a:srgbClr val="FFFFFF"/>
                </a:buClr>
                <a:buSzPts val="1800"/>
                <a:buFont typeface="Arial"/>
                <a:buNone/>
              </a:pPr>
              <a:r>
                <a:rPr b="1" i="0" lang="en-US" sz="2700" u="none" cap="none" strike="noStrike">
                  <a:solidFill>
                    <a:srgbClr val="FFFFFF"/>
                  </a:solidFill>
                  <a:latin typeface="Calibri"/>
                  <a:ea typeface="Calibri"/>
                  <a:cs typeface="Calibri"/>
                  <a:sym typeface="Calibri"/>
                </a:rPr>
                <a:t>Speed</a:t>
              </a:r>
              <a:endParaRPr b="0" i="0" sz="2700" u="none" cap="none" strike="noStrike">
                <a:solidFill>
                  <a:srgbClr val="FFFFFF"/>
                </a:solidFill>
                <a:latin typeface="Calibri"/>
                <a:ea typeface="Calibri"/>
                <a:cs typeface="Calibri"/>
                <a:sym typeface="Calibri"/>
              </a:endParaRPr>
            </a:p>
            <a:p>
              <a:pPr indent="0" lvl="0" marL="0" marR="0" rtl="0" algn="ctr">
                <a:lnSpc>
                  <a:spcPct val="115000"/>
                </a:lnSpc>
                <a:spcBef>
                  <a:spcPts val="1500"/>
                </a:spcBef>
                <a:spcAft>
                  <a:spcPts val="0"/>
                </a:spcAft>
                <a:buClr>
                  <a:srgbClr val="FFFFFF"/>
                </a:buClr>
                <a:buSzPts val="1600"/>
                <a:buFont typeface="Arial"/>
                <a:buNone/>
              </a:pPr>
              <a:r>
                <a:rPr b="0" i="0" lang="en-US" sz="2400" u="none" cap="none" strike="noStrike">
                  <a:solidFill>
                    <a:srgbClr val="FFFFFF"/>
                  </a:solidFill>
                  <a:latin typeface="Calibri"/>
                  <a:ea typeface="Calibri"/>
                  <a:cs typeface="Calibri"/>
                  <a:sym typeface="Calibri"/>
                </a:rPr>
                <a:t> </a:t>
              </a:r>
              <a:endParaRPr b="0" i="0" sz="1650" u="none" cap="none" strike="noStrike">
                <a:solidFill>
                  <a:srgbClr val="FFFFFF"/>
                </a:solidFill>
                <a:latin typeface="Calibri"/>
                <a:ea typeface="Calibri"/>
                <a:cs typeface="Calibri"/>
                <a:sym typeface="Calibri"/>
              </a:endParaRPr>
            </a:p>
          </p:txBody>
        </p:sp>
        <p:sp>
          <p:nvSpPr>
            <p:cNvPr id="884" name="Google Shape;884;p43"/>
            <p:cNvSpPr/>
            <p:nvPr/>
          </p:nvSpPr>
          <p:spPr>
            <a:xfrm rot="395754">
              <a:off x="1943100" y="1733550"/>
              <a:ext cx="1552575" cy="857250"/>
            </a:xfrm>
            <a:prstGeom prst="roundRect">
              <a:avLst>
                <a:gd fmla="val 16667" name="adj"/>
              </a:avLst>
            </a:prstGeom>
            <a:solidFill>
              <a:srgbClr val="00B050"/>
            </a:solidFill>
            <a:ln cap="flat" cmpd="sng" w="12700">
              <a:solidFill>
                <a:srgbClr val="787878"/>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600"/>
                <a:buFont typeface="Arial"/>
                <a:buNone/>
              </a:pPr>
              <a:r>
                <a:rPr b="1" i="0" lang="en-US" sz="2700" u="none" cap="none" strike="noStrike">
                  <a:solidFill>
                    <a:srgbClr val="FFFFFF"/>
                  </a:solidFill>
                  <a:latin typeface="Calibri"/>
                  <a:ea typeface="Calibri"/>
                  <a:cs typeface="Calibri"/>
                  <a:sym typeface="Calibri"/>
                </a:rPr>
                <a:t>Language Processes</a:t>
              </a:r>
              <a:endParaRPr b="0" i="0" sz="2700" u="none" cap="none" strike="noStrike">
                <a:solidFill>
                  <a:srgbClr val="FFFFFF"/>
                </a:solidFill>
                <a:latin typeface="Calibri"/>
                <a:ea typeface="Calibri"/>
                <a:cs typeface="Calibri"/>
                <a:sym typeface="Calibri"/>
              </a:endParaRPr>
            </a:p>
          </p:txBody>
        </p:sp>
        <p:sp>
          <p:nvSpPr>
            <p:cNvPr id="885" name="Google Shape;885;p43"/>
            <p:cNvSpPr/>
            <p:nvPr/>
          </p:nvSpPr>
          <p:spPr>
            <a:xfrm rot="-2111826">
              <a:off x="3557588" y="2135505"/>
              <a:ext cx="1552575" cy="857250"/>
            </a:xfrm>
            <a:prstGeom prst="roundRect">
              <a:avLst>
                <a:gd fmla="val 16667" name="adj"/>
              </a:avLst>
            </a:prstGeom>
            <a:solidFill>
              <a:srgbClr val="00B050"/>
            </a:solidFill>
            <a:ln cap="flat" cmpd="sng" w="12700">
              <a:solidFill>
                <a:srgbClr val="787878"/>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600"/>
                <a:buFont typeface="Arial"/>
                <a:buNone/>
              </a:pPr>
              <a:r>
                <a:rPr b="1" i="0" lang="en-US" sz="2700" u="none" cap="none" strike="noStrike">
                  <a:solidFill>
                    <a:srgbClr val="FFFFFF"/>
                  </a:solidFill>
                  <a:latin typeface="Calibri"/>
                  <a:ea typeface="Calibri"/>
                  <a:cs typeface="Calibri"/>
                  <a:sym typeface="Calibri"/>
                </a:rPr>
                <a:t>Learning Processes</a:t>
              </a:r>
              <a:endParaRPr b="0" i="0" sz="2700" u="none" cap="none" strike="noStrike">
                <a:solidFill>
                  <a:srgbClr val="FFFFFF"/>
                </a:solidFill>
                <a:latin typeface="Calibri"/>
                <a:ea typeface="Calibri"/>
                <a:cs typeface="Calibri"/>
                <a:sym typeface="Calibri"/>
              </a:endParaRPr>
            </a:p>
          </p:txBody>
        </p:sp>
        <p:sp>
          <p:nvSpPr>
            <p:cNvPr id="886" name="Google Shape;886;p43"/>
            <p:cNvSpPr/>
            <p:nvPr/>
          </p:nvSpPr>
          <p:spPr>
            <a:xfrm rot="-306658">
              <a:off x="5068200" y="1724025"/>
              <a:ext cx="1562100" cy="857250"/>
            </a:xfrm>
            <a:prstGeom prst="roundRect">
              <a:avLst>
                <a:gd fmla="val 16667" name="adj"/>
              </a:avLst>
            </a:prstGeom>
            <a:solidFill>
              <a:srgbClr val="00B050"/>
            </a:solidFill>
            <a:ln cap="flat" cmpd="sng" w="12700">
              <a:solidFill>
                <a:srgbClr val="787878"/>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600"/>
                <a:buFont typeface="Arial"/>
                <a:buNone/>
              </a:pPr>
              <a:r>
                <a:rPr b="1" i="0" lang="en-US" sz="2700" u="none" cap="none" strike="noStrike">
                  <a:solidFill>
                    <a:srgbClr val="FFFFFF"/>
                  </a:solidFill>
                  <a:latin typeface="Calibri"/>
                  <a:ea typeface="Calibri"/>
                  <a:cs typeface="Calibri"/>
                  <a:sym typeface="Calibri"/>
                </a:rPr>
                <a:t>Visual-Spatial Processes</a:t>
              </a:r>
              <a:endParaRPr b="0" i="0" sz="2700" u="none" cap="none" strike="noStrike">
                <a:solidFill>
                  <a:srgbClr val="FFFFFF"/>
                </a:solidFill>
                <a:latin typeface="Calibri"/>
                <a:ea typeface="Calibri"/>
                <a:cs typeface="Calibri"/>
                <a:sym typeface="Calibri"/>
              </a:endParaRPr>
            </a:p>
          </p:txBody>
        </p:sp>
        <p:sp>
          <p:nvSpPr>
            <p:cNvPr id="887" name="Google Shape;887;p43"/>
            <p:cNvSpPr/>
            <p:nvPr/>
          </p:nvSpPr>
          <p:spPr>
            <a:xfrm rot="1744459">
              <a:off x="2722353" y="922239"/>
              <a:ext cx="1562100" cy="85725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400"/>
                <a:buFont typeface="Arial"/>
                <a:buNone/>
              </a:pPr>
              <a:r>
                <a:rPr b="1" i="0" lang="en-US" sz="2700" u="none" cap="none" strike="noStrike">
                  <a:solidFill>
                    <a:srgbClr val="FFFFFF"/>
                  </a:solidFill>
                  <a:latin typeface="Calibri"/>
                  <a:ea typeface="Calibri"/>
                  <a:cs typeface="Calibri"/>
                  <a:sym typeface="Calibri"/>
                </a:rPr>
                <a:t>Social Emotional Competency</a:t>
              </a:r>
              <a:endParaRPr b="0" i="0" sz="2700" u="none" cap="none" strike="noStrike">
                <a:solidFill>
                  <a:srgbClr val="FFFFFF"/>
                </a:solidFill>
                <a:latin typeface="Calibri"/>
                <a:ea typeface="Calibri"/>
                <a:cs typeface="Calibri"/>
                <a:sym typeface="Calibri"/>
              </a:endParaRPr>
            </a:p>
          </p:txBody>
        </p:sp>
        <p:sp>
          <p:nvSpPr>
            <p:cNvPr id="888" name="Google Shape;888;p43"/>
            <p:cNvSpPr/>
            <p:nvPr/>
          </p:nvSpPr>
          <p:spPr>
            <a:xfrm rot="-1397286">
              <a:off x="4286251" y="973903"/>
              <a:ext cx="1562100" cy="85725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400"/>
                <a:buFont typeface="Arial"/>
                <a:buNone/>
              </a:pPr>
              <a:r>
                <a:rPr b="1" i="0" lang="en-US" sz="2700" u="none" cap="none" strike="noStrike">
                  <a:solidFill>
                    <a:srgbClr val="FFFFFF"/>
                  </a:solidFill>
                  <a:latin typeface="Calibri"/>
                  <a:ea typeface="Calibri"/>
                  <a:cs typeface="Calibri"/>
                  <a:sym typeface="Calibri"/>
                </a:rPr>
                <a:t>Executive Functions</a:t>
              </a:r>
              <a:endParaRPr b="0" i="0" sz="2100" u="none" cap="none" strike="noStrike">
                <a:solidFill>
                  <a:srgbClr val="FFFFFF"/>
                </a:solidFill>
                <a:latin typeface="Calibri"/>
                <a:ea typeface="Calibri"/>
                <a:cs typeface="Calibri"/>
                <a:sym typeface="Calibri"/>
              </a:endParaRPr>
            </a:p>
          </p:txBody>
        </p:sp>
      </p:grpSp>
      <p:sp>
        <p:nvSpPr>
          <p:cNvPr id="889" name="Google Shape;889;p43"/>
          <p:cNvSpPr/>
          <p:nvPr/>
        </p:nvSpPr>
        <p:spPr>
          <a:xfrm rot="-593541">
            <a:off x="8072552" y="817982"/>
            <a:ext cx="3127248" cy="1892808"/>
          </a:xfrm>
          <a:prstGeom prst="roundRect">
            <a:avLst>
              <a:gd fmla="val 16667" name="adj"/>
            </a:avLst>
          </a:prstGeom>
          <a:solidFill>
            <a:srgbClr val="7030A0"/>
          </a:solidFill>
          <a:ln cap="flat" cmpd="sng" w="12700">
            <a:solidFill>
              <a:srgbClr val="7030A0"/>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200"/>
              <a:buFont typeface="Arial"/>
              <a:buNone/>
            </a:pPr>
            <a:r>
              <a:rPr b="1" i="0" lang="en-US" sz="2700" u="none" cap="none" strike="noStrike">
                <a:solidFill>
                  <a:srgbClr val="FFFFFF"/>
                </a:solidFill>
                <a:latin typeface="Calibri"/>
                <a:ea typeface="Calibri"/>
                <a:cs typeface="Calibri"/>
                <a:sym typeface="Calibri"/>
              </a:rPr>
              <a:t>Achievement/ Cognitive Ability/ Reasoning</a:t>
            </a:r>
            <a:endParaRPr b="0" i="0" sz="2700" u="none" cap="none" strike="noStrike">
              <a:solidFill>
                <a:srgbClr val="FFFFFF"/>
              </a:solidFill>
              <a:latin typeface="Calibri"/>
              <a:ea typeface="Calibri"/>
              <a:cs typeface="Calibri"/>
              <a:sym typeface="Calibri"/>
            </a:endParaRPr>
          </a:p>
        </p:txBody>
      </p:sp>
      <p:sp>
        <p:nvSpPr>
          <p:cNvPr id="890" name="Google Shape;890;p43"/>
          <p:cNvSpPr/>
          <p:nvPr/>
        </p:nvSpPr>
        <p:spPr>
          <a:xfrm>
            <a:off x="1195520" y="914400"/>
            <a:ext cx="2919282" cy="1285875"/>
          </a:xfrm>
          <a:prstGeom prst="roundRect">
            <a:avLst>
              <a:gd fmla="val 16667" name="adj"/>
            </a:avLst>
          </a:prstGeom>
          <a:solidFill>
            <a:schemeClr val="accent2"/>
          </a:solidFill>
          <a:ln cap="flat" cmpd="sng" w="12700">
            <a:solidFill>
              <a:srgbClr val="517E33"/>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15000"/>
              </a:lnSpc>
              <a:spcBef>
                <a:spcPts val="0"/>
              </a:spcBef>
              <a:spcAft>
                <a:spcPts val="0"/>
              </a:spcAft>
              <a:buClr>
                <a:srgbClr val="FFFFFF"/>
              </a:buClr>
              <a:buSzPts val="1800"/>
              <a:buFont typeface="Arial"/>
              <a:buNone/>
            </a:pPr>
            <a:r>
              <a:rPr b="1" i="0" lang="en-US" sz="2700" u="none" cap="none" strike="noStrike">
                <a:solidFill>
                  <a:srgbClr val="FFFFFF"/>
                </a:solidFill>
                <a:latin typeface="Calibri"/>
                <a:ea typeface="Calibri"/>
                <a:cs typeface="Calibri"/>
                <a:sym typeface="Calibri"/>
              </a:rPr>
              <a:t>Attention</a:t>
            </a:r>
            <a:endParaRPr b="0" i="0" sz="1650" u="none" cap="none" strike="noStrike">
              <a:solidFill>
                <a:srgbClr val="FFFFFF"/>
              </a:solidFill>
              <a:latin typeface="Calibri"/>
              <a:ea typeface="Calibri"/>
              <a:cs typeface="Calibri"/>
              <a:sym typeface="Calibri"/>
            </a:endParaRPr>
          </a:p>
        </p:txBody>
      </p:sp>
      <p:sp>
        <p:nvSpPr>
          <p:cNvPr id="891" name="Google Shape;891;p43"/>
          <p:cNvSpPr/>
          <p:nvPr/>
        </p:nvSpPr>
        <p:spPr>
          <a:xfrm>
            <a:off x="1524000" y="685800"/>
            <a:ext cx="2357220" cy="1752072"/>
          </a:xfrm>
          <a:prstGeom prst="noSmoking">
            <a:avLst>
              <a:gd fmla="val 4029" name="adj"/>
            </a:avLst>
          </a:prstGeom>
          <a:solidFill>
            <a:srgbClr val="FF0000"/>
          </a:solidFill>
          <a:ln cap="flat" cmpd="sng" w="9525">
            <a:solidFill>
              <a:schemeClr val="dk1"/>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2700" u="none" cap="none" strike="noStrike">
              <a:solidFill>
                <a:srgbClr val="000000"/>
              </a:solidFill>
              <a:latin typeface="Calibri"/>
              <a:ea typeface="Calibri"/>
              <a:cs typeface="Calibri"/>
              <a:sym typeface="Calibri"/>
            </a:endParaRPr>
          </a:p>
        </p:txBody>
      </p:sp>
      <p:sp>
        <p:nvSpPr>
          <p:cNvPr id="892" name="Google Shape;892;p43"/>
          <p:cNvSpPr txBox="1"/>
          <p:nvPr/>
        </p:nvSpPr>
        <p:spPr>
          <a:xfrm>
            <a:off x="583940" y="9260077"/>
            <a:ext cx="13457976" cy="553937"/>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1800"/>
              <a:buFont typeface="Arial"/>
              <a:buNone/>
            </a:pPr>
            <a:r>
              <a:rPr b="0" i="0" lang="en-US" sz="2700" u="none" cap="none" strike="noStrike">
                <a:solidFill>
                  <a:srgbClr val="000000"/>
                </a:solidFill>
                <a:latin typeface="Calibri"/>
                <a:ea typeface="Calibri"/>
                <a:cs typeface="Calibri"/>
                <a:sym typeface="Calibri"/>
              </a:rPr>
              <a:t>https://cokidswithbraininjury.com/educators-and-professionals/brain-injury-matrix-guide/</a:t>
            </a:r>
            <a:endParaRPr b="0" i="0" sz="27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2000"/>
                                        <p:tgtEl>
                                          <p:spTgt spid="879"/>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20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44"/>
          <p:cNvSpPr/>
          <p:nvPr/>
        </p:nvSpPr>
        <p:spPr>
          <a:xfrm>
            <a:off x="1" y="-380917"/>
            <a:ext cx="9677400" cy="11048834"/>
          </a:xfrm>
          <a:custGeom>
            <a:rect b="b" l="l" r="r" t="t"/>
            <a:pathLst>
              <a:path extrusionOk="0" h="3737507" w="4120975">
                <a:moveTo>
                  <a:pt x="0" y="0"/>
                </a:moveTo>
                <a:lnTo>
                  <a:pt x="4120975" y="0"/>
                </a:lnTo>
                <a:lnTo>
                  <a:pt x="4120975" y="3737507"/>
                </a:lnTo>
                <a:lnTo>
                  <a:pt x="0" y="37375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8" name="Google Shape;898;p44"/>
          <p:cNvSpPr/>
          <p:nvPr/>
        </p:nvSpPr>
        <p:spPr>
          <a:xfrm>
            <a:off x="878808" y="2187264"/>
            <a:ext cx="6842708" cy="145167"/>
          </a:xfrm>
          <a:custGeom>
            <a:rect b="b" l="l" r="r" t="t"/>
            <a:pathLst>
              <a:path extrusionOk="0" h="282613" w="13321455">
                <a:moveTo>
                  <a:pt x="0" y="0"/>
                </a:moveTo>
                <a:lnTo>
                  <a:pt x="13321455" y="0"/>
                </a:lnTo>
                <a:lnTo>
                  <a:pt x="13321455" y="282613"/>
                </a:lnTo>
                <a:lnTo>
                  <a:pt x="0" y="282613"/>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9" name="Google Shape;899;p44"/>
          <p:cNvSpPr txBox="1"/>
          <p:nvPr>
            <p:ph idx="4294967295" type="title"/>
          </p:nvPr>
        </p:nvSpPr>
        <p:spPr>
          <a:xfrm>
            <a:off x="855771" y="415390"/>
            <a:ext cx="8420100"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003D7C"/>
              </a:buClr>
              <a:buSzPts val="4000"/>
              <a:buFont typeface="Calibri"/>
              <a:buNone/>
            </a:pPr>
            <a:r>
              <a:rPr lang="en-US" sz="4000" u="none" cap="none" strike="noStrike">
                <a:solidFill>
                  <a:srgbClr val="003D7C"/>
                </a:solidFill>
                <a:latin typeface="Calibri"/>
                <a:ea typeface="Calibri"/>
                <a:cs typeface="Calibri"/>
                <a:sym typeface="Calibri"/>
              </a:rPr>
              <a:t>The “So What”: Adjustments/Accommodating</a:t>
            </a:r>
            <a:endParaRPr/>
          </a:p>
        </p:txBody>
      </p:sp>
      <p:sp>
        <p:nvSpPr>
          <p:cNvPr id="900" name="Google Shape;900;p44"/>
          <p:cNvSpPr/>
          <p:nvPr/>
        </p:nvSpPr>
        <p:spPr>
          <a:xfrm>
            <a:off x="17154444" y="9118202"/>
            <a:ext cx="692492" cy="880031"/>
          </a:xfrm>
          <a:custGeom>
            <a:rect b="b" l="l" r="r" t="t"/>
            <a:pathLst>
              <a:path extrusionOk="0" h="880031" w="692492">
                <a:moveTo>
                  <a:pt x="0" y="0"/>
                </a:moveTo>
                <a:lnTo>
                  <a:pt x="692492" y="0"/>
                </a:lnTo>
                <a:lnTo>
                  <a:pt x="692492" y="880030"/>
                </a:lnTo>
                <a:lnTo>
                  <a:pt x="0" y="880030"/>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result for memes about not paying attention" id="901" name="Google Shape;901;p44"/>
          <p:cNvPicPr preferRelativeResize="0"/>
          <p:nvPr/>
        </p:nvPicPr>
        <p:blipFill rotWithShape="1">
          <a:blip r:embed="rId4">
            <a:alphaModFix/>
          </a:blip>
          <a:srcRect b="0" l="0" r="0" t="0"/>
          <a:stretch/>
        </p:blipFill>
        <p:spPr>
          <a:xfrm>
            <a:off x="11506199" y="2358126"/>
            <a:ext cx="6315927" cy="5263723"/>
          </a:xfrm>
          <a:prstGeom prst="rect">
            <a:avLst/>
          </a:prstGeom>
          <a:noFill/>
          <a:ln>
            <a:noFill/>
          </a:ln>
        </p:spPr>
      </p:pic>
      <p:grpSp>
        <p:nvGrpSpPr>
          <p:cNvPr id="902" name="Google Shape;902;p44"/>
          <p:cNvGrpSpPr/>
          <p:nvPr/>
        </p:nvGrpSpPr>
        <p:grpSpPr>
          <a:xfrm>
            <a:off x="882352" y="3047693"/>
            <a:ext cx="8393519" cy="6582600"/>
            <a:chOff x="0" y="9005"/>
            <a:chExt cx="8393519" cy="6582600"/>
          </a:xfrm>
        </p:grpSpPr>
        <p:sp>
          <p:nvSpPr>
            <p:cNvPr id="903" name="Google Shape;903;p44"/>
            <p:cNvSpPr/>
            <p:nvPr/>
          </p:nvSpPr>
          <p:spPr>
            <a:xfrm>
              <a:off x="0" y="9005"/>
              <a:ext cx="8393519" cy="124020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4"/>
            <p:cNvSpPr txBox="1"/>
            <p:nvPr/>
          </p:nvSpPr>
          <p:spPr>
            <a:xfrm>
              <a:off x="60542" y="69547"/>
              <a:ext cx="8272435" cy="1119116"/>
            </a:xfrm>
            <a:prstGeom prst="rect">
              <a:avLst/>
            </a:prstGeom>
            <a:noFill/>
            <a:ln>
              <a:noFill/>
            </a:ln>
          </p:spPr>
          <p:txBody>
            <a:bodyPr anchorCtr="0" anchor="ctr" bIns="201925" lIns="201925" spcFirstLastPara="1" rIns="201925" wrap="square" tIns="201925">
              <a:noAutofit/>
            </a:bodyPr>
            <a:lstStyle/>
            <a:p>
              <a:pPr indent="0" lvl="0" marL="0" marR="0" rtl="0" algn="l">
                <a:lnSpc>
                  <a:spcPct val="90000"/>
                </a:lnSpc>
                <a:spcBef>
                  <a:spcPts val="0"/>
                </a:spcBef>
                <a:spcAft>
                  <a:spcPts val="0"/>
                </a:spcAft>
                <a:buClr>
                  <a:schemeClr val="lt1"/>
                </a:buClr>
                <a:buSzPts val="5300"/>
                <a:buFont typeface="Arial"/>
                <a:buNone/>
              </a:pPr>
              <a:r>
                <a:rPr b="0" i="0" lang="en-US" sz="5300" u="sng">
                  <a:solidFill>
                    <a:schemeClr val="lt1"/>
                  </a:solidFill>
                  <a:latin typeface="Arial"/>
                  <a:ea typeface="Arial"/>
                  <a:cs typeface="Arial"/>
                  <a:sym typeface="Arial"/>
                </a:rPr>
                <a:t>Impaired Attention</a:t>
              </a:r>
              <a:endParaRPr sz="5300">
                <a:solidFill>
                  <a:schemeClr val="lt1"/>
                </a:solidFill>
                <a:latin typeface="Arial"/>
                <a:ea typeface="Arial"/>
                <a:cs typeface="Arial"/>
                <a:sym typeface="Arial"/>
              </a:endParaRPr>
            </a:p>
          </p:txBody>
        </p:sp>
        <p:sp>
          <p:nvSpPr>
            <p:cNvPr id="905" name="Google Shape;905;p44"/>
            <p:cNvSpPr/>
            <p:nvPr/>
          </p:nvSpPr>
          <p:spPr>
            <a:xfrm>
              <a:off x="0" y="1401845"/>
              <a:ext cx="8393519" cy="124020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4"/>
            <p:cNvSpPr txBox="1"/>
            <p:nvPr/>
          </p:nvSpPr>
          <p:spPr>
            <a:xfrm>
              <a:off x="60542" y="1462387"/>
              <a:ext cx="8272435" cy="1119116"/>
            </a:xfrm>
            <a:prstGeom prst="rect">
              <a:avLst/>
            </a:prstGeom>
            <a:noFill/>
            <a:ln>
              <a:noFill/>
            </a:ln>
          </p:spPr>
          <p:txBody>
            <a:bodyPr anchorCtr="0" anchor="ctr" bIns="201925" lIns="201925" spcFirstLastPara="1" rIns="201925" wrap="square" tIns="201925">
              <a:noAutofit/>
            </a:bodyPr>
            <a:lstStyle/>
            <a:p>
              <a:pPr indent="0" lvl="0" marL="0" marR="0" rtl="0" algn="l">
                <a:lnSpc>
                  <a:spcPct val="90000"/>
                </a:lnSpc>
                <a:spcBef>
                  <a:spcPts val="0"/>
                </a:spcBef>
                <a:spcAft>
                  <a:spcPts val="0"/>
                </a:spcAft>
                <a:buClr>
                  <a:schemeClr val="lt1"/>
                </a:buClr>
                <a:buSzPts val="5300"/>
                <a:buFont typeface="Arial"/>
                <a:buNone/>
              </a:pPr>
              <a:r>
                <a:rPr b="0" i="0" lang="en-US" sz="5300" u="sng">
                  <a:solidFill>
                    <a:schemeClr val="lt1"/>
                  </a:solidFill>
                  <a:latin typeface="Arial"/>
                  <a:ea typeface="Arial"/>
                  <a:cs typeface="Arial"/>
                  <a:sym typeface="Arial"/>
                </a:rPr>
                <a:t>What it looks like:</a:t>
              </a:r>
              <a:endParaRPr sz="5300">
                <a:solidFill>
                  <a:schemeClr val="lt1"/>
                </a:solidFill>
                <a:latin typeface="Arial"/>
                <a:ea typeface="Arial"/>
                <a:cs typeface="Arial"/>
                <a:sym typeface="Arial"/>
              </a:endParaRPr>
            </a:p>
          </p:txBody>
        </p:sp>
        <p:sp>
          <p:nvSpPr>
            <p:cNvPr id="907" name="Google Shape;907;p44"/>
            <p:cNvSpPr/>
            <p:nvPr/>
          </p:nvSpPr>
          <p:spPr>
            <a:xfrm>
              <a:off x="0" y="2642045"/>
              <a:ext cx="8393519" cy="39495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4"/>
            <p:cNvSpPr txBox="1"/>
            <p:nvPr/>
          </p:nvSpPr>
          <p:spPr>
            <a:xfrm>
              <a:off x="0" y="2642045"/>
              <a:ext cx="8393519" cy="3949560"/>
            </a:xfrm>
            <a:prstGeom prst="rect">
              <a:avLst/>
            </a:prstGeom>
            <a:noFill/>
            <a:ln>
              <a:noFill/>
            </a:ln>
          </p:spPr>
          <p:txBody>
            <a:bodyPr anchorCtr="0" anchor="t" bIns="67300" lIns="266475" spcFirstLastPara="1" rIns="376925" wrap="square" tIns="67300">
              <a:noAutofit/>
            </a:bodyPr>
            <a:lstStyle/>
            <a:p>
              <a:pPr indent="-285750" lvl="1" marL="285750" marR="0" rtl="0" algn="l">
                <a:lnSpc>
                  <a:spcPct val="90000"/>
                </a:lnSpc>
                <a:spcBef>
                  <a:spcPts val="0"/>
                </a:spcBef>
                <a:spcAft>
                  <a:spcPts val="0"/>
                </a:spcAft>
                <a:buClr>
                  <a:schemeClr val="dk1"/>
                </a:buClr>
                <a:buSzPts val="4100"/>
                <a:buFont typeface="Arial"/>
                <a:buChar char="•"/>
              </a:pPr>
              <a:r>
                <a:rPr b="0" i="0" lang="en-US" sz="4100" u="none" cap="none" strike="noStrike">
                  <a:solidFill>
                    <a:schemeClr val="dk1"/>
                  </a:solidFill>
                  <a:latin typeface="Arial"/>
                  <a:ea typeface="Arial"/>
                  <a:cs typeface="Arial"/>
                  <a:sym typeface="Arial"/>
                </a:rPr>
                <a:t>Fidget, squirms in seat, can’t sit still</a:t>
              </a:r>
              <a:endParaRPr b="0" i="0" sz="4100" u="none" cap="none" strike="noStrike">
                <a:solidFill>
                  <a:schemeClr val="dk1"/>
                </a:solidFill>
                <a:latin typeface="Arial"/>
                <a:ea typeface="Arial"/>
                <a:cs typeface="Arial"/>
                <a:sym typeface="Arial"/>
              </a:endParaRPr>
            </a:p>
            <a:p>
              <a:pPr indent="-285750" lvl="1" marL="285750" marR="0" rtl="0" algn="l">
                <a:lnSpc>
                  <a:spcPct val="90000"/>
                </a:lnSpc>
                <a:spcBef>
                  <a:spcPts val="820"/>
                </a:spcBef>
                <a:spcAft>
                  <a:spcPts val="0"/>
                </a:spcAft>
                <a:buClr>
                  <a:schemeClr val="dk1"/>
                </a:buClr>
                <a:buSzPts val="4100"/>
                <a:buFont typeface="Arial"/>
                <a:buChar char="•"/>
              </a:pPr>
              <a:r>
                <a:rPr b="0" i="0" lang="en-US" sz="4100" u="none" cap="none" strike="noStrike">
                  <a:solidFill>
                    <a:schemeClr val="dk1"/>
                  </a:solidFill>
                  <a:latin typeface="Arial"/>
                  <a:ea typeface="Arial"/>
                  <a:cs typeface="Arial"/>
                  <a:sym typeface="Arial"/>
                </a:rPr>
                <a:t>Interrupts conversation</a:t>
              </a:r>
              <a:endParaRPr b="0" i="0" sz="4100" u="none" cap="none" strike="noStrike">
                <a:solidFill>
                  <a:schemeClr val="dk1"/>
                </a:solidFill>
                <a:latin typeface="Arial"/>
                <a:ea typeface="Arial"/>
                <a:cs typeface="Arial"/>
                <a:sym typeface="Arial"/>
              </a:endParaRPr>
            </a:p>
            <a:p>
              <a:pPr indent="-285750" lvl="1" marL="285750" marR="0" rtl="0" algn="l">
                <a:lnSpc>
                  <a:spcPct val="90000"/>
                </a:lnSpc>
                <a:spcBef>
                  <a:spcPts val="820"/>
                </a:spcBef>
                <a:spcAft>
                  <a:spcPts val="0"/>
                </a:spcAft>
                <a:buClr>
                  <a:schemeClr val="dk1"/>
                </a:buClr>
                <a:buSzPts val="4100"/>
                <a:buFont typeface="Arial"/>
                <a:buChar char="•"/>
              </a:pPr>
              <a:r>
                <a:rPr b="0" i="0" lang="en-US" sz="4100" u="none" cap="none" strike="noStrike">
                  <a:solidFill>
                    <a:schemeClr val="dk1"/>
                  </a:solidFill>
                  <a:latin typeface="Arial"/>
                  <a:ea typeface="Arial"/>
                  <a:cs typeface="Arial"/>
                  <a:sym typeface="Arial"/>
                </a:rPr>
                <a:t>Talks excessively</a:t>
              </a:r>
              <a:endParaRPr b="0" i="0" sz="4100" u="none" cap="none" strike="noStrike">
                <a:solidFill>
                  <a:schemeClr val="dk1"/>
                </a:solidFill>
                <a:latin typeface="Arial"/>
                <a:ea typeface="Arial"/>
                <a:cs typeface="Arial"/>
                <a:sym typeface="Arial"/>
              </a:endParaRPr>
            </a:p>
            <a:p>
              <a:pPr indent="-285750" lvl="1" marL="285750" marR="0" rtl="0" algn="l">
                <a:lnSpc>
                  <a:spcPct val="90000"/>
                </a:lnSpc>
                <a:spcBef>
                  <a:spcPts val="820"/>
                </a:spcBef>
                <a:spcAft>
                  <a:spcPts val="0"/>
                </a:spcAft>
                <a:buClr>
                  <a:schemeClr val="dk1"/>
                </a:buClr>
                <a:buSzPts val="4100"/>
                <a:buFont typeface="Arial"/>
                <a:buChar char="•"/>
              </a:pPr>
              <a:r>
                <a:rPr b="0" i="0" lang="en-US" sz="4100" u="none" cap="none" strike="noStrike">
                  <a:solidFill>
                    <a:schemeClr val="dk1"/>
                  </a:solidFill>
                  <a:latin typeface="Arial"/>
                  <a:ea typeface="Arial"/>
                  <a:cs typeface="Arial"/>
                  <a:sym typeface="Arial"/>
                </a:rPr>
                <a:t>Off topic</a:t>
              </a:r>
              <a:endParaRPr b="0" i="0" sz="4100" u="none" cap="none" strike="noStrike">
                <a:solidFill>
                  <a:schemeClr val="dk1"/>
                </a:solidFill>
                <a:latin typeface="Arial"/>
                <a:ea typeface="Arial"/>
                <a:cs typeface="Arial"/>
                <a:sym typeface="Arial"/>
              </a:endParaRPr>
            </a:p>
            <a:p>
              <a:pPr indent="-285750" lvl="1" marL="285750" marR="0" rtl="0" algn="l">
                <a:lnSpc>
                  <a:spcPct val="90000"/>
                </a:lnSpc>
                <a:spcBef>
                  <a:spcPts val="820"/>
                </a:spcBef>
                <a:spcAft>
                  <a:spcPts val="0"/>
                </a:spcAft>
                <a:buClr>
                  <a:schemeClr val="dk1"/>
                </a:buClr>
                <a:buSzPts val="4100"/>
                <a:buFont typeface="Arial"/>
                <a:buChar char="•"/>
              </a:pPr>
              <a:r>
                <a:rPr b="0" i="0" lang="en-US" sz="4100" u="none" cap="none" strike="noStrike">
                  <a:solidFill>
                    <a:schemeClr val="dk1"/>
                  </a:solidFill>
                  <a:latin typeface="Arial"/>
                  <a:ea typeface="Arial"/>
                  <a:cs typeface="Arial"/>
                  <a:sym typeface="Arial"/>
                </a:rPr>
                <a:t>Impulsivity (inability to inhibit)</a:t>
              </a:r>
              <a:endParaRPr b="0" i="0" sz="4100" u="none" cap="none" strike="noStrike">
                <a:solidFill>
                  <a:schemeClr val="dk1"/>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 name="Shape 912"/>
        <p:cNvGrpSpPr/>
        <p:nvPr/>
      </p:nvGrpSpPr>
      <p:grpSpPr>
        <a:xfrm>
          <a:off x="0" y="0"/>
          <a:ext cx="0" cy="0"/>
          <a:chOff x="0" y="0"/>
          <a:chExt cx="0" cy="0"/>
        </a:xfrm>
      </p:grpSpPr>
      <p:sp>
        <p:nvSpPr>
          <p:cNvPr id="913" name="Google Shape;913;p45"/>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45"/>
          <p:cNvSpPr txBox="1"/>
          <p:nvPr>
            <p:ph type="title"/>
          </p:nvPr>
        </p:nvSpPr>
        <p:spPr>
          <a:xfrm>
            <a:off x="960120" y="493776"/>
            <a:ext cx="10341864" cy="26746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300">
                <a:latin typeface="Arial"/>
                <a:ea typeface="Arial"/>
                <a:cs typeface="Arial"/>
                <a:sym typeface="Arial"/>
              </a:rPr>
              <a:t>The “So What”: Adjustments/Accommodating</a:t>
            </a:r>
            <a:endParaRPr/>
          </a:p>
        </p:txBody>
      </p:sp>
      <p:sp>
        <p:nvSpPr>
          <p:cNvPr id="915" name="Google Shape;915;p45"/>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6" name="Google Shape;916;p45"/>
          <p:cNvSpPr txBox="1"/>
          <p:nvPr/>
        </p:nvSpPr>
        <p:spPr>
          <a:xfrm>
            <a:off x="960120" y="4059936"/>
            <a:ext cx="13060680" cy="52257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Arial"/>
              <a:buChar char="•"/>
            </a:pPr>
            <a:r>
              <a:rPr b="0" i="0" lang="en-US" sz="3200" u="sng" cap="none" strike="noStrike">
                <a:solidFill>
                  <a:schemeClr val="dk1"/>
                </a:solidFill>
                <a:latin typeface="Arial"/>
                <a:ea typeface="Arial"/>
                <a:cs typeface="Arial"/>
                <a:sym typeface="Arial"/>
              </a:rPr>
              <a:t>Impaired Attention</a:t>
            </a:r>
            <a:endParaRPr/>
          </a:p>
          <a:p>
            <a:pPr indent="203200" lvl="0" marL="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640"/>
              </a:spcBef>
              <a:spcAft>
                <a:spcPts val="0"/>
              </a:spcAft>
              <a:buClr>
                <a:schemeClr val="dk1"/>
              </a:buClr>
              <a:buSzPts val="3200"/>
              <a:buFont typeface="Arial"/>
              <a:buChar char="•"/>
            </a:pPr>
            <a:r>
              <a:rPr b="0" i="0" lang="en-US" sz="3200" u="sng" cap="none" strike="noStrike">
                <a:solidFill>
                  <a:schemeClr val="dk1"/>
                </a:solidFill>
                <a:latin typeface="Arial"/>
                <a:ea typeface="Arial"/>
                <a:cs typeface="Arial"/>
                <a:sym typeface="Arial"/>
              </a:rPr>
              <a:t>Adjustments/Accommodations:</a:t>
            </a:r>
            <a:endParaRPr/>
          </a:p>
          <a:p>
            <a:pPr indent="-2286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Check to make sure you have the persons attention before giving instructions</a:t>
            </a:r>
            <a:endParaRPr/>
          </a:p>
          <a:p>
            <a:pPr indent="-2286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Work on one task at a time to avoid the need to divide attention</a:t>
            </a:r>
            <a:endParaRPr/>
          </a:p>
          <a:p>
            <a:pPr indent="-2286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Reduce distractions, meet in a quiet environment</a:t>
            </a:r>
            <a:endParaRPr/>
          </a:p>
          <a:p>
            <a:pPr indent="-2286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Off topic</a:t>
            </a:r>
            <a:endParaRPr/>
          </a:p>
          <a:p>
            <a:pPr indent="-2286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Keep instructions brief, simple and to the point</a:t>
            </a:r>
            <a:endParaRPr/>
          </a:p>
        </p:txBody>
      </p:sp>
      <p:sp>
        <p:nvSpPr>
          <p:cNvPr id="917" name="Google Shape;917;p45"/>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918" name="Google Shape;918;p45"/>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46"/>
          <p:cNvSpPr/>
          <p:nvPr/>
        </p:nvSpPr>
        <p:spPr>
          <a:xfrm>
            <a:off x="1" y="-380917"/>
            <a:ext cx="9677400" cy="11048834"/>
          </a:xfrm>
          <a:custGeom>
            <a:rect b="b" l="l" r="r" t="t"/>
            <a:pathLst>
              <a:path extrusionOk="0" h="3737507" w="4120975">
                <a:moveTo>
                  <a:pt x="0" y="0"/>
                </a:moveTo>
                <a:lnTo>
                  <a:pt x="4120975" y="0"/>
                </a:lnTo>
                <a:lnTo>
                  <a:pt x="4120975" y="3737507"/>
                </a:lnTo>
                <a:lnTo>
                  <a:pt x="0" y="37375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4" name="Google Shape;924;p46"/>
          <p:cNvSpPr/>
          <p:nvPr/>
        </p:nvSpPr>
        <p:spPr>
          <a:xfrm>
            <a:off x="609600" y="2205542"/>
            <a:ext cx="6842708" cy="145167"/>
          </a:xfrm>
          <a:custGeom>
            <a:rect b="b" l="l" r="r" t="t"/>
            <a:pathLst>
              <a:path extrusionOk="0" h="282613" w="13321455">
                <a:moveTo>
                  <a:pt x="0" y="0"/>
                </a:moveTo>
                <a:lnTo>
                  <a:pt x="13321455" y="0"/>
                </a:lnTo>
                <a:lnTo>
                  <a:pt x="13321455" y="282613"/>
                </a:lnTo>
                <a:lnTo>
                  <a:pt x="0" y="282613"/>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5" name="Google Shape;925;p46"/>
          <p:cNvSpPr txBox="1"/>
          <p:nvPr>
            <p:ph idx="4294967295" type="title"/>
          </p:nvPr>
        </p:nvSpPr>
        <p:spPr>
          <a:xfrm>
            <a:off x="609600" y="415390"/>
            <a:ext cx="8666271" cy="135421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003D7C"/>
              </a:buClr>
              <a:buSzPts val="4400"/>
              <a:buFont typeface="Arial"/>
              <a:buNone/>
            </a:pPr>
            <a:r>
              <a:rPr lang="en-US" u="none" cap="none" strike="noStrike">
                <a:solidFill>
                  <a:srgbClr val="003D7C"/>
                </a:solidFill>
                <a:latin typeface="Arial"/>
                <a:ea typeface="Arial"/>
                <a:cs typeface="Arial"/>
                <a:sym typeface="Arial"/>
              </a:rPr>
              <a:t>The “So What”: Adjustments/Accommodating</a:t>
            </a:r>
            <a:endParaRPr/>
          </a:p>
        </p:txBody>
      </p:sp>
      <p:sp>
        <p:nvSpPr>
          <p:cNvPr id="926" name="Google Shape;926;p46"/>
          <p:cNvSpPr/>
          <p:nvPr/>
        </p:nvSpPr>
        <p:spPr>
          <a:xfrm>
            <a:off x="17154444" y="9118202"/>
            <a:ext cx="692492" cy="880031"/>
          </a:xfrm>
          <a:custGeom>
            <a:rect b="b" l="l" r="r" t="t"/>
            <a:pathLst>
              <a:path extrusionOk="0" h="880031" w="692492">
                <a:moveTo>
                  <a:pt x="0" y="0"/>
                </a:moveTo>
                <a:lnTo>
                  <a:pt x="692492" y="0"/>
                </a:lnTo>
                <a:lnTo>
                  <a:pt x="692492" y="880030"/>
                </a:lnTo>
                <a:lnTo>
                  <a:pt x="0" y="880030"/>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Related image" id="927" name="Google Shape;927;p46"/>
          <p:cNvPicPr preferRelativeResize="0"/>
          <p:nvPr/>
        </p:nvPicPr>
        <p:blipFill rotWithShape="1">
          <a:blip r:embed="rId4">
            <a:alphaModFix/>
          </a:blip>
          <a:srcRect b="0" l="0" r="0" t="0"/>
          <a:stretch/>
        </p:blipFill>
        <p:spPr>
          <a:xfrm>
            <a:off x="11022799" y="2449992"/>
            <a:ext cx="6131645" cy="5387016"/>
          </a:xfrm>
          <a:prstGeom prst="rect">
            <a:avLst/>
          </a:prstGeom>
          <a:noFill/>
          <a:ln>
            <a:noFill/>
          </a:ln>
        </p:spPr>
      </p:pic>
      <p:grpSp>
        <p:nvGrpSpPr>
          <p:cNvPr id="928" name="Google Shape;928;p46"/>
          <p:cNvGrpSpPr/>
          <p:nvPr/>
        </p:nvGrpSpPr>
        <p:grpSpPr>
          <a:xfrm>
            <a:off x="609600" y="2862489"/>
            <a:ext cx="8666271" cy="7073189"/>
            <a:chOff x="0" y="62554"/>
            <a:chExt cx="8666271" cy="7073189"/>
          </a:xfrm>
        </p:grpSpPr>
        <p:sp>
          <p:nvSpPr>
            <p:cNvPr id="929" name="Google Shape;929;p46"/>
            <p:cNvSpPr/>
            <p:nvPr/>
          </p:nvSpPr>
          <p:spPr>
            <a:xfrm>
              <a:off x="0" y="62554"/>
              <a:ext cx="8666271" cy="119340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6"/>
            <p:cNvSpPr txBox="1"/>
            <p:nvPr/>
          </p:nvSpPr>
          <p:spPr>
            <a:xfrm>
              <a:off x="58257" y="120811"/>
              <a:ext cx="8549757" cy="1076886"/>
            </a:xfrm>
            <a:prstGeom prst="rect">
              <a:avLst/>
            </a:prstGeom>
            <a:noFill/>
            <a:ln>
              <a:noFill/>
            </a:ln>
          </p:spPr>
          <p:txBody>
            <a:bodyPr anchorCtr="0" anchor="ctr" bIns="194300" lIns="194300" spcFirstLastPara="1" rIns="194300" wrap="square" tIns="194300">
              <a:noAutofit/>
            </a:bodyPr>
            <a:lstStyle/>
            <a:p>
              <a:pPr indent="0" lvl="0" marL="0" marR="0" rtl="0" algn="l">
                <a:lnSpc>
                  <a:spcPct val="90000"/>
                </a:lnSpc>
                <a:spcBef>
                  <a:spcPts val="0"/>
                </a:spcBef>
                <a:spcAft>
                  <a:spcPts val="0"/>
                </a:spcAft>
                <a:buClr>
                  <a:schemeClr val="lt1"/>
                </a:buClr>
                <a:buSzPts val="5100"/>
                <a:buFont typeface="Arial"/>
                <a:buNone/>
              </a:pPr>
              <a:r>
                <a:rPr b="0" i="0" lang="en-US" sz="5100" u="sng">
                  <a:solidFill>
                    <a:schemeClr val="lt1"/>
                  </a:solidFill>
                  <a:latin typeface="Arial"/>
                  <a:ea typeface="Arial"/>
                  <a:cs typeface="Arial"/>
                  <a:sym typeface="Arial"/>
                </a:rPr>
                <a:t>Short Term Memory Loss</a:t>
              </a:r>
              <a:endParaRPr sz="5100">
                <a:solidFill>
                  <a:schemeClr val="lt1"/>
                </a:solidFill>
                <a:latin typeface="Arial"/>
                <a:ea typeface="Arial"/>
                <a:cs typeface="Arial"/>
                <a:sym typeface="Arial"/>
              </a:endParaRPr>
            </a:p>
          </p:txBody>
        </p:sp>
        <p:sp>
          <p:nvSpPr>
            <p:cNvPr id="931" name="Google Shape;931;p46"/>
            <p:cNvSpPr/>
            <p:nvPr/>
          </p:nvSpPr>
          <p:spPr>
            <a:xfrm>
              <a:off x="0" y="1402834"/>
              <a:ext cx="8666271" cy="119340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6"/>
            <p:cNvSpPr txBox="1"/>
            <p:nvPr/>
          </p:nvSpPr>
          <p:spPr>
            <a:xfrm>
              <a:off x="58257" y="1461091"/>
              <a:ext cx="8549757" cy="1076886"/>
            </a:xfrm>
            <a:prstGeom prst="rect">
              <a:avLst/>
            </a:prstGeom>
            <a:noFill/>
            <a:ln>
              <a:noFill/>
            </a:ln>
          </p:spPr>
          <p:txBody>
            <a:bodyPr anchorCtr="0" anchor="ctr" bIns="194300" lIns="194300" spcFirstLastPara="1" rIns="194300" wrap="square" tIns="194300">
              <a:noAutofit/>
            </a:bodyPr>
            <a:lstStyle/>
            <a:p>
              <a:pPr indent="0" lvl="0" marL="0" marR="0" rtl="0" algn="l">
                <a:lnSpc>
                  <a:spcPct val="90000"/>
                </a:lnSpc>
                <a:spcBef>
                  <a:spcPts val="0"/>
                </a:spcBef>
                <a:spcAft>
                  <a:spcPts val="0"/>
                </a:spcAft>
                <a:buClr>
                  <a:schemeClr val="lt1"/>
                </a:buClr>
                <a:buSzPts val="5100"/>
                <a:buFont typeface="Arial"/>
                <a:buNone/>
              </a:pPr>
              <a:r>
                <a:rPr b="0" i="0" lang="en-US" sz="5100" u="sng">
                  <a:solidFill>
                    <a:schemeClr val="lt1"/>
                  </a:solidFill>
                  <a:latin typeface="Arial"/>
                  <a:ea typeface="Arial"/>
                  <a:cs typeface="Arial"/>
                  <a:sym typeface="Arial"/>
                </a:rPr>
                <a:t>What it looks like:</a:t>
              </a:r>
              <a:endParaRPr sz="5100">
                <a:solidFill>
                  <a:schemeClr val="lt1"/>
                </a:solidFill>
                <a:latin typeface="Arial"/>
                <a:ea typeface="Arial"/>
                <a:cs typeface="Arial"/>
                <a:sym typeface="Arial"/>
              </a:endParaRPr>
            </a:p>
          </p:txBody>
        </p:sp>
        <p:sp>
          <p:nvSpPr>
            <p:cNvPr id="933" name="Google Shape;933;p46"/>
            <p:cNvSpPr/>
            <p:nvPr/>
          </p:nvSpPr>
          <p:spPr>
            <a:xfrm>
              <a:off x="0" y="2596234"/>
              <a:ext cx="8666271" cy="453950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6"/>
            <p:cNvSpPr txBox="1"/>
            <p:nvPr/>
          </p:nvSpPr>
          <p:spPr>
            <a:xfrm>
              <a:off x="0" y="2596234"/>
              <a:ext cx="8666271" cy="4539509"/>
            </a:xfrm>
            <a:prstGeom prst="rect">
              <a:avLst/>
            </a:prstGeom>
            <a:noFill/>
            <a:ln>
              <a:noFill/>
            </a:ln>
          </p:spPr>
          <p:txBody>
            <a:bodyPr anchorCtr="0" anchor="t" bIns="64750" lIns="275150" spcFirstLastPara="1" rIns="362700" wrap="square" tIns="64750">
              <a:noAutofit/>
            </a:bodyPr>
            <a:lstStyle/>
            <a:p>
              <a:pPr indent="-285750" lvl="1" marL="285750" marR="0" rtl="0" algn="l">
                <a:lnSpc>
                  <a:spcPct val="90000"/>
                </a:lnSpc>
                <a:spcBef>
                  <a:spcPts val="0"/>
                </a:spcBef>
                <a:spcAft>
                  <a:spcPts val="0"/>
                </a:spcAft>
                <a:buClr>
                  <a:schemeClr val="dk1"/>
                </a:buClr>
                <a:buSzPts val="4000"/>
                <a:buFont typeface="Calibri"/>
                <a:buChar char="•"/>
              </a:pPr>
              <a:r>
                <a:rPr b="0" i="0" lang="en-US" sz="4000" u="none" cap="none" strike="noStrike">
                  <a:solidFill>
                    <a:schemeClr val="dk1"/>
                  </a:solidFill>
                  <a:latin typeface="Calibri"/>
                  <a:ea typeface="Calibri"/>
                  <a:cs typeface="Calibri"/>
                  <a:sym typeface="Calibri"/>
                </a:rPr>
                <a:t>Can’t remember more than one thing at a time</a:t>
              </a:r>
              <a:endParaRPr b="0" i="0" sz="4000" u="none" cap="none" strike="noStrike">
                <a:solidFill>
                  <a:schemeClr val="dk1"/>
                </a:solidFill>
                <a:latin typeface="Calibri"/>
                <a:ea typeface="Calibri"/>
                <a:cs typeface="Calibri"/>
                <a:sym typeface="Calibri"/>
              </a:endParaRPr>
            </a:p>
            <a:p>
              <a:pPr indent="-285750" lvl="1" marL="285750" marR="0" rtl="0" algn="l">
                <a:lnSpc>
                  <a:spcPct val="90000"/>
                </a:lnSpc>
                <a:spcBef>
                  <a:spcPts val="800"/>
                </a:spcBef>
                <a:spcAft>
                  <a:spcPts val="0"/>
                </a:spcAft>
                <a:buClr>
                  <a:schemeClr val="dk1"/>
                </a:buClr>
                <a:buSzPts val="4000"/>
                <a:buFont typeface="Calibri"/>
                <a:buChar char="•"/>
              </a:pPr>
              <a:r>
                <a:rPr b="0" i="0" lang="en-US" sz="4000" u="none" cap="none" strike="noStrike">
                  <a:solidFill>
                    <a:schemeClr val="dk1"/>
                  </a:solidFill>
                  <a:latin typeface="Calibri"/>
                  <a:ea typeface="Calibri"/>
                  <a:cs typeface="Calibri"/>
                  <a:sym typeface="Calibri"/>
                </a:rPr>
                <a:t>Can’t remember details</a:t>
              </a:r>
              <a:endParaRPr b="0" i="0" sz="4000" u="none" cap="none" strike="noStrike">
                <a:solidFill>
                  <a:schemeClr val="dk1"/>
                </a:solidFill>
                <a:latin typeface="Calibri"/>
                <a:ea typeface="Calibri"/>
                <a:cs typeface="Calibri"/>
                <a:sym typeface="Calibri"/>
              </a:endParaRPr>
            </a:p>
            <a:p>
              <a:pPr indent="-285750" lvl="1" marL="285750" marR="0" rtl="0" algn="l">
                <a:lnSpc>
                  <a:spcPct val="90000"/>
                </a:lnSpc>
                <a:spcBef>
                  <a:spcPts val="800"/>
                </a:spcBef>
                <a:spcAft>
                  <a:spcPts val="0"/>
                </a:spcAft>
                <a:buClr>
                  <a:schemeClr val="dk1"/>
                </a:buClr>
                <a:buSzPts val="4000"/>
                <a:buFont typeface="Calibri"/>
                <a:buChar char="•"/>
              </a:pPr>
              <a:r>
                <a:rPr b="0" i="0" lang="en-US" sz="4000" u="none" cap="none" strike="noStrike">
                  <a:solidFill>
                    <a:schemeClr val="dk1"/>
                  </a:solidFill>
                  <a:latin typeface="Calibri"/>
                  <a:ea typeface="Calibri"/>
                  <a:cs typeface="Calibri"/>
                  <a:sym typeface="Calibri"/>
                </a:rPr>
                <a:t>Appears disorganized</a:t>
              </a:r>
              <a:endParaRPr b="0" i="0" sz="4000" u="none" cap="none" strike="noStrike">
                <a:solidFill>
                  <a:schemeClr val="dk1"/>
                </a:solidFill>
                <a:latin typeface="Calibri"/>
                <a:ea typeface="Calibri"/>
                <a:cs typeface="Calibri"/>
                <a:sym typeface="Calibri"/>
              </a:endParaRPr>
            </a:p>
            <a:p>
              <a:pPr indent="-285750" lvl="1" marL="285750" marR="0" rtl="0" algn="l">
                <a:lnSpc>
                  <a:spcPct val="90000"/>
                </a:lnSpc>
                <a:spcBef>
                  <a:spcPts val="800"/>
                </a:spcBef>
                <a:spcAft>
                  <a:spcPts val="0"/>
                </a:spcAft>
                <a:buClr>
                  <a:schemeClr val="dk1"/>
                </a:buClr>
                <a:buSzPts val="4000"/>
                <a:buFont typeface="Calibri"/>
                <a:buChar char="•"/>
              </a:pPr>
              <a:r>
                <a:rPr b="0" i="0" lang="en-US" sz="4000" u="none" cap="none" strike="noStrike">
                  <a:solidFill>
                    <a:schemeClr val="dk1"/>
                  </a:solidFill>
                  <a:latin typeface="Calibri"/>
                  <a:ea typeface="Calibri"/>
                  <a:cs typeface="Calibri"/>
                  <a:sym typeface="Calibri"/>
                </a:rPr>
                <a:t>Appears to have an “attitude” problem</a:t>
              </a:r>
              <a:endParaRPr b="0" i="0" sz="4000" u="none" cap="none" strike="noStrike">
                <a:solidFill>
                  <a:schemeClr val="dk1"/>
                </a:solidFill>
                <a:latin typeface="Calibri"/>
                <a:ea typeface="Calibri"/>
                <a:cs typeface="Calibri"/>
                <a:sym typeface="Calibri"/>
              </a:endParaRPr>
            </a:p>
            <a:p>
              <a:pPr indent="-285750" lvl="1" marL="285750" marR="0" rtl="0" algn="l">
                <a:lnSpc>
                  <a:spcPct val="90000"/>
                </a:lnSpc>
                <a:spcBef>
                  <a:spcPts val="800"/>
                </a:spcBef>
                <a:spcAft>
                  <a:spcPts val="0"/>
                </a:spcAft>
                <a:buClr>
                  <a:schemeClr val="dk1"/>
                </a:buClr>
                <a:buSzPts val="4000"/>
                <a:buFont typeface="Calibri"/>
                <a:buChar char="•"/>
              </a:pPr>
              <a:r>
                <a:rPr b="0" i="0" lang="en-US" sz="4000" u="none" cap="none" strike="noStrike">
                  <a:solidFill>
                    <a:schemeClr val="dk1"/>
                  </a:solidFill>
                  <a:latin typeface="Calibri"/>
                  <a:ea typeface="Calibri"/>
                  <a:cs typeface="Calibri"/>
                  <a:sym typeface="Calibri"/>
                </a:rPr>
                <a:t>Appears manipulative</a:t>
              </a:r>
              <a:endParaRPr b="0" i="0" sz="4000" u="none" cap="none" strike="noStrike">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8" name="Shape 938"/>
        <p:cNvGrpSpPr/>
        <p:nvPr/>
      </p:nvGrpSpPr>
      <p:grpSpPr>
        <a:xfrm>
          <a:off x="0" y="0"/>
          <a:ext cx="0" cy="0"/>
          <a:chOff x="0" y="0"/>
          <a:chExt cx="0" cy="0"/>
        </a:xfrm>
      </p:grpSpPr>
      <p:sp>
        <p:nvSpPr>
          <p:cNvPr id="939" name="Google Shape;939;p47"/>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47"/>
          <p:cNvSpPr txBox="1"/>
          <p:nvPr>
            <p:ph type="title"/>
          </p:nvPr>
        </p:nvSpPr>
        <p:spPr>
          <a:xfrm>
            <a:off x="960120" y="493776"/>
            <a:ext cx="10341864" cy="26746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300"/>
              <a:buFont typeface="Calibri"/>
              <a:buNone/>
            </a:pPr>
            <a:r>
              <a:rPr lang="en-US" sz="6300"/>
              <a:t>The “So What”: Adjustments/Accommodating</a:t>
            </a:r>
            <a:endParaRPr/>
          </a:p>
        </p:txBody>
      </p:sp>
      <p:sp>
        <p:nvSpPr>
          <p:cNvPr id="941" name="Google Shape;941;p47"/>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47"/>
          <p:cNvSpPr txBox="1"/>
          <p:nvPr/>
        </p:nvSpPr>
        <p:spPr>
          <a:xfrm>
            <a:off x="960120" y="4059936"/>
            <a:ext cx="10341864" cy="52257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300"/>
              <a:buFont typeface="Arial"/>
              <a:buChar char="•"/>
            </a:pPr>
            <a:r>
              <a:rPr b="0" i="0" lang="en-US" sz="3300" u="sng" cap="none" strike="noStrike">
                <a:solidFill>
                  <a:schemeClr val="dk1"/>
                </a:solidFill>
                <a:latin typeface="Calibri"/>
                <a:ea typeface="Calibri"/>
                <a:cs typeface="Calibri"/>
                <a:sym typeface="Calibri"/>
              </a:rPr>
              <a:t>Short Term Memory Loss</a:t>
            </a:r>
            <a:endParaRPr/>
          </a:p>
          <a:p>
            <a:pPr indent="209550" lvl="0" marL="0" marR="0" rtl="0" algn="l">
              <a:lnSpc>
                <a:spcPct val="90000"/>
              </a:lnSpc>
              <a:spcBef>
                <a:spcPts val="660"/>
              </a:spcBef>
              <a:spcAft>
                <a:spcPts val="0"/>
              </a:spcAft>
              <a:buClr>
                <a:schemeClr val="dk1"/>
              </a:buClr>
              <a:buSzPts val="3300"/>
              <a:buFont typeface="Arial"/>
              <a:buNone/>
            </a:pPr>
            <a:r>
              <a:t/>
            </a:r>
            <a:endParaRPr b="0" i="0" sz="3300" u="none" cap="none" strike="noStrike">
              <a:solidFill>
                <a:schemeClr val="dk1"/>
              </a:solidFill>
              <a:latin typeface="Calibri"/>
              <a:ea typeface="Calibri"/>
              <a:cs typeface="Calibri"/>
              <a:sym typeface="Calibri"/>
            </a:endParaRPr>
          </a:p>
          <a:p>
            <a:pPr indent="0" lvl="0" marL="0" marR="0" rtl="0" algn="l">
              <a:lnSpc>
                <a:spcPct val="90000"/>
              </a:lnSpc>
              <a:spcBef>
                <a:spcPts val="660"/>
              </a:spcBef>
              <a:spcAft>
                <a:spcPts val="0"/>
              </a:spcAft>
              <a:buClr>
                <a:schemeClr val="dk1"/>
              </a:buClr>
              <a:buSzPts val="3300"/>
              <a:buFont typeface="Arial"/>
              <a:buChar char="•"/>
            </a:pPr>
            <a:r>
              <a:rPr b="0" i="0" lang="en-US" sz="3300" u="sng" cap="none" strike="noStrike">
                <a:solidFill>
                  <a:schemeClr val="dk1"/>
                </a:solidFill>
                <a:latin typeface="Calibri"/>
                <a:ea typeface="Calibri"/>
                <a:cs typeface="Calibri"/>
                <a:sym typeface="Calibri"/>
              </a:rPr>
              <a:t>Adjustments/Accommodations:</a:t>
            </a:r>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Repeat and summarize information</a:t>
            </a:r>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Provide written summary</a:t>
            </a:r>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Review new information frequently</a:t>
            </a:r>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Stick to routine as much as possible</a:t>
            </a:r>
            <a:endParaRPr/>
          </a:p>
          <a:p>
            <a:pPr indent="-228600" lvl="0" marL="342900" marR="0" rtl="0" algn="l">
              <a:lnSpc>
                <a:spcPct val="90000"/>
              </a:lnSpc>
              <a:spcBef>
                <a:spcPts val="66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Keep information concise, tangible, and relevant</a:t>
            </a:r>
            <a:endParaRPr/>
          </a:p>
        </p:txBody>
      </p:sp>
      <p:sp>
        <p:nvSpPr>
          <p:cNvPr id="943" name="Google Shape;943;p47"/>
          <p:cNvSpPr/>
          <p:nvPr/>
        </p:nvSpPr>
        <p:spPr>
          <a:xfrm>
            <a:off x="11795760" y="2952028"/>
            <a:ext cx="6021324" cy="22844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NASHIA logo icon" id="944" name="Google Shape;944;p47"/>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48"/>
          <p:cNvSpPr/>
          <p:nvPr/>
        </p:nvSpPr>
        <p:spPr>
          <a:xfrm>
            <a:off x="0" y="4972052"/>
            <a:ext cx="18288000" cy="5314949"/>
          </a:xfrm>
          <a:custGeom>
            <a:rect b="b" l="l" r="r" t="t"/>
            <a:pathLst>
              <a:path extrusionOk="0" h="1938908" w="6671512">
                <a:moveTo>
                  <a:pt x="0" y="0"/>
                </a:moveTo>
                <a:lnTo>
                  <a:pt x="6671512" y="0"/>
                </a:lnTo>
                <a:lnTo>
                  <a:pt x="6671512" y="1938908"/>
                </a:lnTo>
                <a:lnTo>
                  <a:pt x="0" y="1938908"/>
                </a:lnTo>
                <a:close/>
              </a:path>
            </a:pathLst>
          </a:custGeom>
          <a:solidFill>
            <a:srgbClr val="F2F1F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0" name="Google Shape;950;p48"/>
          <p:cNvSpPr/>
          <p:nvPr/>
        </p:nvSpPr>
        <p:spPr>
          <a:xfrm>
            <a:off x="9692864" y="2199386"/>
            <a:ext cx="6899458" cy="693038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1" name="Google Shape;951;p48"/>
          <p:cNvSpPr txBox="1"/>
          <p:nvPr>
            <p:ph type="title"/>
          </p:nvPr>
        </p:nvSpPr>
        <p:spPr>
          <a:xfrm>
            <a:off x="4350356" y="491309"/>
            <a:ext cx="9682962"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9E0512"/>
              </a:buClr>
              <a:buSzPts val="5241"/>
              <a:buFont typeface="Arial"/>
              <a:buNone/>
            </a:pPr>
            <a:r>
              <a:rPr b="1" lang="en-US" sz="5241">
                <a:solidFill>
                  <a:srgbClr val="9E0512"/>
                </a:solidFill>
                <a:latin typeface="Arial"/>
                <a:ea typeface="Arial"/>
                <a:cs typeface="Arial"/>
                <a:sym typeface="Arial"/>
              </a:rPr>
              <a:t>Skill vs Will (Can’t vs Won’t)</a:t>
            </a:r>
            <a:endParaRPr b="1" sz="5241">
              <a:latin typeface="Arial"/>
              <a:ea typeface="Arial"/>
              <a:cs typeface="Arial"/>
              <a:sym typeface="Arial"/>
            </a:endParaRPr>
          </a:p>
        </p:txBody>
      </p:sp>
      <p:sp>
        <p:nvSpPr>
          <p:cNvPr id="952" name="Google Shape;952;p48"/>
          <p:cNvSpPr/>
          <p:nvPr/>
        </p:nvSpPr>
        <p:spPr>
          <a:xfrm>
            <a:off x="1972313" y="2263445"/>
            <a:ext cx="6899458" cy="693038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81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3" name="Google Shape;953;p48"/>
          <p:cNvSpPr txBox="1"/>
          <p:nvPr/>
        </p:nvSpPr>
        <p:spPr>
          <a:xfrm>
            <a:off x="3097941" y="5728636"/>
            <a:ext cx="4648200" cy="221599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Arial"/>
                <a:ea typeface="Arial"/>
                <a:cs typeface="Arial"/>
                <a:sym typeface="Arial"/>
              </a:rPr>
              <a:t>If think they have the skill but choose to not use it, likely to think punishment</a:t>
            </a:r>
            <a:endParaRPr b="0" i="0" sz="3200" u="none" cap="none" strike="noStrike">
              <a:solidFill>
                <a:srgbClr val="FFFFFF"/>
              </a:solidFill>
              <a:latin typeface="Arial"/>
              <a:ea typeface="Arial"/>
              <a:cs typeface="Arial"/>
              <a:sym typeface="Arial"/>
            </a:endParaRPr>
          </a:p>
        </p:txBody>
      </p:sp>
      <p:sp>
        <p:nvSpPr>
          <p:cNvPr descr="Head with Gears" id="954" name="Google Shape;954;p48"/>
          <p:cNvSpPr/>
          <p:nvPr/>
        </p:nvSpPr>
        <p:spPr>
          <a:xfrm>
            <a:off x="4191001" y="2561242"/>
            <a:ext cx="2814356" cy="2814356"/>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descr="Classroom" id="955" name="Google Shape;955;p48"/>
          <p:cNvSpPr/>
          <p:nvPr/>
        </p:nvSpPr>
        <p:spPr>
          <a:xfrm>
            <a:off x="11582401" y="2663239"/>
            <a:ext cx="2736317" cy="2763764"/>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6" name="Google Shape;956;p48"/>
          <p:cNvSpPr txBox="1"/>
          <p:nvPr/>
        </p:nvSpPr>
        <p:spPr>
          <a:xfrm>
            <a:off x="10818491" y="5673398"/>
            <a:ext cx="4648200" cy="24622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FFFF"/>
                </a:solidFill>
                <a:latin typeface="Arial"/>
                <a:ea typeface="Arial"/>
                <a:cs typeface="Arial"/>
                <a:sym typeface="Arial"/>
              </a:rPr>
              <a:t>If they think they don’t have the skill, less likely to think punishment, more likely to think of teaching the skill</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49"/>
          <p:cNvSpPr txBox="1"/>
          <p:nvPr>
            <p:ph idx="11" type="ftr"/>
          </p:nvPr>
        </p:nvSpPr>
        <p:spPr>
          <a:xfrm>
            <a:off x="1799843" y="9508784"/>
            <a:ext cx="10337514" cy="548640"/>
          </a:xfrm>
          <a:prstGeom prst="rect">
            <a:avLst/>
          </a:prstGeom>
          <a:noFill/>
          <a:ln>
            <a:noFill/>
          </a:ln>
        </p:spPr>
        <p:txBody>
          <a:bodyPr anchorCtr="0" anchor="ctr" bIns="68575" lIns="137150" spcFirstLastPara="1" rIns="137150" wrap="square" tIns="685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Addressing the Needs of People with Brain Injuries in the Justice System: Field-wide Webinar </a:t>
            </a:r>
            <a:endParaRPr/>
          </a:p>
        </p:txBody>
      </p:sp>
      <p:sp>
        <p:nvSpPr>
          <p:cNvPr id="962" name="Google Shape;962;p49"/>
          <p:cNvSpPr txBox="1"/>
          <p:nvPr>
            <p:ph idx="12" type="sldNum"/>
          </p:nvPr>
        </p:nvSpPr>
        <p:spPr>
          <a:xfrm>
            <a:off x="914400" y="9504566"/>
            <a:ext cx="638736" cy="548640"/>
          </a:xfrm>
          <a:prstGeom prst="rect">
            <a:avLst/>
          </a:prstGeom>
          <a:noFill/>
          <a:ln>
            <a:noFill/>
          </a:ln>
        </p:spPr>
        <p:txBody>
          <a:bodyPr anchorCtr="0" anchor="ctr" bIns="68575" lIns="137150" spcFirstLastPara="1" rIns="137150" wrap="square" tIns="6857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FFFFFF"/>
                </a:solidFill>
                <a:latin typeface="Calibri"/>
                <a:ea typeface="Calibri"/>
                <a:cs typeface="Calibri"/>
                <a:sym typeface="Calibri"/>
              </a:rPr>
              <a:t>‹#›</a:t>
            </a:fld>
            <a:endParaRPr b="0" i="0" sz="1800" u="none" cap="none" strike="noStrike">
              <a:solidFill>
                <a:srgbClr val="FFFFFF"/>
              </a:solidFill>
              <a:latin typeface="Calibri"/>
              <a:ea typeface="Calibri"/>
              <a:cs typeface="Calibri"/>
              <a:sym typeface="Calibri"/>
            </a:endParaRPr>
          </a:p>
        </p:txBody>
      </p:sp>
      <p:sp>
        <p:nvSpPr>
          <p:cNvPr id="963" name="Google Shape;963;p49"/>
          <p:cNvSpPr txBox="1"/>
          <p:nvPr>
            <p:ph type="title"/>
          </p:nvPr>
        </p:nvSpPr>
        <p:spPr>
          <a:xfrm>
            <a:off x="526863" y="383580"/>
            <a:ext cx="17234274" cy="175823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F3D76"/>
              </a:buClr>
              <a:buSzPts val="5201"/>
              <a:buFont typeface="Arial"/>
              <a:buNone/>
            </a:pPr>
            <a:r>
              <a:rPr b="1" lang="en-US" sz="5201">
                <a:solidFill>
                  <a:srgbClr val="0F3D76"/>
                </a:solidFill>
                <a:latin typeface="Arial"/>
                <a:ea typeface="Arial"/>
                <a:cs typeface="Arial"/>
                <a:sym typeface="Arial"/>
              </a:rPr>
              <a:t>Strategies to Assist with Functional Behavior</a:t>
            </a:r>
            <a:endParaRPr/>
          </a:p>
        </p:txBody>
      </p:sp>
      <p:sp>
        <p:nvSpPr>
          <p:cNvPr id="964" name="Google Shape;964;p49"/>
          <p:cNvSpPr/>
          <p:nvPr>
            <p:ph idx="1" type="body"/>
          </p:nvPr>
        </p:nvSpPr>
        <p:spPr>
          <a:xfrm>
            <a:off x="779931" y="2369301"/>
            <a:ext cx="5034258" cy="2596753"/>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normAutofit/>
          </a:bodyPr>
          <a:lstStyle/>
          <a:p>
            <a:pPr indent="0" lvl="0" marL="85730" rtl="0" algn="ctr">
              <a:spcBef>
                <a:spcPts val="0"/>
              </a:spcBef>
              <a:spcAft>
                <a:spcPts val="0"/>
              </a:spcAft>
              <a:buClr>
                <a:srgbClr val="FFFFFF"/>
              </a:buClr>
              <a:buSzPts val="2400"/>
              <a:buNone/>
            </a:pPr>
            <a:r>
              <a:rPr lang="en-US" sz="2400">
                <a:solidFill>
                  <a:srgbClr val="FFFFFF"/>
                </a:solidFill>
                <a:latin typeface="Arial"/>
                <a:ea typeface="Arial"/>
                <a:cs typeface="Arial"/>
                <a:sym typeface="Arial"/>
              </a:rPr>
              <a:t>Doesn't feel rules are fair and expresses feelings inappropriately Expressive /Pragmatic Language</a:t>
            </a:r>
            <a:endParaRPr/>
          </a:p>
        </p:txBody>
      </p:sp>
      <p:sp>
        <p:nvSpPr>
          <p:cNvPr id="965" name="Google Shape;965;p49"/>
          <p:cNvSpPr/>
          <p:nvPr/>
        </p:nvSpPr>
        <p:spPr>
          <a:xfrm>
            <a:off x="10056938" y="3124928"/>
            <a:ext cx="3505200" cy="1257300"/>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Teach appropriate ways to express verbal discontent</a:t>
            </a:r>
            <a:endParaRPr/>
          </a:p>
        </p:txBody>
      </p:sp>
      <p:sp>
        <p:nvSpPr>
          <p:cNvPr id="966" name="Google Shape;966;p49"/>
          <p:cNvSpPr/>
          <p:nvPr/>
        </p:nvSpPr>
        <p:spPr>
          <a:xfrm>
            <a:off x="6676221" y="3338112"/>
            <a:ext cx="1751682" cy="748767"/>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67" name="Google Shape;967;p49"/>
          <p:cNvSpPr/>
          <p:nvPr/>
        </p:nvSpPr>
        <p:spPr>
          <a:xfrm>
            <a:off x="1233769" y="5224211"/>
            <a:ext cx="4148978" cy="2077403"/>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Is off-task while reviewing expectations:</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Attention</a:t>
            </a:r>
            <a:endParaRPr/>
          </a:p>
        </p:txBody>
      </p:sp>
      <p:sp>
        <p:nvSpPr>
          <p:cNvPr id="968" name="Google Shape;968;p49"/>
          <p:cNvSpPr/>
          <p:nvPr/>
        </p:nvSpPr>
        <p:spPr>
          <a:xfrm>
            <a:off x="10186454" y="5675700"/>
            <a:ext cx="3505200" cy="1257300"/>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Make sure you have attention before reviewing expectations</a:t>
            </a:r>
            <a:endParaRPr/>
          </a:p>
        </p:txBody>
      </p:sp>
      <p:sp>
        <p:nvSpPr>
          <p:cNvPr id="969" name="Google Shape;969;p49"/>
          <p:cNvSpPr/>
          <p:nvPr/>
        </p:nvSpPr>
        <p:spPr>
          <a:xfrm>
            <a:off x="6709272" y="5949108"/>
            <a:ext cx="1718631" cy="908892"/>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70" name="Google Shape;970;p49"/>
          <p:cNvSpPr/>
          <p:nvPr/>
        </p:nvSpPr>
        <p:spPr>
          <a:xfrm>
            <a:off x="1233770" y="7517985"/>
            <a:ext cx="4148978" cy="1558052"/>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Can’t remember  expectations:</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Memory</a:t>
            </a:r>
            <a:endParaRPr/>
          </a:p>
        </p:txBody>
      </p:sp>
      <p:sp>
        <p:nvSpPr>
          <p:cNvPr id="971" name="Google Shape;971;p49"/>
          <p:cNvSpPr/>
          <p:nvPr/>
        </p:nvSpPr>
        <p:spPr>
          <a:xfrm>
            <a:off x="6709272" y="7950055"/>
            <a:ext cx="1718631" cy="848723"/>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72" name="Google Shape;972;p49"/>
          <p:cNvSpPr/>
          <p:nvPr/>
        </p:nvSpPr>
        <p:spPr>
          <a:xfrm>
            <a:off x="10056938" y="7660917"/>
            <a:ext cx="3764232" cy="1225755"/>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Write out/draw out steps to compensate for memory</a:t>
            </a:r>
            <a:endParaRPr/>
          </a:p>
        </p:txBody>
      </p:sp>
      <p:sp>
        <p:nvSpPr>
          <p:cNvPr id="973" name="Google Shape;973;p49"/>
          <p:cNvSpPr/>
          <p:nvPr/>
        </p:nvSpPr>
        <p:spPr>
          <a:xfrm>
            <a:off x="0" y="9593167"/>
            <a:ext cx="18288000" cy="69383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NASHIA logo icon" id="974" name="Google Shape;974;p49"/>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5"/>
                                        </p:tgtEl>
                                        <p:attrNameLst>
                                          <p:attrName>style.visibility</p:attrName>
                                        </p:attrNameLst>
                                      </p:cBhvr>
                                      <p:to>
                                        <p:strVal val="visible"/>
                                      </p:to>
                                    </p:set>
                                    <p:anim calcmode="lin" valueType="num">
                                      <p:cBhvr additive="base">
                                        <p:cTn dur="500"/>
                                        <p:tgtEl>
                                          <p:spTgt spid="9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8"/>
                                        </p:tgtEl>
                                        <p:attrNameLst>
                                          <p:attrName>style.visibility</p:attrName>
                                        </p:attrNameLst>
                                      </p:cBhvr>
                                      <p:to>
                                        <p:strVal val="visible"/>
                                      </p:to>
                                    </p:set>
                                    <p:anim calcmode="lin" valueType="num">
                                      <p:cBhvr additive="base">
                                        <p:cTn dur="500"/>
                                        <p:tgtEl>
                                          <p:spTgt spid="9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2"/>
                                        </p:tgtEl>
                                        <p:attrNameLst>
                                          <p:attrName>style.visibility</p:attrName>
                                        </p:attrNameLst>
                                      </p:cBhvr>
                                      <p:to>
                                        <p:strVal val="visible"/>
                                      </p:to>
                                    </p:set>
                                    <p:anim calcmode="lin" valueType="num">
                                      <p:cBhvr additive="base">
                                        <p:cTn dur="500"/>
                                        <p:tgtEl>
                                          <p:spTgt spid="9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5"/>
          <p:cNvSpPr txBox="1"/>
          <p:nvPr>
            <p:ph type="title"/>
          </p:nvPr>
        </p:nvSpPr>
        <p:spPr>
          <a:xfrm>
            <a:off x="2819400" y="495300"/>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0"/>
              <a:buFont typeface="Arial"/>
              <a:buNone/>
            </a:pPr>
            <a:r>
              <a:rPr b="1" lang="en-US" sz="5240">
                <a:solidFill>
                  <a:srgbClr val="003D76"/>
                </a:solidFill>
                <a:latin typeface="Arial"/>
                <a:ea typeface="Arial"/>
                <a:cs typeface="Arial"/>
                <a:sym typeface="Arial"/>
              </a:rPr>
              <a:t>Learning Objectives</a:t>
            </a:r>
            <a:endParaRPr b="1" sz="5240">
              <a:latin typeface="Arial"/>
              <a:ea typeface="Arial"/>
              <a:cs typeface="Arial"/>
              <a:sym typeface="Arial"/>
            </a:endParaRPr>
          </a:p>
        </p:txBody>
      </p:sp>
      <p:pic>
        <p:nvPicPr>
          <p:cNvPr descr="NASHIA logo icon" id="240" name="Google Shape;240;p5"/>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241" name="Google Shape;241;p5"/>
          <p:cNvSpPr/>
          <p:nvPr/>
        </p:nvSpPr>
        <p:spPr>
          <a:xfrm>
            <a:off x="1295400" y="2400300"/>
            <a:ext cx="4724400" cy="60198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5"/>
          <p:cNvSpPr/>
          <p:nvPr/>
        </p:nvSpPr>
        <p:spPr>
          <a:xfrm>
            <a:off x="6896100" y="2363972"/>
            <a:ext cx="4724400" cy="60198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5"/>
          <p:cNvSpPr/>
          <p:nvPr/>
        </p:nvSpPr>
        <p:spPr>
          <a:xfrm>
            <a:off x="12496800" y="2363972"/>
            <a:ext cx="4724400" cy="6019800"/>
          </a:xfrm>
          <a:prstGeom prst="rect">
            <a:avLst/>
          </a:prstGeom>
          <a:solidFill>
            <a:srgbClr val="0F3D7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5"/>
          <p:cNvSpPr txBox="1"/>
          <p:nvPr/>
        </p:nvSpPr>
        <p:spPr>
          <a:xfrm>
            <a:off x="1676400" y="2628900"/>
            <a:ext cx="1371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Arial"/>
                <a:ea typeface="Arial"/>
                <a:cs typeface="Arial"/>
                <a:sym typeface="Arial"/>
              </a:rPr>
              <a:t>01</a:t>
            </a:r>
            <a:endParaRPr/>
          </a:p>
        </p:txBody>
      </p:sp>
      <p:sp>
        <p:nvSpPr>
          <p:cNvPr id="245" name="Google Shape;245;p5"/>
          <p:cNvSpPr txBox="1"/>
          <p:nvPr/>
        </p:nvSpPr>
        <p:spPr>
          <a:xfrm>
            <a:off x="7200900" y="2633270"/>
            <a:ext cx="19431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Arial"/>
                <a:ea typeface="Arial"/>
                <a:cs typeface="Arial"/>
                <a:sym typeface="Arial"/>
              </a:rPr>
              <a:t>02</a:t>
            </a:r>
            <a:endParaRPr/>
          </a:p>
        </p:txBody>
      </p:sp>
      <p:sp>
        <p:nvSpPr>
          <p:cNvPr id="246" name="Google Shape;246;p5"/>
          <p:cNvSpPr txBox="1"/>
          <p:nvPr/>
        </p:nvSpPr>
        <p:spPr>
          <a:xfrm>
            <a:off x="12801600" y="2628900"/>
            <a:ext cx="1752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Arial"/>
                <a:ea typeface="Arial"/>
                <a:cs typeface="Arial"/>
                <a:sym typeface="Arial"/>
              </a:rPr>
              <a:t>03</a:t>
            </a:r>
            <a:endParaRPr/>
          </a:p>
        </p:txBody>
      </p:sp>
      <p:sp>
        <p:nvSpPr>
          <p:cNvPr id="247" name="Google Shape;247;p5"/>
          <p:cNvSpPr txBox="1"/>
          <p:nvPr/>
        </p:nvSpPr>
        <p:spPr>
          <a:xfrm>
            <a:off x="12801600" y="4162647"/>
            <a:ext cx="3810000"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Learn about resources and tools available to support individuals with brain injury and co-occurring behavioral health conditions</a:t>
            </a:r>
            <a:br>
              <a:rPr lang="en-US" sz="2800">
                <a:solidFill>
                  <a:schemeClr val="lt1"/>
                </a:solidFill>
                <a:latin typeface="Arial"/>
                <a:ea typeface="Arial"/>
                <a:cs typeface="Arial"/>
                <a:sym typeface="Arial"/>
              </a:rPr>
            </a:br>
            <a:endParaRPr sz="2800">
              <a:solidFill>
                <a:schemeClr val="lt1"/>
              </a:solidFill>
              <a:latin typeface="Arial"/>
              <a:ea typeface="Arial"/>
              <a:cs typeface="Arial"/>
              <a:sym typeface="Arial"/>
            </a:endParaRPr>
          </a:p>
        </p:txBody>
      </p:sp>
      <p:sp>
        <p:nvSpPr>
          <p:cNvPr id="248" name="Google Shape;248;p5"/>
          <p:cNvSpPr txBox="1"/>
          <p:nvPr/>
        </p:nvSpPr>
        <p:spPr>
          <a:xfrm>
            <a:off x="7239000" y="4162647"/>
            <a:ext cx="381000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Learn about importance of and framework for,  screening and supporting an individual with brain injury within a behavioral health setting</a:t>
            </a:r>
            <a:endParaRPr/>
          </a:p>
        </p:txBody>
      </p:sp>
      <p:sp>
        <p:nvSpPr>
          <p:cNvPr id="249" name="Google Shape;249;p5"/>
          <p:cNvSpPr txBox="1"/>
          <p:nvPr/>
        </p:nvSpPr>
        <p:spPr>
          <a:xfrm>
            <a:off x="1676400" y="4163533"/>
            <a:ext cx="381000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Gain an understanding of brain injury: prevalence (with an emphasis on vulnerable populations within behavioral health), causes, and related symptoms</a:t>
            </a:r>
            <a:endParaRPr/>
          </a:p>
          <a:p>
            <a:pPr indent="0" lvl="0" marL="0" marR="0" rtl="0" algn="l">
              <a:spcBef>
                <a:spcPts val="0"/>
              </a:spcBef>
              <a:spcAft>
                <a:spcPts val="0"/>
              </a:spcAft>
              <a:buNone/>
            </a:pPr>
            <a:r>
              <a:t/>
            </a:r>
            <a:endParaRPr sz="280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50"/>
          <p:cNvSpPr txBox="1"/>
          <p:nvPr>
            <p:ph idx="11" type="ftr"/>
          </p:nvPr>
        </p:nvSpPr>
        <p:spPr>
          <a:xfrm>
            <a:off x="1799843" y="9508784"/>
            <a:ext cx="10337514" cy="548640"/>
          </a:xfrm>
          <a:prstGeom prst="rect">
            <a:avLst/>
          </a:prstGeom>
          <a:noFill/>
          <a:ln>
            <a:noFill/>
          </a:ln>
        </p:spPr>
        <p:txBody>
          <a:bodyPr anchorCtr="0" anchor="ctr" bIns="68575" lIns="137150" spcFirstLastPara="1" rIns="137150" wrap="square" tIns="685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Addressing the Needs of People with Brain Injuries in the Justice System: Field-wide Webinar </a:t>
            </a:r>
            <a:endParaRPr/>
          </a:p>
        </p:txBody>
      </p:sp>
      <p:sp>
        <p:nvSpPr>
          <p:cNvPr id="980" name="Google Shape;980;p50"/>
          <p:cNvSpPr txBox="1"/>
          <p:nvPr>
            <p:ph idx="12" type="sldNum"/>
          </p:nvPr>
        </p:nvSpPr>
        <p:spPr>
          <a:xfrm>
            <a:off x="914400" y="9504566"/>
            <a:ext cx="638736" cy="548640"/>
          </a:xfrm>
          <a:prstGeom prst="rect">
            <a:avLst/>
          </a:prstGeom>
          <a:noFill/>
          <a:ln>
            <a:noFill/>
          </a:ln>
        </p:spPr>
        <p:txBody>
          <a:bodyPr anchorCtr="0" anchor="ctr" bIns="68575" lIns="137150" spcFirstLastPara="1" rIns="137150" wrap="square" tIns="6857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FFFFFF"/>
                </a:solidFill>
                <a:latin typeface="Calibri"/>
                <a:ea typeface="Calibri"/>
                <a:cs typeface="Calibri"/>
                <a:sym typeface="Calibri"/>
              </a:rPr>
              <a:t>‹#›</a:t>
            </a:fld>
            <a:endParaRPr b="0" i="0" sz="1800" u="none" cap="none" strike="noStrike">
              <a:solidFill>
                <a:srgbClr val="FFFFFF"/>
              </a:solidFill>
              <a:latin typeface="Calibri"/>
              <a:ea typeface="Calibri"/>
              <a:cs typeface="Calibri"/>
              <a:sym typeface="Calibri"/>
            </a:endParaRPr>
          </a:p>
        </p:txBody>
      </p:sp>
      <p:sp>
        <p:nvSpPr>
          <p:cNvPr id="981" name="Google Shape;981;p50"/>
          <p:cNvSpPr/>
          <p:nvPr/>
        </p:nvSpPr>
        <p:spPr>
          <a:xfrm>
            <a:off x="6494444" y="3518313"/>
            <a:ext cx="1751682" cy="748767"/>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82" name="Google Shape;982;p50"/>
          <p:cNvSpPr/>
          <p:nvPr/>
        </p:nvSpPr>
        <p:spPr>
          <a:xfrm>
            <a:off x="6670179" y="5711349"/>
            <a:ext cx="1718631" cy="908892"/>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83" name="Google Shape;983;p50"/>
          <p:cNvSpPr/>
          <p:nvPr/>
        </p:nvSpPr>
        <p:spPr>
          <a:xfrm>
            <a:off x="6709272" y="7950055"/>
            <a:ext cx="1718631" cy="848723"/>
          </a:xfrm>
          <a:prstGeom prst="rightArrow">
            <a:avLst>
              <a:gd fmla="val 50000" name="adj1"/>
              <a:gd fmla="val 50000" name="adj2"/>
            </a:avLst>
          </a:prstGeom>
          <a:solidFill>
            <a:schemeClr val="dk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984" name="Google Shape;984;p50"/>
          <p:cNvSpPr/>
          <p:nvPr>
            <p:ph idx="1" type="body"/>
          </p:nvPr>
        </p:nvSpPr>
        <p:spPr>
          <a:xfrm>
            <a:off x="914400" y="3145763"/>
            <a:ext cx="4459305" cy="1506117"/>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normAutofit/>
          </a:bodyPr>
          <a:lstStyle/>
          <a:p>
            <a:pPr indent="0" lvl="0" marL="85730" rtl="0" algn="ctr">
              <a:spcBef>
                <a:spcPts val="0"/>
              </a:spcBef>
              <a:spcAft>
                <a:spcPts val="0"/>
              </a:spcAft>
              <a:buClr>
                <a:srgbClr val="FFFFFF"/>
              </a:buClr>
              <a:buSzPts val="2400"/>
              <a:buNone/>
            </a:pPr>
            <a:r>
              <a:rPr lang="en-US" sz="2400">
                <a:solidFill>
                  <a:srgbClr val="FFFFFF"/>
                </a:solidFill>
                <a:latin typeface="Calibri"/>
                <a:ea typeface="Calibri"/>
                <a:cs typeface="Calibri"/>
                <a:sym typeface="Calibri"/>
              </a:rPr>
              <a:t>Doesn't read visual cues: Visual-Spatial</a:t>
            </a:r>
            <a:endParaRPr/>
          </a:p>
          <a:p>
            <a:pPr indent="-228600" lvl="0" marL="342900" rtl="0" algn="ctr">
              <a:spcBef>
                <a:spcPts val="360"/>
              </a:spcBef>
              <a:spcAft>
                <a:spcPts val="0"/>
              </a:spcAft>
              <a:buClr>
                <a:schemeClr val="dk1"/>
              </a:buClr>
              <a:buSzPts val="1800"/>
              <a:buNone/>
            </a:pPr>
            <a:r>
              <a:t/>
            </a:r>
            <a:endParaRPr sz="1800">
              <a:solidFill>
                <a:srgbClr val="FFFFFF"/>
              </a:solidFill>
              <a:latin typeface="Arial"/>
              <a:ea typeface="Arial"/>
              <a:cs typeface="Arial"/>
              <a:sym typeface="Arial"/>
            </a:endParaRPr>
          </a:p>
        </p:txBody>
      </p:sp>
      <p:sp>
        <p:nvSpPr>
          <p:cNvPr id="985" name="Google Shape;985;p50"/>
          <p:cNvSpPr/>
          <p:nvPr/>
        </p:nvSpPr>
        <p:spPr>
          <a:xfrm>
            <a:off x="9581691" y="3315584"/>
            <a:ext cx="3539214" cy="1181310"/>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Calibri"/>
                <a:ea typeface="Calibri"/>
                <a:cs typeface="Calibri"/>
                <a:sym typeface="Calibri"/>
              </a:rPr>
              <a:t>May need to teach facial cues, non-verbal cues </a:t>
            </a:r>
            <a:endParaRPr/>
          </a:p>
        </p:txBody>
      </p:sp>
      <p:sp>
        <p:nvSpPr>
          <p:cNvPr id="986" name="Google Shape;986;p50"/>
          <p:cNvSpPr/>
          <p:nvPr/>
        </p:nvSpPr>
        <p:spPr>
          <a:xfrm>
            <a:off x="592612" y="5386772"/>
            <a:ext cx="5102885" cy="1558052"/>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Doesn't understand expectations: Receptive Language</a:t>
            </a:r>
            <a:endParaRPr/>
          </a:p>
        </p:txBody>
      </p:sp>
      <p:sp>
        <p:nvSpPr>
          <p:cNvPr id="987" name="Google Shape;987;p50"/>
          <p:cNvSpPr/>
          <p:nvPr/>
        </p:nvSpPr>
        <p:spPr>
          <a:xfrm>
            <a:off x="9581691" y="5438931"/>
            <a:ext cx="3505200" cy="1181310"/>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Calibri"/>
                <a:ea typeface="Calibri"/>
                <a:cs typeface="Calibri"/>
                <a:sym typeface="Calibri"/>
              </a:rPr>
              <a:t>Review expectations  in visual, multi-modal fashion</a:t>
            </a:r>
            <a:endParaRPr/>
          </a:p>
        </p:txBody>
      </p:sp>
      <p:sp>
        <p:nvSpPr>
          <p:cNvPr id="988" name="Google Shape;988;p50"/>
          <p:cNvSpPr/>
          <p:nvPr/>
        </p:nvSpPr>
        <p:spPr>
          <a:xfrm>
            <a:off x="914400" y="7736200"/>
            <a:ext cx="4687677" cy="1038701"/>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No problem-solving skills:</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Executive Dysfunction</a:t>
            </a:r>
            <a:endParaRPr/>
          </a:p>
        </p:txBody>
      </p:sp>
      <p:sp>
        <p:nvSpPr>
          <p:cNvPr id="989" name="Google Shape;989;p50"/>
          <p:cNvSpPr/>
          <p:nvPr/>
        </p:nvSpPr>
        <p:spPr>
          <a:xfrm>
            <a:off x="9581691" y="7509882"/>
            <a:ext cx="3505200" cy="1257300"/>
          </a:xfrm>
          <a:prstGeom prst="roundRect">
            <a:avLst>
              <a:gd fmla="val 16667" name="adj"/>
            </a:avLst>
          </a:prstGeom>
          <a:solidFill>
            <a:srgbClr val="CCC0D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Calibri"/>
                <a:ea typeface="Calibri"/>
                <a:cs typeface="Calibri"/>
                <a:sym typeface="Calibri"/>
              </a:rPr>
              <a:t>May need to teach Cognitive Behavioral Therapy skills (CBT)</a:t>
            </a:r>
            <a:endParaRPr/>
          </a:p>
        </p:txBody>
      </p:sp>
      <p:sp>
        <p:nvSpPr>
          <p:cNvPr id="990" name="Google Shape;990;p50"/>
          <p:cNvSpPr/>
          <p:nvPr/>
        </p:nvSpPr>
        <p:spPr>
          <a:xfrm>
            <a:off x="0" y="9593167"/>
            <a:ext cx="18288000" cy="69383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NASHIA logo icon" id="991" name="Google Shape;991;p50"/>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992" name="Google Shape;992;p50"/>
          <p:cNvSpPr txBox="1"/>
          <p:nvPr>
            <p:ph type="title"/>
          </p:nvPr>
        </p:nvSpPr>
        <p:spPr>
          <a:xfrm>
            <a:off x="838200" y="302597"/>
            <a:ext cx="16611600" cy="171113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F3D76"/>
              </a:buClr>
              <a:buSzPts val="4400"/>
              <a:buFont typeface="Calibri"/>
              <a:buNone/>
            </a:pPr>
            <a:r>
              <a:rPr lang="en-US">
                <a:solidFill>
                  <a:srgbClr val="0F3D76"/>
                </a:solidFill>
                <a:latin typeface="Calibri"/>
                <a:ea typeface="Calibri"/>
                <a:cs typeface="Calibri"/>
                <a:sym typeface="Calibri"/>
              </a:rPr>
              <a:t>Strategies to Assist with Functional Behavior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85"/>
                                        </p:tgtEl>
                                        <p:attrNameLst>
                                          <p:attrName>style.visibility</p:attrName>
                                        </p:attrNameLst>
                                      </p:cBhvr>
                                      <p:to>
                                        <p:strVal val="visible"/>
                                      </p:to>
                                    </p:set>
                                    <p:anim calcmode="lin" valueType="num">
                                      <p:cBhvr additive="base">
                                        <p:cTn dur="500"/>
                                        <p:tgtEl>
                                          <p:spTgt spid="9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87"/>
                                        </p:tgtEl>
                                        <p:attrNameLst>
                                          <p:attrName>style.visibility</p:attrName>
                                        </p:attrNameLst>
                                      </p:cBhvr>
                                      <p:to>
                                        <p:strVal val="visible"/>
                                      </p:to>
                                    </p:set>
                                    <p:anim calcmode="lin" valueType="num">
                                      <p:cBhvr additive="base">
                                        <p:cTn dur="500"/>
                                        <p:tgtEl>
                                          <p:spTgt spid="9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89"/>
                                        </p:tgtEl>
                                        <p:attrNameLst>
                                          <p:attrName>style.visibility</p:attrName>
                                        </p:attrNameLst>
                                      </p:cBhvr>
                                      <p:to>
                                        <p:strVal val="visible"/>
                                      </p:to>
                                    </p:set>
                                    <p:anim calcmode="lin" valueType="num">
                                      <p:cBhvr additive="base">
                                        <p:cTn dur="500"/>
                                        <p:tgtEl>
                                          <p:spTgt spid="9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51"/>
          <p:cNvSpPr/>
          <p:nvPr/>
        </p:nvSpPr>
        <p:spPr>
          <a:xfrm>
            <a:off x="1028700" y="1028700"/>
            <a:ext cx="16230600" cy="8229600"/>
          </a:xfrm>
          <a:custGeom>
            <a:rect b="b" l="l" r="r" t="t"/>
            <a:pathLst>
              <a:path extrusionOk="0" h="2783840" w="5490351">
                <a:moveTo>
                  <a:pt x="0" y="0"/>
                </a:moveTo>
                <a:lnTo>
                  <a:pt x="5490351" y="0"/>
                </a:lnTo>
                <a:lnTo>
                  <a:pt x="5490351" y="2783840"/>
                </a:lnTo>
                <a:lnTo>
                  <a:pt x="0" y="2783840"/>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Metallic spheres connected in mesh" id="998" name="Google Shape;998;p51"/>
          <p:cNvPicPr preferRelativeResize="0"/>
          <p:nvPr/>
        </p:nvPicPr>
        <p:blipFill rotWithShape="1">
          <a:blip r:embed="rId3">
            <a:alphaModFix/>
          </a:blip>
          <a:srcRect b="0" l="0" r="0" t="0"/>
          <a:stretch/>
        </p:blipFill>
        <p:spPr>
          <a:xfrm>
            <a:off x="7086600" y="1790700"/>
            <a:ext cx="9746526" cy="6496098"/>
          </a:xfrm>
          <a:prstGeom prst="rect">
            <a:avLst/>
          </a:prstGeom>
          <a:noFill/>
          <a:ln>
            <a:noFill/>
          </a:ln>
        </p:spPr>
      </p:pic>
      <p:sp>
        <p:nvSpPr>
          <p:cNvPr id="999" name="Google Shape;999;p51"/>
          <p:cNvSpPr/>
          <p:nvPr/>
        </p:nvSpPr>
        <p:spPr>
          <a:xfrm>
            <a:off x="6038561" y="2025897"/>
            <a:ext cx="1742080" cy="984939"/>
          </a:xfrm>
          <a:custGeom>
            <a:rect b="b" l="l" r="r" t="t"/>
            <a:pathLst>
              <a:path extrusionOk="0" h="1917490" w="3391500">
                <a:moveTo>
                  <a:pt x="0" y="0"/>
                </a:moveTo>
                <a:lnTo>
                  <a:pt x="3391500" y="0"/>
                </a:lnTo>
                <a:lnTo>
                  <a:pt x="3391500" y="1917490"/>
                </a:lnTo>
                <a:lnTo>
                  <a:pt x="0" y="1917490"/>
                </a:lnTo>
                <a:close/>
              </a:path>
            </a:pathLst>
          </a:custGeom>
          <a:solidFill>
            <a:srgbClr val="50A0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51"/>
          <p:cNvSpPr/>
          <p:nvPr/>
        </p:nvSpPr>
        <p:spPr>
          <a:xfrm>
            <a:off x="3833962" y="3558893"/>
            <a:ext cx="1688395" cy="242101"/>
          </a:xfrm>
          <a:custGeom>
            <a:rect b="b" l="l" r="r" t="t"/>
            <a:pathLst>
              <a:path extrusionOk="0" h="704627" w="4914020">
                <a:moveTo>
                  <a:pt x="0" y="0"/>
                </a:moveTo>
                <a:lnTo>
                  <a:pt x="4914020" y="0"/>
                </a:lnTo>
                <a:lnTo>
                  <a:pt x="4914020" y="704627"/>
                </a:lnTo>
                <a:lnTo>
                  <a:pt x="0" y="704627"/>
                </a:ln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51"/>
          <p:cNvSpPr/>
          <p:nvPr/>
        </p:nvSpPr>
        <p:spPr>
          <a:xfrm rot="-5400000">
            <a:off x="704442" y="-1617316"/>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51"/>
          <p:cNvSpPr/>
          <p:nvPr/>
        </p:nvSpPr>
        <p:spPr>
          <a:xfrm rot="-5400000">
            <a:off x="16130802" y="6595795"/>
            <a:ext cx="934029" cy="5325011"/>
          </a:xfrm>
          <a:custGeom>
            <a:rect b="b" l="l" r="r" t="t"/>
            <a:pathLst>
              <a:path extrusionOk="0" h="1801300" w="315956">
                <a:moveTo>
                  <a:pt x="0" y="0"/>
                </a:moveTo>
                <a:lnTo>
                  <a:pt x="315956" y="0"/>
                </a:lnTo>
                <a:lnTo>
                  <a:pt x="315956" y="1801300"/>
                </a:lnTo>
                <a:lnTo>
                  <a:pt x="0" y="180130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3" name="Google Shape;1003;p51"/>
          <p:cNvSpPr/>
          <p:nvPr/>
        </p:nvSpPr>
        <p:spPr>
          <a:xfrm>
            <a:off x="17436299" y="8818285"/>
            <a:ext cx="692492" cy="880031"/>
          </a:xfrm>
          <a:custGeom>
            <a:rect b="b" l="l" r="r" t="t"/>
            <a:pathLst>
              <a:path extrusionOk="0" h="880031" w="692492">
                <a:moveTo>
                  <a:pt x="0" y="0"/>
                </a:moveTo>
                <a:lnTo>
                  <a:pt x="692493" y="0"/>
                </a:lnTo>
                <a:lnTo>
                  <a:pt x="692493" y="880030"/>
                </a:lnTo>
                <a:lnTo>
                  <a:pt x="0" y="880030"/>
                </a:lnTo>
                <a:lnTo>
                  <a:pt x="0" y="0"/>
                </a:lnTo>
                <a:close/>
              </a:path>
            </a:pathLst>
          </a:custGeom>
          <a:blipFill rotWithShape="1">
            <a:blip r:embed="rId4">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51"/>
          <p:cNvSpPr txBox="1"/>
          <p:nvPr>
            <p:ph idx="4294967295" type="title"/>
          </p:nvPr>
        </p:nvSpPr>
        <p:spPr>
          <a:xfrm>
            <a:off x="1470593" y="4218917"/>
            <a:ext cx="10620076" cy="1359283"/>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Clr>
                <a:srgbClr val="FFFFFF"/>
              </a:buClr>
              <a:buSzPts val="8048"/>
              <a:buFont typeface="Calibri"/>
              <a:buNone/>
            </a:pPr>
            <a:r>
              <a:rPr lang="en-US" sz="8048" u="none" cap="none" strike="noStrike">
                <a:solidFill>
                  <a:srgbClr val="FFFFFF"/>
                </a:solidFill>
                <a:latin typeface="Calibri"/>
                <a:ea typeface="Calibri"/>
                <a:cs typeface="Calibri"/>
                <a:sym typeface="Calibri"/>
              </a:rPr>
              <a:t>Resources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52"/>
          <p:cNvSpPr/>
          <p:nvPr/>
        </p:nvSpPr>
        <p:spPr>
          <a:xfrm rot="5400000">
            <a:off x="3991476" y="-3991476"/>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52"/>
          <p:cNvSpPr txBox="1"/>
          <p:nvPr>
            <p:ph type="title"/>
          </p:nvPr>
        </p:nvSpPr>
        <p:spPr>
          <a:xfrm>
            <a:off x="533400" y="800100"/>
            <a:ext cx="120396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8000"/>
              <a:buFont typeface="Calibri"/>
              <a:buNone/>
            </a:pPr>
            <a:r>
              <a:rPr lang="en-US" sz="8000">
                <a:solidFill>
                  <a:schemeClr val="lt1"/>
                </a:solidFill>
                <a:latin typeface="Calibri"/>
                <a:ea typeface="Calibri"/>
                <a:cs typeface="Calibri"/>
                <a:sym typeface="Calibri"/>
              </a:rPr>
              <a:t>Useful BH Resources*</a:t>
            </a:r>
            <a:endParaRPr sz="8000">
              <a:solidFill>
                <a:schemeClr val="lt1"/>
              </a:solidFill>
            </a:endParaRPr>
          </a:p>
        </p:txBody>
      </p:sp>
      <p:pic>
        <p:nvPicPr>
          <p:cNvPr descr="NASHIA logo icon" id="1011" name="Google Shape;1011;p52"/>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1012" name="Google Shape;1012;p52"/>
          <p:cNvSpPr/>
          <p:nvPr/>
        </p:nvSpPr>
        <p:spPr>
          <a:xfrm rot="10800000">
            <a:off x="-1" y="-28074"/>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52"/>
          <p:cNvSpPr txBox="1"/>
          <p:nvPr/>
        </p:nvSpPr>
        <p:spPr>
          <a:xfrm>
            <a:off x="533400" y="2690609"/>
            <a:ext cx="10515600" cy="524868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4">
                  <a:extLst>
                    <a:ext uri="{A12FA001-AC4F-418D-AE19-62706E023703}">
                      <ahyp:hlinkClr val="tx"/>
                    </a:ext>
                  </a:extLst>
                </a:hlinkClick>
              </a:rPr>
              <a:t>Accommodating the Symptoms of TBI</a:t>
            </a:r>
            <a:r>
              <a:rPr lang="en-US" sz="2800">
                <a:solidFill>
                  <a:schemeClr val="lt1"/>
                </a:solidFill>
                <a:latin typeface="Arial"/>
                <a:ea typeface="Arial"/>
                <a:cs typeface="Arial"/>
                <a:sym typeface="Arial"/>
              </a:rPr>
              <a:t> </a:t>
            </a:r>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5">
                  <a:extLst>
                    <a:ext uri="{A12FA001-AC4F-418D-AE19-62706E023703}">
                      <ahyp:hlinkClr val="tx"/>
                    </a:ext>
                  </a:extLst>
                </a:hlinkClick>
              </a:rPr>
              <a:t>SAMHSA TBI and Substance Use Disorders</a:t>
            </a:r>
            <a:endParaRPr sz="2800">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6">
                  <a:extLst>
                    <a:ext uri="{A12FA001-AC4F-418D-AE19-62706E023703}">
                      <ahyp:hlinkClr val="tx"/>
                    </a:ext>
                  </a:extLst>
                </a:hlinkClick>
              </a:rPr>
              <a:t>Client Workbook: Substance Use and BI 2</a:t>
            </a:r>
            <a:r>
              <a:rPr baseline="30000" lang="en-US" sz="2800" u="sng">
                <a:solidFill>
                  <a:schemeClr val="lt1"/>
                </a:solidFill>
                <a:latin typeface="Arial"/>
                <a:ea typeface="Arial"/>
                <a:cs typeface="Arial"/>
                <a:sym typeface="Arial"/>
                <a:hlinkClick r:id="rId7">
                  <a:extLst>
                    <a:ext uri="{A12FA001-AC4F-418D-AE19-62706E023703}">
                      <ahyp:hlinkClr val="tx"/>
                    </a:ext>
                  </a:extLst>
                </a:hlinkClick>
              </a:rPr>
              <a:t>nd</a:t>
            </a:r>
            <a:r>
              <a:rPr lang="en-US" sz="2800" u="sng">
                <a:solidFill>
                  <a:schemeClr val="lt1"/>
                </a:solidFill>
                <a:latin typeface="Arial"/>
                <a:ea typeface="Arial"/>
                <a:cs typeface="Arial"/>
                <a:sym typeface="Arial"/>
                <a:hlinkClick r:id="rId8">
                  <a:extLst>
                    <a:ext uri="{A12FA001-AC4F-418D-AE19-62706E023703}">
                      <ahyp:hlinkClr val="tx"/>
                    </a:ext>
                  </a:extLst>
                </a:hlinkClick>
              </a:rPr>
              <a:t> Ed.</a:t>
            </a:r>
            <a:endParaRPr sz="2800">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9">
                  <a:extLst>
                    <a:ext uri="{A12FA001-AC4F-418D-AE19-62706E023703}">
                      <ahyp:hlinkClr val="tx"/>
                    </a:ext>
                  </a:extLst>
                </a:hlinkClick>
              </a:rPr>
              <a:t>SAMHSA ATTC Network BH and BI Tip Card</a:t>
            </a:r>
            <a:endParaRPr sz="2800">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10">
                  <a:extLst>
                    <a:ext uri="{A12FA001-AC4F-418D-AE19-62706E023703}">
                      <ahyp:hlinkClr val="tx"/>
                    </a:ext>
                  </a:extLst>
                </a:hlinkClick>
              </a:rPr>
              <a:t>SAMHSA Advisory: Treating Patients with TBI</a:t>
            </a:r>
            <a:endParaRPr sz="2800">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11">
                  <a:extLst>
                    <a:ext uri="{A12FA001-AC4F-418D-AE19-62706E023703}">
                      <ahyp:hlinkClr val="tx"/>
                    </a:ext>
                  </a:extLst>
                </a:hlinkClick>
              </a:rPr>
              <a:t>ACL TBI-TARC Behavioral Health Guide</a:t>
            </a:r>
            <a:endParaRPr sz="2800">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a:solidFill>
                  <a:schemeClr val="lt1"/>
                </a:solidFill>
                <a:latin typeface="Arial"/>
                <a:ea typeface="Arial"/>
                <a:cs typeface="Arial"/>
                <a:sym typeface="Arial"/>
              </a:rPr>
              <a:t>TBI MS Knowledge Translation Center: </a:t>
            </a:r>
            <a:r>
              <a:rPr lang="en-US" sz="2800" u="sng">
                <a:solidFill>
                  <a:schemeClr val="lt1"/>
                </a:solidFill>
                <a:latin typeface="Arial"/>
                <a:ea typeface="Arial"/>
                <a:cs typeface="Arial"/>
                <a:sym typeface="Arial"/>
                <a:hlinkClick r:id="rId12">
                  <a:extLst>
                    <a:ext uri="{A12FA001-AC4F-418D-AE19-62706E023703}">
                      <ahyp:hlinkClr val="tx"/>
                    </a:ext>
                  </a:extLst>
                </a:hlinkClick>
              </a:rPr>
              <a:t>http://www.msktc.org/tbi/factsheets</a:t>
            </a:r>
            <a:endParaRPr sz="2800">
              <a:solidFill>
                <a:schemeClr val="lt1"/>
              </a:solidFill>
              <a:latin typeface="Arial"/>
              <a:ea typeface="Arial"/>
              <a:cs typeface="Arial"/>
              <a:sym typeface="Arial"/>
            </a:endParaRPr>
          </a:p>
          <a:p>
            <a:pPr indent="-285750" lvl="1" marL="742950" marR="0" rtl="0" algn="l">
              <a:spcBef>
                <a:spcPts val="640"/>
              </a:spcBef>
              <a:spcAft>
                <a:spcPts val="0"/>
              </a:spcAft>
              <a:buClr>
                <a:schemeClr val="lt1"/>
              </a:buClr>
              <a:buSzPts val="3200"/>
              <a:buFont typeface="Courier New"/>
              <a:buChar char="o"/>
            </a:pPr>
            <a:r>
              <a:rPr b="0" i="0" lang="en-US" sz="3200" u="sng" cap="none" strike="noStrike">
                <a:solidFill>
                  <a:schemeClr val="lt1"/>
                </a:solidFill>
                <a:latin typeface="Arial"/>
                <a:ea typeface="Arial"/>
                <a:cs typeface="Arial"/>
                <a:sym typeface="Arial"/>
                <a:hlinkClick r:id="rId13">
                  <a:extLst>
                    <a:ext uri="{A12FA001-AC4F-418D-AE19-62706E023703}">
                      <ahyp:hlinkClr val="tx"/>
                    </a:ext>
                  </a:extLst>
                </a:hlinkClick>
              </a:rPr>
              <a:t>Emotional Problems and TBI</a:t>
            </a:r>
            <a:endParaRPr b="0" i="0" sz="3200" u="none" cap="none" strike="noStrike">
              <a:solidFill>
                <a:schemeClr val="lt1"/>
              </a:solidFill>
              <a:latin typeface="Arial"/>
              <a:ea typeface="Arial"/>
              <a:cs typeface="Arial"/>
              <a:sym typeface="Arial"/>
            </a:endParaRPr>
          </a:p>
          <a:p>
            <a:pPr indent="-285750" lvl="1" marL="742950" marR="0" rtl="0" algn="l">
              <a:spcBef>
                <a:spcPts val="640"/>
              </a:spcBef>
              <a:spcAft>
                <a:spcPts val="0"/>
              </a:spcAft>
              <a:buClr>
                <a:schemeClr val="lt1"/>
              </a:buClr>
              <a:buSzPts val="3200"/>
              <a:buFont typeface="Courier New"/>
              <a:buChar char="o"/>
            </a:pPr>
            <a:r>
              <a:rPr b="0" i="0" lang="en-US" sz="3200" u="sng" cap="none" strike="noStrike">
                <a:solidFill>
                  <a:schemeClr val="lt1"/>
                </a:solidFill>
                <a:latin typeface="Arial"/>
                <a:ea typeface="Arial"/>
                <a:cs typeface="Arial"/>
                <a:sym typeface="Arial"/>
                <a:hlinkClick r:id="rId14">
                  <a:extLst>
                    <a:ext uri="{A12FA001-AC4F-418D-AE19-62706E023703}">
                      <ahyp:hlinkClr val="tx"/>
                    </a:ext>
                  </a:extLst>
                </a:hlinkClick>
              </a:rPr>
              <a:t>Depression and TBI </a:t>
            </a:r>
            <a:endParaRPr b="0" i="0" sz="3200" u="none" cap="none" strike="noStrike">
              <a:solidFill>
                <a:schemeClr val="lt1"/>
              </a:solidFill>
              <a:latin typeface="Arial"/>
              <a:ea typeface="Arial"/>
              <a:cs typeface="Arial"/>
              <a:sym typeface="Arial"/>
            </a:endParaRPr>
          </a:p>
          <a:p>
            <a:pPr indent="-342900" lvl="0" marL="342900" marR="0" rtl="0" algn="l">
              <a:spcBef>
                <a:spcPts val="560"/>
              </a:spcBef>
              <a:spcAft>
                <a:spcPts val="0"/>
              </a:spcAft>
              <a:buClr>
                <a:schemeClr val="lt1"/>
              </a:buClr>
              <a:buSzPts val="2800"/>
              <a:buFont typeface="Arial"/>
              <a:buChar char="•"/>
            </a:pPr>
            <a:r>
              <a:rPr lang="en-US" sz="2800" u="sng">
                <a:solidFill>
                  <a:schemeClr val="lt1"/>
                </a:solidFill>
                <a:latin typeface="Arial"/>
                <a:ea typeface="Arial"/>
                <a:cs typeface="Arial"/>
                <a:sym typeface="Arial"/>
                <a:hlinkClick r:id="rId15">
                  <a:extLst>
                    <a:ext uri="{A12FA001-AC4F-418D-AE19-62706E023703}">
                      <ahyp:hlinkClr val="tx"/>
                    </a:ext>
                  </a:extLst>
                </a:hlinkClick>
              </a:rPr>
              <a:t>Rocky Mountain MIRECC for Veteran Suicide Prevention</a:t>
            </a:r>
            <a:endParaRPr sz="2800">
              <a:solidFill>
                <a:schemeClr val="lt1"/>
              </a:solidFill>
              <a:latin typeface="Arial"/>
              <a:ea typeface="Arial"/>
              <a:cs typeface="Arial"/>
              <a:sym typeface="Arial"/>
            </a:endParaRPr>
          </a:p>
          <a:p>
            <a:pPr indent="0" lvl="0" marL="50800" marR="0" rtl="0" algn="l">
              <a:spcBef>
                <a:spcPts val="800"/>
              </a:spcBef>
              <a:spcAft>
                <a:spcPts val="0"/>
              </a:spcAft>
              <a:buClr>
                <a:schemeClr val="dk1"/>
              </a:buClr>
              <a:buSzPts val="4000"/>
              <a:buFont typeface="Arial"/>
              <a:buNone/>
            </a:pPr>
            <a:r>
              <a:t/>
            </a:r>
            <a:endParaRPr sz="4000">
              <a:solidFill>
                <a:schemeClr val="lt1"/>
              </a:solidFill>
              <a:latin typeface="Arial"/>
              <a:ea typeface="Arial"/>
              <a:cs typeface="Arial"/>
              <a:sym typeface="Arial"/>
            </a:endParaRPr>
          </a:p>
          <a:p>
            <a:pPr indent="0" lvl="0" marL="50800" marR="0" rtl="0" algn="l">
              <a:spcBef>
                <a:spcPts val="640"/>
              </a:spcBef>
              <a:spcAft>
                <a:spcPts val="0"/>
              </a:spcAft>
              <a:buClr>
                <a:schemeClr val="lt1"/>
              </a:buClr>
              <a:buSzPts val="3200"/>
              <a:buFont typeface="Arial"/>
              <a:buNone/>
            </a:pPr>
            <a:r>
              <a:rPr lang="en-US" sz="3200">
                <a:solidFill>
                  <a:schemeClr val="lt1"/>
                </a:solidFill>
                <a:latin typeface="Arial"/>
                <a:ea typeface="Arial"/>
                <a:cs typeface="Arial"/>
                <a:sym typeface="Arial"/>
              </a:rPr>
              <a:t>*All can be found at nashia.org</a:t>
            </a:r>
            <a:endParaRPr/>
          </a:p>
          <a:p>
            <a:pPr indent="0" lvl="0" marL="50800" marR="0" rtl="0" algn="l">
              <a:spcBef>
                <a:spcPts val="720"/>
              </a:spcBef>
              <a:spcAft>
                <a:spcPts val="0"/>
              </a:spcAft>
              <a:buClr>
                <a:schemeClr val="dk1"/>
              </a:buClr>
              <a:buSzPts val="3600"/>
              <a:buFont typeface="Arial"/>
              <a:buNone/>
            </a:pPr>
            <a:r>
              <a:t/>
            </a:r>
            <a:endParaRPr sz="3600">
              <a:solidFill>
                <a:schemeClr val="lt1"/>
              </a:solidFill>
              <a:latin typeface="Arial"/>
              <a:ea typeface="Arial"/>
              <a:cs typeface="Arial"/>
              <a:sym typeface="Arial"/>
            </a:endParaRPr>
          </a:p>
        </p:txBody>
      </p:sp>
      <p:pic>
        <p:nvPicPr>
          <p:cNvPr id="1014" name="Google Shape;1014;p52"/>
          <p:cNvPicPr preferRelativeResize="0"/>
          <p:nvPr/>
        </p:nvPicPr>
        <p:blipFill rotWithShape="1">
          <a:blip r:embed="rId16">
            <a:alphaModFix amt="20000"/>
          </a:blip>
          <a:srcRect b="0" l="0" r="0" t="0"/>
          <a:stretch/>
        </p:blipFill>
        <p:spPr>
          <a:xfrm>
            <a:off x="7772400" y="-1866900"/>
            <a:ext cx="10972800" cy="1420427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53"/>
          <p:cNvSpPr/>
          <p:nvPr/>
        </p:nvSpPr>
        <p:spPr>
          <a:xfrm rot="5400000">
            <a:off x="3991475" y="-4009523"/>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53"/>
          <p:cNvSpPr txBox="1"/>
          <p:nvPr>
            <p:ph type="title"/>
          </p:nvPr>
        </p:nvSpPr>
        <p:spPr>
          <a:xfrm>
            <a:off x="685800" y="571500"/>
            <a:ext cx="15087600" cy="1524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BH and BI Tip Card</a:t>
            </a:r>
            <a:endParaRPr sz="5400">
              <a:solidFill>
                <a:schemeClr val="lt1"/>
              </a:solidFill>
            </a:endParaRPr>
          </a:p>
        </p:txBody>
      </p:sp>
      <p:pic>
        <p:nvPicPr>
          <p:cNvPr descr="NASHIA logo icon" id="1021" name="Google Shape;1021;p53"/>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1022" name="Google Shape;1022;p53"/>
          <p:cNvSpPr/>
          <p:nvPr/>
        </p:nvSpPr>
        <p:spPr>
          <a:xfrm rot="10800000">
            <a:off x="-1" y="-28074"/>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BH and BI Tip Card pg 1" id="1023" name="Google Shape;1023;p53">
            <a:hlinkClick r:id="rId4"/>
          </p:cNvPr>
          <p:cNvPicPr preferRelativeResize="0"/>
          <p:nvPr/>
        </p:nvPicPr>
        <p:blipFill rotWithShape="1">
          <a:blip r:embed="rId5">
            <a:alphaModFix/>
          </a:blip>
          <a:srcRect b="0" l="0" r="0" t="0"/>
          <a:stretch/>
        </p:blipFill>
        <p:spPr>
          <a:xfrm>
            <a:off x="250745" y="2092841"/>
            <a:ext cx="8664655" cy="6572901"/>
          </a:xfrm>
          <a:prstGeom prst="rect">
            <a:avLst/>
          </a:prstGeom>
          <a:noFill/>
          <a:ln>
            <a:noFill/>
          </a:ln>
        </p:spPr>
      </p:pic>
      <p:pic>
        <p:nvPicPr>
          <p:cNvPr descr="BH and BI Tip Card pg 2" id="1024" name="Google Shape;1024;p53"/>
          <p:cNvPicPr preferRelativeResize="0"/>
          <p:nvPr/>
        </p:nvPicPr>
        <p:blipFill rotWithShape="1">
          <a:blip r:embed="rId6">
            <a:alphaModFix/>
          </a:blip>
          <a:srcRect b="0" l="0" r="0" t="0"/>
          <a:stretch/>
        </p:blipFill>
        <p:spPr>
          <a:xfrm>
            <a:off x="9372600" y="2092842"/>
            <a:ext cx="8686800" cy="65729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54"/>
          <p:cNvSpPr/>
          <p:nvPr/>
        </p:nvSpPr>
        <p:spPr>
          <a:xfrm>
            <a:off x="1" y="0"/>
            <a:ext cx="9753599" cy="10299715"/>
          </a:xfrm>
          <a:custGeom>
            <a:rect b="b" l="l" r="r" t="t"/>
            <a:pathLst>
              <a:path extrusionOk="0" h="3757364" w="3122452">
                <a:moveTo>
                  <a:pt x="0" y="0"/>
                </a:moveTo>
                <a:lnTo>
                  <a:pt x="3122452" y="0"/>
                </a:lnTo>
                <a:lnTo>
                  <a:pt x="3122452" y="3757364"/>
                </a:lnTo>
                <a:lnTo>
                  <a:pt x="0" y="3757364"/>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0" name="Google Shape;1030;p54"/>
          <p:cNvSpPr/>
          <p:nvPr/>
        </p:nvSpPr>
        <p:spPr>
          <a:xfrm>
            <a:off x="1" y="0"/>
            <a:ext cx="9753599" cy="813399"/>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1031" name="Google Shape;1031;p54"/>
          <p:cNvPicPr preferRelativeResize="0"/>
          <p:nvPr/>
        </p:nvPicPr>
        <p:blipFill rotWithShape="1">
          <a:blip r:embed="rId3">
            <a:alphaModFix/>
          </a:blip>
          <a:srcRect b="34712" l="25224" r="26519" t="0"/>
          <a:stretch/>
        </p:blipFill>
        <p:spPr>
          <a:xfrm>
            <a:off x="457200" y="8231096"/>
            <a:ext cx="1309312" cy="1771471"/>
          </a:xfrm>
          <a:prstGeom prst="rect">
            <a:avLst/>
          </a:prstGeom>
          <a:noFill/>
          <a:ln>
            <a:noFill/>
          </a:ln>
        </p:spPr>
      </p:pic>
      <p:sp>
        <p:nvSpPr>
          <p:cNvPr id="1032" name="Google Shape;1032;p54"/>
          <p:cNvSpPr txBox="1"/>
          <p:nvPr>
            <p:ph type="title"/>
          </p:nvPr>
        </p:nvSpPr>
        <p:spPr>
          <a:xfrm>
            <a:off x="453656" y="2552700"/>
            <a:ext cx="7543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5AD2E"/>
              </a:buClr>
              <a:buSzPts val="6000"/>
              <a:buFont typeface="Calibri"/>
              <a:buNone/>
            </a:pPr>
            <a:r>
              <a:rPr lang="en-US" sz="6000">
                <a:solidFill>
                  <a:srgbClr val="C5AD2E"/>
                </a:solidFill>
                <a:latin typeface="Calibri"/>
                <a:ea typeface="Calibri"/>
                <a:cs typeface="Calibri"/>
                <a:sym typeface="Calibri"/>
              </a:rPr>
              <a:t>SAMHSA Advisory: Treating Patients With TBI</a:t>
            </a:r>
            <a:endParaRPr sz="6000"/>
          </a:p>
        </p:txBody>
      </p:sp>
      <p:pic>
        <p:nvPicPr>
          <p:cNvPr id="1033" name="Google Shape;1033;p54">
            <a:hlinkClick r:id="rId4"/>
          </p:cNvPr>
          <p:cNvPicPr preferRelativeResize="0"/>
          <p:nvPr/>
        </p:nvPicPr>
        <p:blipFill rotWithShape="1">
          <a:blip r:embed="rId5">
            <a:alphaModFix/>
          </a:blip>
          <a:srcRect b="0" l="0" r="0" t="0"/>
          <a:stretch/>
        </p:blipFill>
        <p:spPr>
          <a:xfrm>
            <a:off x="10100533" y="222220"/>
            <a:ext cx="7733811" cy="1003554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55"/>
          <p:cNvSpPr/>
          <p:nvPr/>
        </p:nvSpPr>
        <p:spPr>
          <a:xfrm rot="5400000">
            <a:off x="3991475" y="-4009523"/>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9" name="Google Shape;1039;p55"/>
          <p:cNvSpPr txBox="1"/>
          <p:nvPr>
            <p:ph type="title"/>
          </p:nvPr>
        </p:nvSpPr>
        <p:spPr>
          <a:xfrm>
            <a:off x="685800" y="571500"/>
            <a:ext cx="15087600" cy="1524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Addictions Toolkit</a:t>
            </a:r>
            <a:endParaRPr sz="5400">
              <a:solidFill>
                <a:schemeClr val="lt1"/>
              </a:solidFill>
            </a:endParaRPr>
          </a:p>
        </p:txBody>
      </p:sp>
      <p:pic>
        <p:nvPicPr>
          <p:cNvPr descr="NASHIA logo icon" id="1040" name="Google Shape;1040;p55"/>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1041" name="Google Shape;1041;p55"/>
          <p:cNvSpPr/>
          <p:nvPr/>
        </p:nvSpPr>
        <p:spPr>
          <a:xfrm rot="10800000">
            <a:off x="-1" y="-28074"/>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42" name="Google Shape;1042;p55"/>
          <p:cNvPicPr preferRelativeResize="0"/>
          <p:nvPr/>
        </p:nvPicPr>
        <p:blipFill rotWithShape="1">
          <a:blip r:embed="rId4">
            <a:alphaModFix/>
          </a:blip>
          <a:srcRect b="0" l="0" r="0" t="0"/>
          <a:stretch/>
        </p:blipFill>
        <p:spPr>
          <a:xfrm>
            <a:off x="1269430" y="1870101"/>
            <a:ext cx="6858001" cy="8055738"/>
          </a:xfrm>
          <a:prstGeom prst="rect">
            <a:avLst/>
          </a:prstGeom>
          <a:noFill/>
          <a:ln>
            <a:noFill/>
          </a:ln>
        </p:spPr>
      </p:pic>
      <p:pic>
        <p:nvPicPr>
          <p:cNvPr id="1043" name="Google Shape;1043;p55"/>
          <p:cNvPicPr preferRelativeResize="0"/>
          <p:nvPr/>
        </p:nvPicPr>
        <p:blipFill rotWithShape="1">
          <a:blip r:embed="rId5">
            <a:alphaModFix/>
          </a:blip>
          <a:srcRect b="0" l="0" r="0" t="0"/>
          <a:stretch/>
        </p:blipFill>
        <p:spPr>
          <a:xfrm>
            <a:off x="8813233" y="1954518"/>
            <a:ext cx="7645969" cy="76687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56"/>
          <p:cNvSpPr/>
          <p:nvPr/>
        </p:nvSpPr>
        <p:spPr>
          <a:xfrm rot="5400000">
            <a:off x="3991475" y="-4009523"/>
            <a:ext cx="10305048" cy="18288001"/>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9" name="Google Shape;1049;p56"/>
          <p:cNvSpPr txBox="1"/>
          <p:nvPr>
            <p:ph type="title"/>
          </p:nvPr>
        </p:nvSpPr>
        <p:spPr>
          <a:xfrm>
            <a:off x="685800" y="571500"/>
            <a:ext cx="15087600" cy="1524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SUBI 2 Workbook</a:t>
            </a:r>
            <a:endParaRPr sz="5400">
              <a:solidFill>
                <a:schemeClr val="lt1"/>
              </a:solidFill>
            </a:endParaRPr>
          </a:p>
        </p:txBody>
      </p:sp>
      <p:pic>
        <p:nvPicPr>
          <p:cNvPr descr="NASHIA logo icon" id="1050" name="Google Shape;1050;p56"/>
          <p:cNvPicPr preferRelativeResize="0"/>
          <p:nvPr/>
        </p:nvPicPr>
        <p:blipFill rotWithShape="1">
          <a:blip r:embed="rId3">
            <a:alphaModFix/>
          </a:blip>
          <a:srcRect b="0" l="0" r="0" t="0"/>
          <a:stretch/>
        </p:blipFill>
        <p:spPr>
          <a:xfrm>
            <a:off x="17602200" y="9623244"/>
            <a:ext cx="596526" cy="596526"/>
          </a:xfrm>
          <a:prstGeom prst="rect">
            <a:avLst/>
          </a:prstGeom>
          <a:noFill/>
          <a:ln>
            <a:noFill/>
          </a:ln>
        </p:spPr>
      </p:pic>
      <p:sp>
        <p:nvSpPr>
          <p:cNvPr id="1051" name="Google Shape;1051;p56"/>
          <p:cNvSpPr/>
          <p:nvPr/>
        </p:nvSpPr>
        <p:spPr>
          <a:xfrm rot="10800000">
            <a:off x="-1" y="-28074"/>
            <a:ext cx="18288000" cy="370974"/>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52" name="Google Shape;1052;p56"/>
          <p:cNvPicPr preferRelativeResize="0"/>
          <p:nvPr/>
        </p:nvPicPr>
        <p:blipFill rotWithShape="1">
          <a:blip r:embed="rId4">
            <a:alphaModFix/>
          </a:blip>
          <a:srcRect b="0" l="0" r="0" t="0"/>
          <a:stretch/>
        </p:blipFill>
        <p:spPr>
          <a:xfrm>
            <a:off x="457200" y="2134768"/>
            <a:ext cx="4800600" cy="5591908"/>
          </a:xfrm>
          <a:prstGeom prst="rect">
            <a:avLst/>
          </a:prstGeom>
          <a:noFill/>
          <a:ln>
            <a:noFill/>
          </a:ln>
        </p:spPr>
      </p:pic>
      <p:pic>
        <p:nvPicPr>
          <p:cNvPr id="1053" name="Google Shape;1053;p56"/>
          <p:cNvPicPr preferRelativeResize="0"/>
          <p:nvPr/>
        </p:nvPicPr>
        <p:blipFill rotWithShape="1">
          <a:blip r:embed="rId5">
            <a:alphaModFix/>
          </a:blip>
          <a:srcRect b="0" l="0" r="0" t="0"/>
          <a:stretch/>
        </p:blipFill>
        <p:spPr>
          <a:xfrm>
            <a:off x="5631772" y="3038562"/>
            <a:ext cx="5384299" cy="6676938"/>
          </a:xfrm>
          <a:prstGeom prst="rect">
            <a:avLst/>
          </a:prstGeom>
          <a:noFill/>
          <a:ln>
            <a:noFill/>
          </a:ln>
        </p:spPr>
      </p:pic>
      <p:pic>
        <p:nvPicPr>
          <p:cNvPr id="1054" name="Google Shape;1054;p56"/>
          <p:cNvPicPr preferRelativeResize="0"/>
          <p:nvPr/>
        </p:nvPicPr>
        <p:blipFill rotWithShape="1">
          <a:blip r:embed="rId6">
            <a:alphaModFix/>
          </a:blip>
          <a:srcRect b="0" l="0" r="0" t="0"/>
          <a:stretch/>
        </p:blipFill>
        <p:spPr>
          <a:xfrm>
            <a:off x="11390044" y="632062"/>
            <a:ext cx="6045457" cy="7054945"/>
          </a:xfrm>
          <a:prstGeom prst="rect">
            <a:avLst/>
          </a:prstGeom>
          <a:noFill/>
          <a:ln>
            <a:noFill/>
          </a:ln>
        </p:spPr>
      </p:pic>
      <p:pic>
        <p:nvPicPr>
          <p:cNvPr id="1055" name="Google Shape;1055;p56"/>
          <p:cNvPicPr preferRelativeResize="0"/>
          <p:nvPr/>
        </p:nvPicPr>
        <p:blipFill rotWithShape="1">
          <a:blip r:embed="rId7">
            <a:alphaModFix/>
          </a:blip>
          <a:srcRect b="0" l="0" r="0" t="0"/>
          <a:stretch/>
        </p:blipFill>
        <p:spPr>
          <a:xfrm>
            <a:off x="11397132" y="7976168"/>
            <a:ext cx="6045457" cy="195790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57"/>
          <p:cNvSpPr/>
          <p:nvPr/>
        </p:nvSpPr>
        <p:spPr>
          <a:xfrm>
            <a:off x="1" y="0"/>
            <a:ext cx="9753599" cy="10299715"/>
          </a:xfrm>
          <a:custGeom>
            <a:rect b="b" l="l" r="r" t="t"/>
            <a:pathLst>
              <a:path extrusionOk="0" h="3757364" w="3122452">
                <a:moveTo>
                  <a:pt x="0" y="0"/>
                </a:moveTo>
                <a:lnTo>
                  <a:pt x="3122452" y="0"/>
                </a:lnTo>
                <a:lnTo>
                  <a:pt x="3122452" y="3757364"/>
                </a:lnTo>
                <a:lnTo>
                  <a:pt x="0" y="3757364"/>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1" name="Google Shape;1061;p57"/>
          <p:cNvSpPr/>
          <p:nvPr/>
        </p:nvSpPr>
        <p:spPr>
          <a:xfrm>
            <a:off x="1" y="0"/>
            <a:ext cx="9753599" cy="813399"/>
          </a:xfrm>
          <a:custGeom>
            <a:rect b="b" l="l" r="r" t="t"/>
            <a:pathLst>
              <a:path extrusionOk="0" h="296730" w="3122452">
                <a:moveTo>
                  <a:pt x="0" y="0"/>
                </a:moveTo>
                <a:lnTo>
                  <a:pt x="3122452" y="0"/>
                </a:lnTo>
                <a:lnTo>
                  <a:pt x="3122452" y="296730"/>
                </a:lnTo>
                <a:lnTo>
                  <a:pt x="0" y="29673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1062" name="Google Shape;1062;p57"/>
          <p:cNvPicPr preferRelativeResize="0"/>
          <p:nvPr/>
        </p:nvPicPr>
        <p:blipFill rotWithShape="1">
          <a:blip r:embed="rId3">
            <a:alphaModFix/>
          </a:blip>
          <a:srcRect b="34712" l="25224" r="26519" t="0"/>
          <a:stretch/>
        </p:blipFill>
        <p:spPr>
          <a:xfrm>
            <a:off x="8034670" y="8511099"/>
            <a:ext cx="1309312" cy="1771471"/>
          </a:xfrm>
          <a:prstGeom prst="rect">
            <a:avLst/>
          </a:prstGeom>
          <a:noFill/>
          <a:ln>
            <a:noFill/>
          </a:ln>
        </p:spPr>
      </p:pic>
      <p:sp>
        <p:nvSpPr>
          <p:cNvPr id="1063" name="Google Shape;1063;p57"/>
          <p:cNvSpPr txBox="1"/>
          <p:nvPr>
            <p:ph type="title"/>
          </p:nvPr>
        </p:nvSpPr>
        <p:spPr>
          <a:xfrm>
            <a:off x="453656" y="1714500"/>
            <a:ext cx="7543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5AD2E"/>
              </a:buClr>
              <a:buSzPts val="6000"/>
              <a:buFont typeface="Calibri"/>
              <a:buNone/>
            </a:pPr>
            <a:r>
              <a:rPr lang="en-US" sz="6000">
                <a:solidFill>
                  <a:srgbClr val="C5AD2E"/>
                </a:solidFill>
                <a:latin typeface="Calibri"/>
                <a:ea typeface="Calibri"/>
                <a:cs typeface="Calibri"/>
                <a:sym typeface="Calibri"/>
              </a:rPr>
              <a:t>TBI TARC BH Guide</a:t>
            </a:r>
            <a:endParaRPr sz="6000"/>
          </a:p>
        </p:txBody>
      </p:sp>
      <p:sp>
        <p:nvSpPr>
          <p:cNvPr id="1064" name="Google Shape;1064;p57"/>
          <p:cNvSpPr txBox="1"/>
          <p:nvPr/>
        </p:nvSpPr>
        <p:spPr>
          <a:xfrm>
            <a:off x="691487" y="3470952"/>
            <a:ext cx="7543800" cy="465155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How to better partner with state mental health systems</a:t>
            </a:r>
            <a:endParaRPr/>
          </a:p>
          <a:p>
            <a:pPr indent="-342900" lvl="0" marL="342900" marR="0" rtl="0" algn="l">
              <a:spcBef>
                <a:spcPts val="720"/>
              </a:spcBef>
              <a:spcAft>
                <a:spcPts val="0"/>
              </a:spcAft>
              <a:buClr>
                <a:schemeClr val="lt1"/>
              </a:buClr>
              <a:buSzPts val="3600"/>
              <a:buFont typeface="Arial"/>
              <a:buChar char="•"/>
            </a:pPr>
            <a:r>
              <a:rPr lang="en-US" sz="3600">
                <a:solidFill>
                  <a:schemeClr val="lt1"/>
                </a:solidFill>
                <a:latin typeface="Arial"/>
                <a:ea typeface="Arial"/>
                <a:cs typeface="Arial"/>
                <a:sym typeface="Arial"/>
              </a:rPr>
              <a:t>Training approaches</a:t>
            </a:r>
            <a:endParaRPr/>
          </a:p>
          <a:p>
            <a:pPr indent="-342900" lvl="0" marL="342900" marR="0" rtl="0" algn="l">
              <a:spcBef>
                <a:spcPts val="720"/>
              </a:spcBef>
              <a:spcAft>
                <a:spcPts val="0"/>
              </a:spcAft>
              <a:buClr>
                <a:schemeClr val="lt1"/>
              </a:buClr>
              <a:buSzPts val="3600"/>
              <a:buFont typeface="Arial"/>
              <a:buChar char="•"/>
            </a:pPr>
            <a:r>
              <a:rPr lang="en-US" sz="3600">
                <a:solidFill>
                  <a:schemeClr val="lt1"/>
                </a:solidFill>
                <a:latin typeface="Arial"/>
                <a:ea typeface="Arial"/>
                <a:cs typeface="Arial"/>
                <a:sym typeface="Arial"/>
              </a:rPr>
              <a:t>Screening approaches</a:t>
            </a:r>
            <a:endParaRPr/>
          </a:p>
          <a:p>
            <a:pPr indent="-342900" lvl="0" marL="342900" marR="0" rtl="0" algn="l">
              <a:spcBef>
                <a:spcPts val="720"/>
              </a:spcBef>
              <a:spcAft>
                <a:spcPts val="0"/>
              </a:spcAft>
              <a:buClr>
                <a:schemeClr val="lt1"/>
              </a:buClr>
              <a:buSzPts val="3600"/>
              <a:buFont typeface="Arial"/>
              <a:buChar char="•"/>
            </a:pPr>
            <a:r>
              <a:rPr lang="en-US" sz="3600" u="sng">
                <a:solidFill>
                  <a:schemeClr val="lt1"/>
                </a:solidFill>
                <a:latin typeface="Arial"/>
                <a:ea typeface="Arial"/>
                <a:cs typeface="Arial"/>
                <a:sym typeface="Arial"/>
                <a:hlinkClick r:id="rId4">
                  <a:extLst>
                    <a:ext uri="{A12FA001-AC4F-418D-AE19-62706E023703}">
                      <ahyp:hlinkClr val="tx"/>
                    </a:ext>
                  </a:extLst>
                </a:hlinkClick>
              </a:rPr>
              <a:t>Modifying clinical interventions</a:t>
            </a:r>
            <a:r>
              <a:rPr lang="en-US" sz="3600">
                <a:solidFill>
                  <a:schemeClr val="lt1"/>
                </a:solidFill>
                <a:latin typeface="Arial"/>
                <a:ea typeface="Arial"/>
                <a:cs typeface="Arial"/>
                <a:sym typeface="Arial"/>
              </a:rPr>
              <a:t>**</a:t>
            </a:r>
            <a:endParaRPr/>
          </a:p>
          <a:p>
            <a:pPr indent="-342900" lvl="0" marL="342900" marR="0" rtl="0" algn="l">
              <a:spcBef>
                <a:spcPts val="720"/>
              </a:spcBef>
              <a:spcAft>
                <a:spcPts val="0"/>
              </a:spcAft>
              <a:buClr>
                <a:schemeClr val="lt1"/>
              </a:buClr>
              <a:buSzPts val="3600"/>
              <a:buFont typeface="Arial"/>
              <a:buChar char="•"/>
            </a:pPr>
            <a:r>
              <a:rPr lang="en-US" sz="3600" u="sng">
                <a:solidFill>
                  <a:schemeClr val="lt1"/>
                </a:solidFill>
                <a:latin typeface="Arial"/>
                <a:ea typeface="Arial"/>
                <a:cs typeface="Arial"/>
                <a:sym typeface="Arial"/>
                <a:hlinkClick r:id="rId5">
                  <a:extLst>
                    <a:ext uri="{A12FA001-AC4F-418D-AE19-62706E023703}">
                      <ahyp:hlinkClr val="tx"/>
                    </a:ext>
                  </a:extLst>
                </a:hlinkClick>
              </a:rPr>
              <a:t>Modifying psychopharmacologic interventions</a:t>
            </a:r>
            <a:r>
              <a:rPr lang="en-US" sz="3600">
                <a:solidFill>
                  <a:schemeClr val="lt1"/>
                </a:solidFill>
                <a:latin typeface="Arial"/>
                <a:ea typeface="Arial"/>
                <a:cs typeface="Arial"/>
                <a:sym typeface="Arial"/>
              </a:rPr>
              <a:t>**</a:t>
            </a:r>
            <a:endParaRPr/>
          </a:p>
          <a:p>
            <a:pPr indent="0" lvl="0" marL="50800" marR="0" rtl="0" algn="l">
              <a:spcBef>
                <a:spcPts val="720"/>
              </a:spcBef>
              <a:spcAft>
                <a:spcPts val="0"/>
              </a:spcAft>
              <a:buClr>
                <a:schemeClr val="dk1"/>
              </a:buClr>
              <a:buSzPts val="3600"/>
              <a:buFont typeface="Arial"/>
              <a:buNone/>
            </a:pPr>
            <a:r>
              <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a:solidFill>
                  <a:schemeClr val="lt1"/>
                </a:solidFill>
                <a:latin typeface="Arial"/>
                <a:ea typeface="Arial"/>
                <a:cs typeface="Arial"/>
                <a:sym typeface="Arial"/>
              </a:rPr>
              <a:t>**Chapter Briefs </a:t>
            </a:r>
            <a:endParaRPr/>
          </a:p>
          <a:p>
            <a:pPr indent="-114300" lvl="0" marL="342900" marR="0" rtl="0" algn="l">
              <a:spcBef>
                <a:spcPts val="720"/>
              </a:spcBef>
              <a:spcAft>
                <a:spcPts val="0"/>
              </a:spcAft>
              <a:buClr>
                <a:schemeClr val="dk1"/>
              </a:buClr>
              <a:buSzPts val="3600"/>
              <a:buFont typeface="Arial"/>
              <a:buNone/>
            </a:pPr>
            <a:r>
              <a:t/>
            </a:r>
            <a:endParaRPr sz="3600">
              <a:solidFill>
                <a:schemeClr val="lt1"/>
              </a:solidFill>
              <a:latin typeface="Arial"/>
              <a:ea typeface="Arial"/>
              <a:cs typeface="Arial"/>
              <a:sym typeface="Arial"/>
            </a:endParaRPr>
          </a:p>
        </p:txBody>
      </p:sp>
      <p:pic>
        <p:nvPicPr>
          <p:cNvPr id="1065" name="Google Shape;1065;p57">
            <a:hlinkClick r:id="rId6"/>
          </p:cNvPr>
          <p:cNvPicPr preferRelativeResize="0"/>
          <p:nvPr/>
        </p:nvPicPr>
        <p:blipFill rotWithShape="1">
          <a:blip r:embed="rId7">
            <a:alphaModFix/>
          </a:blip>
          <a:srcRect b="0" l="0" r="0" t="0"/>
          <a:stretch/>
        </p:blipFill>
        <p:spPr>
          <a:xfrm>
            <a:off x="10464579" y="496962"/>
            <a:ext cx="7131014" cy="92930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EFE"/>
        </a:solidFill>
      </p:bgPr>
    </p:bg>
    <p:spTree>
      <p:nvGrpSpPr>
        <p:cNvPr id="1069" name="Shape 1069"/>
        <p:cNvGrpSpPr/>
        <p:nvPr/>
      </p:nvGrpSpPr>
      <p:grpSpPr>
        <a:xfrm>
          <a:off x="0" y="0"/>
          <a:ext cx="0" cy="0"/>
          <a:chOff x="0" y="0"/>
          <a:chExt cx="0" cy="0"/>
        </a:xfrm>
      </p:grpSpPr>
      <p:sp>
        <p:nvSpPr>
          <p:cNvPr id="1070" name="Google Shape;1070;p58"/>
          <p:cNvSpPr/>
          <p:nvPr/>
        </p:nvSpPr>
        <p:spPr>
          <a:xfrm>
            <a:off x="3786369" y="4203246"/>
            <a:ext cx="13492704" cy="6338204"/>
          </a:xfrm>
          <a:custGeom>
            <a:rect b="b" l="l" r="r" t="t"/>
            <a:pathLst>
              <a:path extrusionOk="0" h="2144035" w="4564199">
                <a:moveTo>
                  <a:pt x="0" y="0"/>
                </a:moveTo>
                <a:lnTo>
                  <a:pt x="4564199" y="0"/>
                </a:lnTo>
                <a:lnTo>
                  <a:pt x="4564199" y="2144035"/>
                </a:lnTo>
                <a:lnTo>
                  <a:pt x="0" y="2144035"/>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1" name="Google Shape;1071;p58"/>
          <p:cNvSpPr/>
          <p:nvPr/>
        </p:nvSpPr>
        <p:spPr>
          <a:xfrm>
            <a:off x="3786369" y="3961145"/>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58"/>
          <p:cNvSpPr/>
          <p:nvPr/>
        </p:nvSpPr>
        <p:spPr>
          <a:xfrm>
            <a:off x="-1579424" y="7880063"/>
            <a:ext cx="3158849" cy="1378236"/>
          </a:xfrm>
          <a:custGeom>
            <a:rect b="b" l="l" r="r" t="t"/>
            <a:pathLst>
              <a:path extrusionOk="0" h="2144035" w="4914020">
                <a:moveTo>
                  <a:pt x="0" y="0"/>
                </a:moveTo>
                <a:lnTo>
                  <a:pt x="4914020" y="0"/>
                </a:lnTo>
                <a:lnTo>
                  <a:pt x="4914020" y="2144035"/>
                </a:lnTo>
                <a:lnTo>
                  <a:pt x="0" y="2144035"/>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3" name="Google Shape;1073;p58"/>
          <p:cNvSpPr/>
          <p:nvPr/>
        </p:nvSpPr>
        <p:spPr>
          <a:xfrm>
            <a:off x="15095974" y="1028700"/>
            <a:ext cx="2163326" cy="943881"/>
          </a:xfrm>
          <a:custGeom>
            <a:rect b="b" l="l" r="r" t="t"/>
            <a:pathLst>
              <a:path extrusionOk="0" h="2144035" w="4914020">
                <a:moveTo>
                  <a:pt x="0" y="0"/>
                </a:moveTo>
                <a:lnTo>
                  <a:pt x="4914020" y="0"/>
                </a:lnTo>
                <a:lnTo>
                  <a:pt x="4914020" y="2144035"/>
                </a:lnTo>
                <a:lnTo>
                  <a:pt x="0" y="2144035"/>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4" name="Google Shape;1074;p58"/>
          <p:cNvSpPr/>
          <p:nvPr/>
        </p:nvSpPr>
        <p:spPr>
          <a:xfrm>
            <a:off x="349257" y="7995648"/>
            <a:ext cx="902622" cy="1147067"/>
          </a:xfrm>
          <a:custGeom>
            <a:rect b="b" l="l" r="r" t="t"/>
            <a:pathLst>
              <a:path extrusionOk="0" h="1147067" w="902622">
                <a:moveTo>
                  <a:pt x="0" y="0"/>
                </a:moveTo>
                <a:lnTo>
                  <a:pt x="902622" y="0"/>
                </a:lnTo>
                <a:lnTo>
                  <a:pt x="902622" y="1147067"/>
                </a:lnTo>
                <a:lnTo>
                  <a:pt x="0" y="1147067"/>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5" name="Google Shape;1075;p58"/>
          <p:cNvSpPr txBox="1"/>
          <p:nvPr>
            <p:ph type="title"/>
          </p:nvPr>
        </p:nvSpPr>
        <p:spPr>
          <a:xfrm>
            <a:off x="685800" y="529785"/>
            <a:ext cx="10591800" cy="2438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D7C"/>
              </a:buClr>
              <a:buSzPts val="8000"/>
              <a:buFont typeface="Calibri"/>
              <a:buNone/>
            </a:pPr>
            <a:r>
              <a:rPr lang="en-US" sz="8000">
                <a:solidFill>
                  <a:srgbClr val="003D7C"/>
                </a:solidFill>
                <a:latin typeface="Calibri"/>
                <a:ea typeface="Calibri"/>
                <a:cs typeface="Calibri"/>
                <a:sym typeface="Calibri"/>
              </a:rPr>
              <a:t>National Organizations/ Websites to Know</a:t>
            </a:r>
            <a:endParaRPr sz="8000"/>
          </a:p>
        </p:txBody>
      </p:sp>
      <p:sp>
        <p:nvSpPr>
          <p:cNvPr id="1076" name="Google Shape;1076;p58"/>
          <p:cNvSpPr txBox="1"/>
          <p:nvPr/>
        </p:nvSpPr>
        <p:spPr>
          <a:xfrm>
            <a:off x="4068187" y="4717072"/>
            <a:ext cx="12929067" cy="582437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4">
                  <a:extLst>
                    <a:ext uri="{A12FA001-AC4F-418D-AE19-62706E023703}">
                      <ahyp:hlinkClr val="tx"/>
                    </a:ext>
                  </a:extLst>
                </a:hlinkClick>
              </a:rPr>
              <a:t>National Association of State Head Injury Administrators</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5">
                  <a:extLst>
                    <a:ext uri="{A12FA001-AC4F-418D-AE19-62706E023703}">
                      <ahyp:hlinkClr val="tx"/>
                    </a:ext>
                  </a:extLst>
                </a:hlinkClick>
              </a:rPr>
              <a:t>National Disability Rights Network</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6">
                  <a:extLst>
                    <a:ext uri="{A12FA001-AC4F-418D-AE19-62706E023703}">
                      <ahyp:hlinkClr val="tx"/>
                    </a:ext>
                  </a:extLst>
                </a:hlinkClick>
              </a:rPr>
              <a:t>NIDILRR TBI Model Systems Knowledge Translation Center</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7">
                  <a:extLst>
                    <a:ext uri="{A12FA001-AC4F-418D-AE19-62706E023703}">
                      <ahyp:hlinkClr val="tx"/>
                    </a:ext>
                  </a:extLst>
                </a:hlinkClick>
              </a:rPr>
              <a:t>Brain Injury Association of America</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8">
                  <a:extLst>
                    <a:ext uri="{A12FA001-AC4F-418D-AE19-62706E023703}">
                      <ahyp:hlinkClr val="tx"/>
                    </a:ext>
                  </a:extLst>
                </a:hlinkClick>
              </a:rPr>
              <a:t>Centers for Disease Control and Prevention</a:t>
            </a:r>
            <a:endParaRPr sz="3600">
              <a:solidFill>
                <a:schemeClr val="lt1"/>
              </a:solidFill>
              <a:latin typeface="Arial"/>
              <a:ea typeface="Arial"/>
              <a:cs typeface="Arial"/>
              <a:sym typeface="Arial"/>
            </a:endParaRPr>
          </a:p>
          <a:p>
            <a:pPr indent="0" lvl="0" marL="0" marR="0" rtl="0" algn="l">
              <a:spcBef>
                <a:spcPts val="720"/>
              </a:spcBef>
              <a:spcAft>
                <a:spcPts val="0"/>
              </a:spcAft>
              <a:buClr>
                <a:schemeClr val="lt1"/>
              </a:buClr>
              <a:buSzPts val="3600"/>
              <a:buFont typeface="Arial"/>
              <a:buNone/>
            </a:pPr>
            <a:r>
              <a:rPr lang="en-US" sz="3600" u="sng">
                <a:solidFill>
                  <a:schemeClr val="lt1"/>
                </a:solidFill>
                <a:latin typeface="Arial"/>
                <a:ea typeface="Arial"/>
                <a:cs typeface="Arial"/>
                <a:sym typeface="Arial"/>
                <a:hlinkClick r:id="rId9">
                  <a:extLst>
                    <a:ext uri="{A12FA001-AC4F-418D-AE19-62706E023703}">
                      <ahyp:hlinkClr val="tx"/>
                    </a:ext>
                  </a:extLst>
                </a:hlinkClick>
              </a:rPr>
              <a:t>Brainline</a:t>
            </a:r>
            <a:endParaRPr sz="3600">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0" name="Shape 1080"/>
        <p:cNvGrpSpPr/>
        <p:nvPr/>
      </p:nvGrpSpPr>
      <p:grpSpPr>
        <a:xfrm>
          <a:off x="0" y="0"/>
          <a:ext cx="0" cy="0"/>
          <a:chOff x="0" y="0"/>
          <a:chExt cx="0" cy="0"/>
        </a:xfrm>
      </p:grpSpPr>
      <p:sp>
        <p:nvSpPr>
          <p:cNvPr id="1081" name="Google Shape;1081;p59"/>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59"/>
          <p:cNvSpPr txBox="1"/>
          <p:nvPr>
            <p:ph type="title"/>
          </p:nvPr>
        </p:nvSpPr>
        <p:spPr>
          <a:xfrm>
            <a:off x="1235163" y="1382572"/>
            <a:ext cx="8747037" cy="395399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600"/>
              <a:buFont typeface="Arial"/>
              <a:buNone/>
            </a:pPr>
            <a:r>
              <a:rPr b="1" lang="en-US" sz="5600">
                <a:solidFill>
                  <a:schemeClr val="dk1"/>
                </a:solidFill>
                <a:latin typeface="Arial"/>
                <a:ea typeface="Arial"/>
                <a:cs typeface="Arial"/>
                <a:sym typeface="Arial"/>
              </a:rPr>
              <a:t>Rocky Mountain MIRECC – </a:t>
            </a:r>
            <a:br>
              <a:rPr b="1" lang="en-US" sz="5600">
                <a:solidFill>
                  <a:schemeClr val="dk1"/>
                </a:solidFill>
                <a:latin typeface="Arial"/>
                <a:ea typeface="Arial"/>
                <a:cs typeface="Arial"/>
                <a:sym typeface="Arial"/>
              </a:rPr>
            </a:br>
            <a:r>
              <a:rPr b="1" lang="en-US" sz="5600">
                <a:solidFill>
                  <a:schemeClr val="dk1"/>
                </a:solidFill>
                <a:latin typeface="Arial"/>
                <a:ea typeface="Arial"/>
                <a:cs typeface="Arial"/>
                <a:sym typeface="Arial"/>
              </a:rPr>
              <a:t>TBI Toolkit</a:t>
            </a:r>
            <a:br>
              <a:rPr lang="en-US" sz="5600">
                <a:solidFill>
                  <a:schemeClr val="dk1"/>
                </a:solidFill>
                <a:latin typeface="Calibri"/>
                <a:ea typeface="Calibri"/>
                <a:cs typeface="Calibri"/>
                <a:sym typeface="Calibri"/>
              </a:rPr>
            </a:br>
            <a:br>
              <a:rPr lang="en-US" sz="5600">
                <a:solidFill>
                  <a:schemeClr val="dk1"/>
                </a:solidFill>
                <a:latin typeface="Calibri"/>
                <a:ea typeface="Calibri"/>
                <a:cs typeface="Calibri"/>
                <a:sym typeface="Calibri"/>
              </a:rPr>
            </a:br>
            <a:endParaRPr sz="5600">
              <a:solidFill>
                <a:schemeClr val="dk1"/>
              </a:solidFill>
              <a:latin typeface="Calibri"/>
              <a:ea typeface="Calibri"/>
              <a:cs typeface="Calibri"/>
              <a:sym typeface="Calibri"/>
            </a:endParaRPr>
          </a:p>
        </p:txBody>
      </p:sp>
      <p:sp>
        <p:nvSpPr>
          <p:cNvPr id="1083" name="Google Shape;1083;p59"/>
          <p:cNvSpPr/>
          <p:nvPr/>
        </p:nvSpPr>
        <p:spPr>
          <a:xfrm flipH="1" rot="10800000">
            <a:off x="0" y="6033321"/>
            <a:ext cx="18288000" cy="4253679"/>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59"/>
          <p:cNvSpPr/>
          <p:nvPr/>
        </p:nvSpPr>
        <p:spPr>
          <a:xfrm flipH="1">
            <a:off x="6057900" y="6033330"/>
            <a:ext cx="12230097" cy="4253670"/>
          </a:xfrm>
          <a:prstGeom prst="rect">
            <a:avLst/>
          </a:prstGeom>
          <a:gradFill>
            <a:gsLst>
              <a:gs pos="0">
                <a:srgbClr val="000000">
                  <a:alpha val="62745"/>
                </a:srgbClr>
              </a:gs>
              <a:gs pos="100000">
                <a:srgbClr val="366092"/>
              </a:gs>
            </a:gsLst>
            <a:lin ang="6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59"/>
          <p:cNvSpPr/>
          <p:nvPr/>
        </p:nvSpPr>
        <p:spPr>
          <a:xfrm flipH="1">
            <a:off x="0" y="6033328"/>
            <a:ext cx="18380208" cy="4253672"/>
          </a:xfrm>
          <a:prstGeom prst="rect">
            <a:avLst/>
          </a:prstGeom>
          <a:gradFill>
            <a:gsLst>
              <a:gs pos="0">
                <a:srgbClr val="244061">
                  <a:alpha val="0"/>
                </a:srgbClr>
              </a:gs>
              <a:gs pos="39000">
                <a:srgbClr val="244061">
                  <a:alpha val="0"/>
                </a:srgbClr>
              </a:gs>
              <a:gs pos="100000">
                <a:srgbClr val="000000">
                  <a:alpha val="71764"/>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59"/>
          <p:cNvSpPr/>
          <p:nvPr/>
        </p:nvSpPr>
        <p:spPr>
          <a:xfrm>
            <a:off x="1235163" y="6811894"/>
            <a:ext cx="6994435" cy="209253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lang="en-US" sz="3200" u="sng">
                <a:solidFill>
                  <a:srgbClr val="FFFFFF"/>
                </a:solidFill>
                <a:latin typeface="Arial"/>
                <a:ea typeface="Arial"/>
                <a:cs typeface="Arial"/>
                <a:sym typeface="Arial"/>
                <a:hlinkClick r:id="rId3">
                  <a:extLst>
                    <a:ext uri="{A12FA001-AC4F-418D-AE19-62706E023703}">
                      <ahyp:hlinkClr val="tx"/>
                    </a:ext>
                  </a:extLst>
                </a:hlinkClick>
              </a:rPr>
              <a:t>Mental Health and Brain Injury Toolkit</a:t>
            </a:r>
            <a:endParaRPr sz="3200">
              <a:solidFill>
                <a:srgbClr val="FFFFFF"/>
              </a:solidFill>
              <a:latin typeface="Arial"/>
              <a:ea typeface="Arial"/>
              <a:cs typeface="Arial"/>
              <a:sym typeface="Arial"/>
            </a:endParaRPr>
          </a:p>
        </p:txBody>
      </p:sp>
      <p:pic>
        <p:nvPicPr>
          <p:cNvPr id="1087" name="Google Shape;1087;p59"/>
          <p:cNvPicPr preferRelativeResize="0"/>
          <p:nvPr/>
        </p:nvPicPr>
        <p:blipFill rotWithShape="1">
          <a:blip r:embed="rId4">
            <a:alphaModFix/>
          </a:blip>
          <a:srcRect b="0" l="0" r="0" t="0"/>
          <a:stretch/>
        </p:blipFill>
        <p:spPr>
          <a:xfrm>
            <a:off x="11342476" y="497240"/>
            <a:ext cx="5890043" cy="9096594"/>
          </a:xfrm>
          <a:prstGeom prst="rect">
            <a:avLst/>
          </a:prstGeom>
          <a:noFill/>
          <a:ln>
            <a:noFill/>
          </a:ln>
        </p:spPr>
      </p:pic>
      <p:sp>
        <p:nvSpPr>
          <p:cNvPr id="1088" name="Google Shape;1088;p59"/>
          <p:cNvSpPr/>
          <p:nvPr/>
        </p:nvSpPr>
        <p:spPr>
          <a:xfrm flipH="1">
            <a:off x="0" y="9601195"/>
            <a:ext cx="18287997" cy="685805"/>
          </a:xfrm>
          <a:prstGeom prst="rect">
            <a:avLst/>
          </a:prstGeom>
          <a:gradFill>
            <a:gsLst>
              <a:gs pos="0">
                <a:srgbClr val="000000">
                  <a:alpha val="42745"/>
                </a:srgbClr>
              </a:gs>
              <a:gs pos="79000">
                <a:srgbClr val="366092">
                  <a:alpha val="21960"/>
                </a:srgbClr>
              </a:gs>
              <a:gs pos="100000">
                <a:srgbClr val="366092">
                  <a:alpha val="21960"/>
                </a:srgbClr>
              </a:gs>
            </a:gsLst>
            <a:lin ang="21593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EFE"/>
        </a:solidFill>
      </p:bgPr>
    </p:bg>
    <p:spTree>
      <p:nvGrpSpPr>
        <p:cNvPr id="253" name="Shape 253"/>
        <p:cNvGrpSpPr/>
        <p:nvPr/>
      </p:nvGrpSpPr>
      <p:grpSpPr>
        <a:xfrm>
          <a:off x="0" y="0"/>
          <a:ext cx="0" cy="0"/>
          <a:chOff x="0" y="0"/>
          <a:chExt cx="0" cy="0"/>
        </a:xfrm>
      </p:grpSpPr>
      <p:sp>
        <p:nvSpPr>
          <p:cNvPr id="254" name="Google Shape;254;p6"/>
          <p:cNvSpPr/>
          <p:nvPr/>
        </p:nvSpPr>
        <p:spPr>
          <a:xfrm>
            <a:off x="3786369" y="4203246"/>
            <a:ext cx="13492704" cy="6338204"/>
          </a:xfrm>
          <a:custGeom>
            <a:rect b="b" l="l" r="r" t="t"/>
            <a:pathLst>
              <a:path extrusionOk="0" h="2144035" w="4564199">
                <a:moveTo>
                  <a:pt x="0" y="0"/>
                </a:moveTo>
                <a:lnTo>
                  <a:pt x="4564199" y="0"/>
                </a:lnTo>
                <a:lnTo>
                  <a:pt x="4564199" y="2144035"/>
                </a:lnTo>
                <a:lnTo>
                  <a:pt x="0" y="2144035"/>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6"/>
          <p:cNvSpPr/>
          <p:nvPr/>
        </p:nvSpPr>
        <p:spPr>
          <a:xfrm>
            <a:off x="3786369" y="3961145"/>
            <a:ext cx="1688395" cy="242101"/>
          </a:xfrm>
          <a:custGeom>
            <a:rect b="b" l="l" r="r" t="t"/>
            <a:pathLst>
              <a:path extrusionOk="0" h="704627" w="4914020">
                <a:moveTo>
                  <a:pt x="0" y="0"/>
                </a:moveTo>
                <a:lnTo>
                  <a:pt x="4914020" y="0"/>
                </a:lnTo>
                <a:lnTo>
                  <a:pt x="4914020" y="704627"/>
                </a:lnTo>
                <a:lnTo>
                  <a:pt x="0" y="704627"/>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6"/>
          <p:cNvSpPr/>
          <p:nvPr/>
        </p:nvSpPr>
        <p:spPr>
          <a:xfrm>
            <a:off x="-1579424" y="7880063"/>
            <a:ext cx="3158849" cy="1378236"/>
          </a:xfrm>
          <a:custGeom>
            <a:rect b="b" l="l" r="r" t="t"/>
            <a:pathLst>
              <a:path extrusionOk="0" h="2144035" w="4914020">
                <a:moveTo>
                  <a:pt x="0" y="0"/>
                </a:moveTo>
                <a:lnTo>
                  <a:pt x="4914020" y="0"/>
                </a:lnTo>
                <a:lnTo>
                  <a:pt x="4914020" y="2144035"/>
                </a:lnTo>
                <a:lnTo>
                  <a:pt x="0" y="2144035"/>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6"/>
          <p:cNvSpPr/>
          <p:nvPr/>
        </p:nvSpPr>
        <p:spPr>
          <a:xfrm>
            <a:off x="15095974" y="1028700"/>
            <a:ext cx="2163326" cy="943881"/>
          </a:xfrm>
          <a:custGeom>
            <a:rect b="b" l="l" r="r" t="t"/>
            <a:pathLst>
              <a:path extrusionOk="0" h="2144035" w="4914020">
                <a:moveTo>
                  <a:pt x="0" y="0"/>
                </a:moveTo>
                <a:lnTo>
                  <a:pt x="4914020" y="0"/>
                </a:lnTo>
                <a:lnTo>
                  <a:pt x="4914020" y="2144035"/>
                </a:lnTo>
                <a:lnTo>
                  <a:pt x="0" y="2144035"/>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6"/>
          <p:cNvSpPr/>
          <p:nvPr/>
        </p:nvSpPr>
        <p:spPr>
          <a:xfrm>
            <a:off x="349257" y="7995648"/>
            <a:ext cx="902622" cy="1147067"/>
          </a:xfrm>
          <a:custGeom>
            <a:rect b="b" l="l" r="r" t="t"/>
            <a:pathLst>
              <a:path extrusionOk="0" h="1147067" w="902622">
                <a:moveTo>
                  <a:pt x="0" y="0"/>
                </a:moveTo>
                <a:lnTo>
                  <a:pt x="902622" y="0"/>
                </a:lnTo>
                <a:lnTo>
                  <a:pt x="902622" y="1147067"/>
                </a:lnTo>
                <a:lnTo>
                  <a:pt x="0" y="1147067"/>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6"/>
          <p:cNvSpPr txBox="1"/>
          <p:nvPr>
            <p:ph type="title"/>
          </p:nvPr>
        </p:nvSpPr>
        <p:spPr>
          <a:xfrm>
            <a:off x="685800" y="529785"/>
            <a:ext cx="13868400" cy="2438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3D7C"/>
              </a:buClr>
              <a:buSzPts val="8000"/>
              <a:buFont typeface="Arial"/>
              <a:buNone/>
            </a:pPr>
            <a:r>
              <a:rPr b="1" lang="en-US" sz="8000">
                <a:solidFill>
                  <a:srgbClr val="003D7C"/>
                </a:solidFill>
                <a:latin typeface="Arial"/>
                <a:ea typeface="Arial"/>
                <a:cs typeface="Arial"/>
                <a:sym typeface="Arial"/>
              </a:rPr>
              <a:t>Risk Factors for Greater Disability After Brain Injury</a:t>
            </a:r>
            <a:endParaRPr b="1" sz="8000">
              <a:latin typeface="Arial"/>
              <a:ea typeface="Arial"/>
              <a:cs typeface="Arial"/>
              <a:sym typeface="Arial"/>
            </a:endParaRPr>
          </a:p>
        </p:txBody>
      </p:sp>
      <p:sp>
        <p:nvSpPr>
          <p:cNvPr id="260" name="Google Shape;260;p6"/>
          <p:cNvSpPr txBox="1"/>
          <p:nvPr/>
        </p:nvSpPr>
        <p:spPr>
          <a:xfrm>
            <a:off x="4595124" y="4610100"/>
            <a:ext cx="12429316" cy="4265335"/>
          </a:xfrm>
          <a:prstGeom prst="rect">
            <a:avLst/>
          </a:prstGeom>
          <a:noFill/>
          <a:ln>
            <a:noFill/>
          </a:ln>
        </p:spPr>
        <p:txBody>
          <a:bodyPr anchorCtr="0" anchor="t" bIns="0" lIns="0" spcFirstLastPara="1" rIns="0" wrap="square" tIns="0">
            <a:spAutoFit/>
          </a:bodyPr>
          <a:lstStyle/>
          <a:p>
            <a:pPr indent="-457200" lvl="0" marL="457200" marR="0" rtl="0" algn="l">
              <a:lnSpc>
                <a:spcPct val="107000"/>
              </a:lnSpc>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History of Previous Injury </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Assault and Abuse </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Childhood Injury</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Older Age at Injury - slower or less complete recovery </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Pre-Injury Mental Health Problems </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Post-Traumatic Stress Disorder</a:t>
            </a:r>
            <a:endParaRPr/>
          </a:p>
          <a:p>
            <a:pPr indent="-457200" lvl="0" marL="457200" marR="0" rtl="0" algn="l">
              <a:lnSpc>
                <a:spcPct val="107000"/>
              </a:lnSpc>
              <a:spcBef>
                <a:spcPts val="800"/>
              </a:spcBef>
              <a:spcAft>
                <a:spcPts val="0"/>
              </a:spcAft>
              <a:buClr>
                <a:schemeClr val="lt1"/>
              </a:buClr>
              <a:buSzPts val="3200"/>
              <a:buFont typeface="Arial"/>
              <a:buChar char="•"/>
            </a:pPr>
            <a:r>
              <a:rPr lang="en-US" sz="3200">
                <a:solidFill>
                  <a:schemeClr val="lt1"/>
                </a:solidFill>
                <a:latin typeface="Arial"/>
                <a:ea typeface="Arial"/>
                <a:cs typeface="Arial"/>
                <a:sym typeface="Arial"/>
              </a:rPr>
              <a:t>Social Supports and Access to Healthcare</a:t>
            </a:r>
            <a:endParaRPr/>
          </a:p>
        </p:txBody>
      </p:sp>
      <p:sp>
        <p:nvSpPr>
          <p:cNvPr id="261" name="Google Shape;261;p6"/>
          <p:cNvSpPr txBox="1"/>
          <p:nvPr/>
        </p:nvSpPr>
        <p:spPr>
          <a:xfrm>
            <a:off x="4593352" y="9749843"/>
            <a:ext cx="70503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lt1"/>
                </a:solidFill>
                <a:latin typeface="Arial"/>
                <a:ea typeface="Arial"/>
                <a:cs typeface="Arial"/>
                <a:sym typeface="Arial"/>
              </a:rPr>
              <a:t>Source</a:t>
            </a:r>
            <a:r>
              <a:rPr b="0" i="0" lang="en-US" sz="1400" u="none" cap="none" strike="noStrike">
                <a:solidFill>
                  <a:schemeClr val="lt1"/>
                </a:solidFill>
                <a:latin typeface="Arial"/>
                <a:ea typeface="Arial"/>
                <a:cs typeface="Arial"/>
                <a:sym typeface="Arial"/>
              </a:rPr>
              <a:t>: </a:t>
            </a:r>
            <a:r>
              <a:rPr b="0" i="1" lang="en-US" sz="1400" u="none" cap="none" strike="noStrike">
                <a:solidFill>
                  <a:schemeClr val="lt1"/>
                </a:solidFill>
                <a:latin typeface="Arial"/>
                <a:ea typeface="Arial"/>
                <a:cs typeface="Arial"/>
                <a:sym typeface="Arial"/>
              </a:rPr>
              <a:t>Traumatic Brain Injury and Substance Use Disorders: Making the Connections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60"/>
          <p:cNvSpPr/>
          <p:nvPr/>
        </p:nvSpPr>
        <p:spPr>
          <a:xfrm>
            <a:off x="0" y="0"/>
            <a:ext cx="18288000" cy="10287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095" name="Google Shape;1095;p60"/>
          <p:cNvSpPr/>
          <p:nvPr/>
        </p:nvSpPr>
        <p:spPr>
          <a:xfrm flipH="1" rot="5400000">
            <a:off x="-1020486" y="1020563"/>
            <a:ext cx="10313700" cy="8272625"/>
          </a:xfrm>
          <a:prstGeom prst="rect">
            <a:avLst/>
          </a:prstGeom>
          <a:gradFill>
            <a:gsLst>
              <a:gs pos="0">
                <a:srgbClr val="5797D1"/>
              </a:gs>
              <a:gs pos="100000">
                <a:srgbClr val="737373"/>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096" name="Google Shape;1096;p60"/>
          <p:cNvSpPr/>
          <p:nvPr/>
        </p:nvSpPr>
        <p:spPr>
          <a:xfrm rot="-5400000">
            <a:off x="-237750" y="3990708"/>
            <a:ext cx="6533400" cy="6057900"/>
          </a:xfrm>
          <a:prstGeom prst="rect">
            <a:avLst/>
          </a:prstGeom>
          <a:gradFill>
            <a:gsLst>
              <a:gs pos="0">
                <a:srgbClr val="4A66AC">
                  <a:alpha val="49411"/>
                </a:srgbClr>
              </a:gs>
              <a:gs pos="100000">
                <a:srgbClr val="253356">
                  <a:alpha val="0"/>
                </a:srgbClr>
              </a:gs>
            </a:gsLst>
            <a:lin ang="113999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097" name="Google Shape;1097;p60"/>
          <p:cNvSpPr/>
          <p:nvPr/>
        </p:nvSpPr>
        <p:spPr>
          <a:xfrm flipH="1" rot="-5400000">
            <a:off x="-1771346" y="2457150"/>
            <a:ext cx="10286400" cy="5372100"/>
          </a:xfrm>
          <a:prstGeom prst="rect">
            <a:avLst/>
          </a:prstGeom>
          <a:gradFill>
            <a:gsLst>
              <a:gs pos="0">
                <a:srgbClr val="000000">
                  <a:alpha val="58431"/>
                </a:srgbClr>
              </a:gs>
              <a:gs pos="69000">
                <a:srgbClr val="4A66AC">
                  <a:alpha val="0"/>
                </a:srgbClr>
              </a:gs>
              <a:gs pos="100000">
                <a:srgbClr val="4A66AC">
                  <a:alpha val="0"/>
                </a:srgbClr>
              </a:gs>
            </a:gsLst>
            <a:lin ang="1319991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098" name="Google Shape;1098;p60"/>
          <p:cNvSpPr txBox="1"/>
          <p:nvPr>
            <p:ph type="title"/>
          </p:nvPr>
        </p:nvSpPr>
        <p:spPr>
          <a:xfrm>
            <a:off x="217449" y="2111258"/>
            <a:ext cx="8272626" cy="585708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AF1DD"/>
              </a:buClr>
              <a:buSzPts val="1620"/>
              <a:buFont typeface="Quattrocento Sans"/>
              <a:buNone/>
            </a:pPr>
            <a:r>
              <a:rPr b="1" lang="en-US" sz="7200" u="sng">
                <a:solidFill>
                  <a:srgbClr val="EAF1DD"/>
                </a:solidFill>
                <a:latin typeface="Quattrocento Sans"/>
                <a:ea typeface="Quattrocento Sans"/>
                <a:cs typeface="Quattrocento Sans"/>
                <a:sym typeface="Quattrocento Sans"/>
                <a:hlinkClick r:id="rId3">
                  <a:extLst>
                    <a:ext uri="{A12FA001-AC4F-418D-AE19-62706E023703}">
                      <ahyp:hlinkClr val="tx"/>
                    </a:ext>
                  </a:extLst>
                </a:hlinkClick>
              </a:rPr>
              <a:t>Registration </a:t>
            </a:r>
            <a:br>
              <a:rPr b="1" lang="en-US" sz="7200">
                <a:solidFill>
                  <a:srgbClr val="EAF1DD"/>
                </a:solidFill>
                <a:latin typeface="Quattrocento Sans"/>
                <a:ea typeface="Quattrocento Sans"/>
                <a:cs typeface="Quattrocento Sans"/>
                <a:sym typeface="Quattrocento Sans"/>
              </a:rPr>
            </a:br>
            <a:r>
              <a:rPr b="1" lang="en-US" sz="7200">
                <a:solidFill>
                  <a:schemeClr val="lt1"/>
                </a:solidFill>
                <a:latin typeface="Quattrocento Sans"/>
                <a:ea typeface="Quattrocento Sans"/>
                <a:cs typeface="Quattrocento Sans"/>
                <a:sym typeface="Quattrocento Sans"/>
              </a:rPr>
              <a:t>opens April 1</a:t>
            </a:r>
            <a:br>
              <a:rPr b="1" lang="en-US" sz="7200">
                <a:solidFill>
                  <a:srgbClr val="DAEEF3"/>
                </a:solidFill>
                <a:latin typeface="Quattrocento Sans"/>
                <a:ea typeface="Quattrocento Sans"/>
                <a:cs typeface="Quattrocento Sans"/>
                <a:sym typeface="Quattrocento Sans"/>
              </a:rPr>
            </a:br>
            <a:r>
              <a:rPr b="1" lang="en-US" sz="7200">
                <a:solidFill>
                  <a:srgbClr val="FFFFFF"/>
                </a:solidFill>
                <a:latin typeface="Quattrocento Sans"/>
                <a:ea typeface="Quattrocento Sans"/>
                <a:cs typeface="Quattrocento Sans"/>
                <a:sym typeface="Quattrocento Sans"/>
              </a:rPr>
              <a:t>and </a:t>
            </a:r>
            <a:br>
              <a:rPr b="1" lang="en-US" sz="7200">
                <a:solidFill>
                  <a:srgbClr val="FFFFFF"/>
                </a:solidFill>
                <a:latin typeface="Quattrocento Sans"/>
                <a:ea typeface="Quattrocento Sans"/>
                <a:cs typeface="Quattrocento Sans"/>
                <a:sym typeface="Quattrocento Sans"/>
              </a:rPr>
            </a:br>
            <a:r>
              <a:rPr b="1" lang="en-US" sz="7200" u="sng">
                <a:solidFill>
                  <a:srgbClr val="DDF7FF"/>
                </a:solidFill>
                <a:latin typeface="Quattrocento Sans"/>
                <a:ea typeface="Quattrocento Sans"/>
                <a:cs typeface="Quattrocento Sans"/>
                <a:sym typeface="Quattrocento Sans"/>
                <a:hlinkClick r:id="rId4">
                  <a:extLst>
                    <a:ext uri="{A12FA001-AC4F-418D-AE19-62706E023703}">
                      <ahyp:hlinkClr val="tx"/>
                    </a:ext>
                  </a:extLst>
                </a:hlinkClick>
              </a:rPr>
              <a:t>Sponsor Opportunities </a:t>
            </a:r>
            <a:br>
              <a:rPr b="1" lang="en-US" sz="7200">
                <a:solidFill>
                  <a:srgbClr val="DDF7FF"/>
                </a:solidFill>
                <a:latin typeface="Quattrocento Sans"/>
                <a:ea typeface="Quattrocento Sans"/>
                <a:cs typeface="Quattrocento Sans"/>
                <a:sym typeface="Quattrocento Sans"/>
              </a:rPr>
            </a:br>
            <a:r>
              <a:rPr b="1" lang="en-US" sz="7200">
                <a:solidFill>
                  <a:schemeClr val="lt1"/>
                </a:solidFill>
                <a:latin typeface="Quattrocento Sans"/>
                <a:ea typeface="Quattrocento Sans"/>
                <a:cs typeface="Quattrocento Sans"/>
                <a:sym typeface="Quattrocento Sans"/>
              </a:rPr>
              <a:t>available</a:t>
            </a:r>
            <a:r>
              <a:rPr b="1" lang="en-US" sz="7200">
                <a:solidFill>
                  <a:srgbClr val="FFFFFF"/>
                </a:solidFill>
                <a:latin typeface="Quattrocento Sans"/>
                <a:ea typeface="Quattrocento Sans"/>
                <a:cs typeface="Quattrocento Sans"/>
                <a:sym typeface="Quattrocento Sans"/>
              </a:rPr>
              <a:t> now!</a:t>
            </a:r>
            <a:endParaRPr b="1" sz="7200">
              <a:latin typeface="Quattrocento Sans"/>
              <a:ea typeface="Quattrocento Sans"/>
              <a:cs typeface="Quattrocento Sans"/>
              <a:sym typeface="Quattrocento Sans"/>
            </a:endParaRPr>
          </a:p>
        </p:txBody>
      </p:sp>
      <p:pic>
        <p:nvPicPr>
          <p:cNvPr id="1099" name="Google Shape;1099;p60"/>
          <p:cNvPicPr preferRelativeResize="0"/>
          <p:nvPr/>
        </p:nvPicPr>
        <p:blipFill rotWithShape="1">
          <a:blip r:embed="rId5">
            <a:alphaModFix/>
          </a:blip>
          <a:srcRect b="0" l="53366" r="0" t="0"/>
          <a:stretch/>
        </p:blipFill>
        <p:spPr>
          <a:xfrm>
            <a:off x="9329568" y="0"/>
            <a:ext cx="8272626" cy="1028635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61"/>
          <p:cNvSpPr/>
          <p:nvPr/>
        </p:nvSpPr>
        <p:spPr>
          <a:xfrm>
            <a:off x="0" y="0"/>
            <a:ext cx="18288000"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106" name="Google Shape;1106;p61"/>
          <p:cNvSpPr/>
          <p:nvPr/>
        </p:nvSpPr>
        <p:spPr>
          <a:xfrm flipH="1" rot="5400000">
            <a:off x="8559150" y="584850"/>
            <a:ext cx="10313700" cy="9144000"/>
          </a:xfrm>
          <a:prstGeom prst="rect">
            <a:avLst/>
          </a:prstGeom>
          <a:solidFill>
            <a:srgbClr val="9E051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107" name="Google Shape;1107;p61"/>
          <p:cNvSpPr/>
          <p:nvPr/>
        </p:nvSpPr>
        <p:spPr>
          <a:xfrm rot="-5400000">
            <a:off x="10761530" y="3236779"/>
            <a:ext cx="6533400" cy="7673843"/>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108" name="Google Shape;1108;p61"/>
          <p:cNvSpPr/>
          <p:nvPr/>
        </p:nvSpPr>
        <p:spPr>
          <a:xfrm flipH="1" rot="-5400000">
            <a:off x="9358343" y="1773947"/>
            <a:ext cx="10259700" cy="6711807"/>
          </a:xfrm>
          <a:prstGeom prst="rect">
            <a:avLst/>
          </a:prstGeom>
          <a:solidFill>
            <a:srgbClr val="9E051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109" name="Google Shape;1109;p61"/>
          <p:cNvSpPr txBox="1"/>
          <p:nvPr>
            <p:ph type="title"/>
          </p:nvPr>
        </p:nvSpPr>
        <p:spPr>
          <a:xfrm>
            <a:off x="12346505" y="2210519"/>
            <a:ext cx="4979390" cy="4608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1620"/>
              <a:buFont typeface="Arial"/>
              <a:buNone/>
            </a:pPr>
            <a:r>
              <a:rPr b="1" lang="en-US" sz="9000">
                <a:solidFill>
                  <a:srgbClr val="FFFFFF"/>
                </a:solidFill>
                <a:latin typeface="Arial"/>
                <a:ea typeface="Arial"/>
                <a:cs typeface="Arial"/>
                <a:sym typeface="Arial"/>
              </a:rPr>
              <a:t>Join </a:t>
            </a:r>
            <a:br>
              <a:rPr b="1" lang="en-US" sz="9000">
                <a:solidFill>
                  <a:srgbClr val="FFFFFF"/>
                </a:solidFill>
                <a:latin typeface="Arial"/>
                <a:ea typeface="Arial"/>
                <a:cs typeface="Arial"/>
                <a:sym typeface="Arial"/>
              </a:rPr>
            </a:br>
            <a:r>
              <a:rPr b="1" lang="en-US" sz="9000">
                <a:solidFill>
                  <a:srgbClr val="FFFFFF"/>
                </a:solidFill>
                <a:latin typeface="Arial"/>
                <a:ea typeface="Arial"/>
                <a:cs typeface="Arial"/>
                <a:sym typeface="Arial"/>
              </a:rPr>
              <a:t>our Email List!</a:t>
            </a:r>
            <a:endParaRPr b="1" sz="9000">
              <a:latin typeface="Arial"/>
              <a:ea typeface="Arial"/>
              <a:cs typeface="Arial"/>
              <a:sym typeface="Arial"/>
            </a:endParaRPr>
          </a:p>
        </p:txBody>
      </p:sp>
      <p:pic>
        <p:nvPicPr>
          <p:cNvPr descr="A qr code on a white background&#10;&#10;AI-generated content may be incorrect." id="1110" name="Google Shape;1110;p61"/>
          <p:cNvPicPr preferRelativeResize="0"/>
          <p:nvPr/>
        </p:nvPicPr>
        <p:blipFill rotWithShape="1">
          <a:blip r:embed="rId3">
            <a:alphaModFix/>
          </a:blip>
          <a:srcRect b="0" l="0" r="0" t="0"/>
          <a:stretch/>
        </p:blipFill>
        <p:spPr>
          <a:xfrm>
            <a:off x="1738424" y="1395914"/>
            <a:ext cx="5677787" cy="5677787"/>
          </a:xfrm>
          <a:prstGeom prst="rect">
            <a:avLst/>
          </a:prstGeom>
          <a:noFill/>
          <a:ln>
            <a:noFill/>
          </a:ln>
        </p:spPr>
      </p:pic>
      <p:pic>
        <p:nvPicPr>
          <p:cNvPr descr="A logo with a tree and text&#10;&#10;AI-generated content may be incorrect." id="1111" name="Google Shape;1111;p61"/>
          <p:cNvPicPr preferRelativeResize="0"/>
          <p:nvPr/>
        </p:nvPicPr>
        <p:blipFill rotWithShape="1">
          <a:blip r:embed="rId4">
            <a:alphaModFix/>
          </a:blip>
          <a:srcRect b="0" l="0" r="0" t="0"/>
          <a:stretch/>
        </p:blipFill>
        <p:spPr>
          <a:xfrm>
            <a:off x="3165822" y="8357191"/>
            <a:ext cx="2236245" cy="156855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62"/>
          <p:cNvSpPr/>
          <p:nvPr/>
        </p:nvSpPr>
        <p:spPr>
          <a:xfrm>
            <a:off x="0" y="-92346"/>
            <a:ext cx="9144000" cy="10379346"/>
          </a:xfrm>
          <a:custGeom>
            <a:rect b="b" l="l" r="r" t="t"/>
            <a:pathLst>
              <a:path extrusionOk="0" h="3511038" w="3093156">
                <a:moveTo>
                  <a:pt x="0" y="0"/>
                </a:moveTo>
                <a:lnTo>
                  <a:pt x="3093156" y="0"/>
                </a:lnTo>
                <a:lnTo>
                  <a:pt x="3093156" y="3511038"/>
                </a:lnTo>
                <a:lnTo>
                  <a:pt x="0" y="3511038"/>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62"/>
          <p:cNvSpPr/>
          <p:nvPr/>
        </p:nvSpPr>
        <p:spPr>
          <a:xfrm>
            <a:off x="8272960" y="8273361"/>
            <a:ext cx="1742080" cy="984939"/>
          </a:xfrm>
          <a:custGeom>
            <a:rect b="b" l="l" r="r" t="t"/>
            <a:pathLst>
              <a:path extrusionOk="0" h="1917490" w="3391500">
                <a:moveTo>
                  <a:pt x="0" y="0"/>
                </a:moveTo>
                <a:lnTo>
                  <a:pt x="3391500" y="0"/>
                </a:lnTo>
                <a:lnTo>
                  <a:pt x="3391500" y="1917490"/>
                </a:lnTo>
                <a:lnTo>
                  <a:pt x="0" y="191749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8" name="Google Shape;1118;p62"/>
          <p:cNvSpPr/>
          <p:nvPr/>
        </p:nvSpPr>
        <p:spPr>
          <a:xfrm>
            <a:off x="10617155" y="2109305"/>
            <a:ext cx="1688395" cy="242101"/>
          </a:xfrm>
          <a:custGeom>
            <a:rect b="b" l="l" r="r" t="t"/>
            <a:pathLst>
              <a:path extrusionOk="0" h="704627" w="4914020">
                <a:moveTo>
                  <a:pt x="0" y="0"/>
                </a:moveTo>
                <a:lnTo>
                  <a:pt x="4914020" y="0"/>
                </a:lnTo>
                <a:lnTo>
                  <a:pt x="4914020" y="704627"/>
                </a:lnTo>
                <a:lnTo>
                  <a:pt x="0" y="704627"/>
                </a:lnTo>
                <a:close/>
              </a:path>
            </a:pathLst>
          </a:custGeom>
          <a:solidFill>
            <a:srgbClr val="1F81C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9" name="Google Shape;1119;p62"/>
          <p:cNvSpPr txBox="1"/>
          <p:nvPr>
            <p:ph type="title"/>
          </p:nvPr>
        </p:nvSpPr>
        <p:spPr>
          <a:xfrm>
            <a:off x="9172353" y="509105"/>
            <a:ext cx="8229600" cy="1143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3D7C"/>
              </a:buClr>
              <a:buSzPts val="8000"/>
              <a:buFont typeface="Calibri"/>
              <a:buNone/>
            </a:pPr>
            <a:r>
              <a:rPr lang="en-US" sz="8000">
                <a:solidFill>
                  <a:srgbClr val="003D7C"/>
                </a:solidFill>
                <a:latin typeface="Calibri"/>
                <a:ea typeface="Calibri"/>
                <a:cs typeface="Calibri"/>
                <a:sym typeface="Calibri"/>
              </a:rPr>
              <a:t>Join NASHIA!</a:t>
            </a:r>
            <a:endParaRPr sz="8000"/>
          </a:p>
        </p:txBody>
      </p:sp>
      <p:sp>
        <p:nvSpPr>
          <p:cNvPr id="1120" name="Google Shape;1120;p62"/>
          <p:cNvSpPr txBox="1"/>
          <p:nvPr/>
        </p:nvSpPr>
        <p:spPr>
          <a:xfrm>
            <a:off x="671090" y="1333500"/>
            <a:ext cx="7601870" cy="6740307"/>
          </a:xfrm>
          <a:prstGeom prst="rect">
            <a:avLst/>
          </a:prstGeom>
          <a:noFill/>
          <a:ln>
            <a:noFill/>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chemeClr val="lt1"/>
              </a:buClr>
              <a:buSzPts val="4800"/>
              <a:buFont typeface="Arial"/>
              <a:buChar char="•"/>
            </a:pPr>
            <a:r>
              <a:rPr lang="en-US" sz="4800" u="none" cap="none" strike="noStrike">
                <a:solidFill>
                  <a:schemeClr val="lt1"/>
                </a:solidFill>
                <a:latin typeface="Arial"/>
                <a:ea typeface="Arial"/>
                <a:cs typeface="Arial"/>
                <a:sym typeface="Arial"/>
              </a:rPr>
              <a:t>Individual and Group Memberships</a:t>
            </a:r>
            <a:endParaRPr/>
          </a:p>
          <a:p>
            <a:pPr indent="-571500" lvl="0" marL="571500" marR="0" rtl="0" algn="l">
              <a:lnSpc>
                <a:spcPct val="100000"/>
              </a:lnSpc>
              <a:spcBef>
                <a:spcPts val="0"/>
              </a:spcBef>
              <a:spcAft>
                <a:spcPts val="0"/>
              </a:spcAft>
              <a:buClr>
                <a:schemeClr val="lt1"/>
              </a:buClr>
              <a:buSzPts val="4800"/>
              <a:buFont typeface="Arial"/>
              <a:buChar char="•"/>
            </a:pPr>
            <a:r>
              <a:rPr lang="en-US" sz="4800" u="none" cap="none" strike="noStrike">
                <a:solidFill>
                  <a:schemeClr val="lt1"/>
                </a:solidFill>
                <a:latin typeface="Arial"/>
                <a:ea typeface="Arial"/>
                <a:cs typeface="Arial"/>
                <a:sym typeface="Arial"/>
              </a:rPr>
              <a:t>Save on Training and Certificates of Attendance</a:t>
            </a:r>
            <a:endParaRPr/>
          </a:p>
          <a:p>
            <a:pPr indent="-571500" lvl="0" marL="571500" marR="0" rtl="0" algn="l">
              <a:lnSpc>
                <a:spcPct val="100000"/>
              </a:lnSpc>
              <a:spcBef>
                <a:spcPts val="0"/>
              </a:spcBef>
              <a:spcAft>
                <a:spcPts val="0"/>
              </a:spcAft>
              <a:buClr>
                <a:schemeClr val="lt1"/>
              </a:buClr>
              <a:buSzPts val="4800"/>
              <a:buFont typeface="Arial"/>
              <a:buChar char="•"/>
            </a:pPr>
            <a:r>
              <a:rPr lang="en-US" sz="4800" u="none" cap="none" strike="noStrike">
                <a:solidFill>
                  <a:schemeClr val="lt1"/>
                </a:solidFill>
                <a:latin typeface="Arial"/>
                <a:ea typeface="Arial"/>
                <a:cs typeface="Arial"/>
                <a:sym typeface="Arial"/>
              </a:rPr>
              <a:t>Access to National Member Directory</a:t>
            </a:r>
            <a:endParaRPr/>
          </a:p>
          <a:p>
            <a:pPr indent="-571500" lvl="0" marL="571500" marR="0" rtl="0" algn="l">
              <a:lnSpc>
                <a:spcPct val="100000"/>
              </a:lnSpc>
              <a:spcBef>
                <a:spcPts val="0"/>
              </a:spcBef>
              <a:spcAft>
                <a:spcPts val="0"/>
              </a:spcAft>
              <a:buClr>
                <a:schemeClr val="lt1"/>
              </a:buClr>
              <a:buSzPts val="4800"/>
              <a:buFont typeface="Arial"/>
              <a:buChar char="•"/>
            </a:pPr>
            <a:r>
              <a:rPr lang="en-US" sz="4800" u="none" cap="none" strike="noStrike">
                <a:solidFill>
                  <a:schemeClr val="lt1"/>
                </a:solidFill>
                <a:latin typeface="Arial"/>
                <a:ea typeface="Arial"/>
                <a:cs typeface="Arial"/>
                <a:sym typeface="Arial"/>
              </a:rPr>
              <a:t>Networking Meetings </a:t>
            </a:r>
            <a:endParaRPr/>
          </a:p>
          <a:p>
            <a:pPr indent="-571500" lvl="0" marL="571500" marR="0" rtl="0" algn="l">
              <a:lnSpc>
                <a:spcPct val="100000"/>
              </a:lnSpc>
              <a:spcBef>
                <a:spcPts val="0"/>
              </a:spcBef>
              <a:spcAft>
                <a:spcPts val="0"/>
              </a:spcAft>
              <a:buClr>
                <a:schemeClr val="lt1"/>
              </a:buClr>
              <a:buSzPts val="4800"/>
              <a:buFont typeface="Arial"/>
              <a:buChar char="•"/>
            </a:pPr>
            <a:r>
              <a:rPr lang="en-US" sz="4800" u="none" cap="none" strike="noStrike">
                <a:solidFill>
                  <a:schemeClr val="lt1"/>
                </a:solidFill>
                <a:latin typeface="Arial"/>
                <a:ea typeface="Arial"/>
                <a:cs typeface="Arial"/>
                <a:sym typeface="Arial"/>
              </a:rPr>
              <a:t>info@nashia.org</a:t>
            </a:r>
            <a:endParaRPr/>
          </a:p>
        </p:txBody>
      </p:sp>
      <p:pic>
        <p:nvPicPr>
          <p:cNvPr id="1121" name="Google Shape;1121;p62"/>
          <p:cNvPicPr preferRelativeResize="0"/>
          <p:nvPr/>
        </p:nvPicPr>
        <p:blipFill rotWithShape="1">
          <a:blip r:embed="rId3">
            <a:alphaModFix/>
          </a:blip>
          <a:srcRect b="0" l="0" r="0" t="0"/>
          <a:stretch/>
        </p:blipFill>
        <p:spPr>
          <a:xfrm>
            <a:off x="11125200" y="2781229"/>
            <a:ext cx="9317918" cy="1058515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0D7"/>
        </a:solidFill>
      </p:bgPr>
    </p:bg>
    <p:spTree>
      <p:nvGrpSpPr>
        <p:cNvPr id="1125" name="Shape 1125"/>
        <p:cNvGrpSpPr/>
        <p:nvPr/>
      </p:nvGrpSpPr>
      <p:grpSpPr>
        <a:xfrm>
          <a:off x="0" y="0"/>
          <a:ext cx="0" cy="0"/>
          <a:chOff x="0" y="0"/>
          <a:chExt cx="0" cy="0"/>
        </a:xfrm>
      </p:grpSpPr>
      <p:sp>
        <p:nvSpPr>
          <p:cNvPr id="1126" name="Google Shape;1126;p63"/>
          <p:cNvSpPr/>
          <p:nvPr/>
        </p:nvSpPr>
        <p:spPr>
          <a:xfrm>
            <a:off x="1102269" y="961653"/>
            <a:ext cx="16230600" cy="7988287"/>
          </a:xfrm>
          <a:custGeom>
            <a:rect b="b" l="l" r="r" t="t"/>
            <a:pathLst>
              <a:path extrusionOk="0" h="2702211" w="5490351">
                <a:moveTo>
                  <a:pt x="0" y="0"/>
                </a:moveTo>
                <a:lnTo>
                  <a:pt x="5490351" y="0"/>
                </a:lnTo>
                <a:lnTo>
                  <a:pt x="5490351" y="2702211"/>
                </a:lnTo>
                <a:lnTo>
                  <a:pt x="0" y="2702211"/>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7" name="Google Shape;1127;p63"/>
          <p:cNvSpPr/>
          <p:nvPr/>
        </p:nvSpPr>
        <p:spPr>
          <a:xfrm>
            <a:off x="511446" y="4507595"/>
            <a:ext cx="1034509" cy="984939"/>
          </a:xfrm>
          <a:custGeom>
            <a:rect b="b" l="l" r="r" t="t"/>
            <a:pathLst>
              <a:path extrusionOk="0" h="1917490" w="2013993">
                <a:moveTo>
                  <a:pt x="0" y="0"/>
                </a:moveTo>
                <a:lnTo>
                  <a:pt x="2013993" y="0"/>
                </a:lnTo>
                <a:lnTo>
                  <a:pt x="2013993" y="1917490"/>
                </a:lnTo>
                <a:lnTo>
                  <a:pt x="0" y="191749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8" name="Google Shape;1128;p63"/>
          <p:cNvSpPr/>
          <p:nvPr/>
        </p:nvSpPr>
        <p:spPr>
          <a:xfrm>
            <a:off x="16815614" y="4507595"/>
            <a:ext cx="1034509" cy="984939"/>
          </a:xfrm>
          <a:custGeom>
            <a:rect b="b" l="l" r="r" t="t"/>
            <a:pathLst>
              <a:path extrusionOk="0" h="1917490" w="2013993">
                <a:moveTo>
                  <a:pt x="0" y="0"/>
                </a:moveTo>
                <a:lnTo>
                  <a:pt x="2013993" y="0"/>
                </a:lnTo>
                <a:lnTo>
                  <a:pt x="2013993" y="1917490"/>
                </a:lnTo>
                <a:lnTo>
                  <a:pt x="0" y="191749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9" name="Google Shape;1129;p63"/>
          <p:cNvSpPr txBox="1"/>
          <p:nvPr>
            <p:ph idx="4294967295" type="title"/>
          </p:nvPr>
        </p:nvSpPr>
        <p:spPr>
          <a:xfrm>
            <a:off x="4192352" y="1591298"/>
            <a:ext cx="10050434" cy="130143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Clr>
                <a:srgbClr val="FFFFFF"/>
              </a:buClr>
              <a:buSzPts val="7637"/>
              <a:buFont typeface="Arial"/>
              <a:buNone/>
            </a:pPr>
            <a:r>
              <a:rPr b="0" i="0" lang="en-US" sz="7637" u="none" cap="none" strike="noStrike">
                <a:solidFill>
                  <a:srgbClr val="FFFFFF"/>
                </a:solidFill>
                <a:latin typeface="Arial"/>
                <a:ea typeface="Arial"/>
                <a:cs typeface="Arial"/>
                <a:sym typeface="Arial"/>
              </a:rPr>
              <a:t>Thank you!</a:t>
            </a:r>
            <a:endParaRPr/>
          </a:p>
        </p:txBody>
      </p:sp>
      <p:sp>
        <p:nvSpPr>
          <p:cNvPr id="1130" name="Google Shape;1130;p63"/>
          <p:cNvSpPr txBox="1"/>
          <p:nvPr/>
        </p:nvSpPr>
        <p:spPr>
          <a:xfrm>
            <a:off x="1175836" y="3336957"/>
            <a:ext cx="16083463" cy="13252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If you have any questions,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you are welcome to contact me.</a:t>
            </a:r>
            <a:endParaRPr b="0" i="0" sz="1400" u="none" cap="none" strike="noStrike">
              <a:solidFill>
                <a:srgbClr val="000000"/>
              </a:solidFill>
              <a:latin typeface="Arial"/>
              <a:ea typeface="Arial"/>
              <a:cs typeface="Arial"/>
              <a:sym typeface="Arial"/>
            </a:endParaRPr>
          </a:p>
        </p:txBody>
      </p:sp>
      <p:sp>
        <p:nvSpPr>
          <p:cNvPr id="1131" name="Google Shape;1131;p63"/>
          <p:cNvSpPr txBox="1"/>
          <p:nvPr/>
        </p:nvSpPr>
        <p:spPr>
          <a:xfrm>
            <a:off x="1175835" y="5408454"/>
            <a:ext cx="16083463" cy="39857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Judy Dettmer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Director for Technical Assistance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and Special Projects</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700"/>
              <a:buFont typeface="Arial"/>
              <a:buNone/>
            </a:pPr>
            <a:r>
              <a:rPr b="0" i="0" lang="en-US" sz="3700" u="none" cap="none" strike="noStrike">
                <a:solidFill>
                  <a:srgbClr val="FFFFFF"/>
                </a:solidFill>
                <a:latin typeface="Arial"/>
                <a:ea typeface="Arial"/>
                <a:cs typeface="Arial"/>
                <a:sym typeface="Arial"/>
              </a:rPr>
              <a:t>jdettmer@nashia.org</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700"/>
              <a:buFont typeface="Arial"/>
              <a:buNone/>
            </a:pPr>
            <a:r>
              <a:t/>
            </a:r>
            <a:endParaRPr b="0" i="0" sz="3700" u="none" cap="none" strike="noStrike">
              <a:solidFill>
                <a:srgbClr val="FFFFFF"/>
              </a:solidFill>
              <a:latin typeface="Arial"/>
              <a:ea typeface="Arial"/>
              <a:cs typeface="Arial"/>
              <a:sym typeface="Arial"/>
            </a:endParaRPr>
          </a:p>
        </p:txBody>
      </p:sp>
      <p:sp>
        <p:nvSpPr>
          <p:cNvPr id="1132" name="Google Shape;1132;p63"/>
          <p:cNvSpPr/>
          <p:nvPr/>
        </p:nvSpPr>
        <p:spPr>
          <a:xfrm rot="1355296">
            <a:off x="-479961" y="4952736"/>
            <a:ext cx="4713753" cy="5990313"/>
          </a:xfrm>
          <a:custGeom>
            <a:rect b="b" l="l" r="r" t="t"/>
            <a:pathLst>
              <a:path extrusionOk="0" h="5990313" w="4713753">
                <a:moveTo>
                  <a:pt x="0" y="0"/>
                </a:moveTo>
                <a:lnTo>
                  <a:pt x="4713753" y="0"/>
                </a:lnTo>
                <a:lnTo>
                  <a:pt x="4713753" y="5990313"/>
                </a:lnTo>
                <a:lnTo>
                  <a:pt x="0" y="5990313"/>
                </a:lnTo>
                <a:lnTo>
                  <a:pt x="0" y="0"/>
                </a:lnTo>
                <a:close/>
              </a:path>
            </a:pathLst>
          </a:custGeom>
          <a:blipFill rotWithShape="1">
            <a:blip r:embed="rId3">
              <a:alphaModFix amt="49000"/>
            </a:blip>
            <a:stretch>
              <a:fillRect b="-3697" l="0" r="-39458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3" name="Google Shape;1133;p63"/>
          <p:cNvSpPr/>
          <p:nvPr/>
        </p:nvSpPr>
        <p:spPr>
          <a:xfrm rot="-3295881">
            <a:off x="14902423" y="-1152531"/>
            <a:ext cx="4713753" cy="5990313"/>
          </a:xfrm>
          <a:custGeom>
            <a:rect b="b" l="l" r="r" t="t"/>
            <a:pathLst>
              <a:path extrusionOk="0" h="5990313" w="4713753">
                <a:moveTo>
                  <a:pt x="0" y="0"/>
                </a:moveTo>
                <a:lnTo>
                  <a:pt x="4713754" y="0"/>
                </a:lnTo>
                <a:lnTo>
                  <a:pt x="4713754" y="5990313"/>
                </a:lnTo>
                <a:lnTo>
                  <a:pt x="0" y="5990313"/>
                </a:lnTo>
                <a:lnTo>
                  <a:pt x="0" y="0"/>
                </a:lnTo>
                <a:close/>
              </a:path>
            </a:pathLst>
          </a:custGeom>
          <a:blipFill rotWithShape="1">
            <a:blip r:embed="rId3">
              <a:alphaModFix amt="49000"/>
            </a:blip>
            <a:stretch>
              <a:fillRect b="-3697" l="0" r="-39458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64"/>
          <p:cNvPicPr preferRelativeResize="0"/>
          <p:nvPr/>
        </p:nvPicPr>
        <p:blipFill rotWithShape="1">
          <a:blip r:embed="rId3">
            <a:alphaModFix amt="35000"/>
          </a:blip>
          <a:srcRect b="10246" l="0" r="0" t="10247"/>
          <a:stretch/>
        </p:blipFill>
        <p:spPr>
          <a:xfrm>
            <a:off x="0" y="0"/>
            <a:ext cx="18288000" cy="10287000"/>
          </a:xfrm>
          <a:prstGeom prst="rect">
            <a:avLst/>
          </a:prstGeom>
          <a:noFill/>
          <a:ln>
            <a:noFill/>
          </a:ln>
        </p:spPr>
      </p:pic>
      <p:sp>
        <p:nvSpPr>
          <p:cNvPr id="1140" name="Google Shape;1140;p64"/>
          <p:cNvSpPr/>
          <p:nvPr/>
        </p:nvSpPr>
        <p:spPr>
          <a:xfrm>
            <a:off x="-2" y="5156127"/>
            <a:ext cx="18288000" cy="5143500"/>
          </a:xfrm>
          <a:custGeom>
            <a:rect b="b" l="l" r="r" t="t"/>
            <a:pathLst>
              <a:path extrusionOk="0" h="1876363" w="6671512">
                <a:moveTo>
                  <a:pt x="0" y="0"/>
                </a:moveTo>
                <a:lnTo>
                  <a:pt x="6671512" y="0"/>
                </a:lnTo>
                <a:lnTo>
                  <a:pt x="6671512" y="1876363"/>
                </a:lnTo>
                <a:lnTo>
                  <a:pt x="0" y="1876363"/>
                </a:lnTo>
                <a:close/>
              </a:path>
            </a:pathLst>
          </a:custGeom>
          <a:solidFill>
            <a:srgbClr val="003D76">
              <a:alpha val="8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1" name="Google Shape;1141;p64"/>
          <p:cNvSpPr/>
          <p:nvPr/>
        </p:nvSpPr>
        <p:spPr>
          <a:xfrm>
            <a:off x="5389477" y="1372149"/>
            <a:ext cx="7509044" cy="7542701"/>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142" name="Google Shape;1142;p64"/>
          <p:cNvCxnSpPr/>
          <p:nvPr/>
        </p:nvCxnSpPr>
        <p:spPr>
          <a:xfrm>
            <a:off x="3314700" y="5022949"/>
            <a:ext cx="11658600" cy="0"/>
          </a:xfrm>
          <a:prstGeom prst="straightConnector1">
            <a:avLst/>
          </a:prstGeom>
          <a:noFill/>
          <a:ln cap="rnd" cmpd="sng" w="238125">
            <a:solidFill>
              <a:srgbClr val="FFFFFF"/>
            </a:solidFill>
            <a:prstDash val="solid"/>
            <a:round/>
            <a:headEnd len="sm" w="sm" type="none"/>
            <a:tailEnd len="sm" w="sm" type="none"/>
          </a:ln>
        </p:spPr>
      </p:cxnSp>
      <p:sp>
        <p:nvSpPr>
          <p:cNvPr id="1143" name="Google Shape;1143;p64"/>
          <p:cNvSpPr/>
          <p:nvPr/>
        </p:nvSpPr>
        <p:spPr>
          <a:xfrm>
            <a:off x="5605801" y="1589443"/>
            <a:ext cx="7076395" cy="7108113"/>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E051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144" name="Google Shape;1144;p64"/>
          <p:cNvCxnSpPr/>
          <p:nvPr/>
        </p:nvCxnSpPr>
        <p:spPr>
          <a:xfrm>
            <a:off x="8465204" y="6117002"/>
            <a:ext cx="1357593" cy="0"/>
          </a:xfrm>
          <a:prstGeom prst="straightConnector1">
            <a:avLst/>
          </a:prstGeom>
          <a:noFill/>
          <a:ln cap="flat" cmpd="sng" w="66675">
            <a:solidFill>
              <a:srgbClr val="FFFFFF"/>
            </a:solidFill>
            <a:prstDash val="solid"/>
            <a:round/>
            <a:headEnd len="sm" w="sm" type="none"/>
            <a:tailEnd len="sm" w="sm" type="none"/>
          </a:ln>
        </p:spPr>
      </p:cxnSp>
      <p:sp>
        <p:nvSpPr>
          <p:cNvPr id="1145" name="Google Shape;1145;p64"/>
          <p:cNvSpPr txBox="1"/>
          <p:nvPr>
            <p:ph type="title"/>
          </p:nvPr>
        </p:nvSpPr>
        <p:spPr>
          <a:xfrm>
            <a:off x="6830039" y="6643632"/>
            <a:ext cx="4800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Montserrat Medium"/>
              <a:buNone/>
            </a:pPr>
            <a:r>
              <a:rPr lang="en-US">
                <a:solidFill>
                  <a:schemeClr val="lt1"/>
                </a:solidFill>
                <a:latin typeface="Montserrat Medium"/>
                <a:ea typeface="Montserrat Medium"/>
                <a:cs typeface="Montserrat Medium"/>
                <a:sym typeface="Montserrat Medium"/>
              </a:rPr>
              <a:t>Let’s stay in touch!</a:t>
            </a:r>
            <a:endParaRPr/>
          </a:p>
        </p:txBody>
      </p:sp>
      <p:pic>
        <p:nvPicPr>
          <p:cNvPr descr="Logo: National Association of State Head Injury Administrators" id="1146" name="Google Shape;1146;p64"/>
          <p:cNvPicPr preferRelativeResize="0"/>
          <p:nvPr/>
        </p:nvPicPr>
        <p:blipFill rotWithShape="1">
          <a:blip r:embed="rId4">
            <a:alphaModFix/>
          </a:blip>
          <a:srcRect b="0" l="0" r="0" t="0"/>
          <a:stretch/>
        </p:blipFill>
        <p:spPr>
          <a:xfrm>
            <a:off x="6122664" y="3063810"/>
            <a:ext cx="6042672" cy="1609921"/>
          </a:xfrm>
          <a:prstGeom prst="rect">
            <a:avLst/>
          </a:prstGeom>
          <a:noFill/>
          <a:ln>
            <a:noFill/>
          </a:ln>
        </p:spPr>
      </p:pic>
      <p:sp>
        <p:nvSpPr>
          <p:cNvPr id="1147" name="Google Shape;1147;p64"/>
          <p:cNvSpPr txBox="1"/>
          <p:nvPr/>
        </p:nvSpPr>
        <p:spPr>
          <a:xfrm>
            <a:off x="6830039" y="5288357"/>
            <a:ext cx="4627918" cy="444352"/>
          </a:xfrm>
          <a:prstGeom prst="rect">
            <a:avLst/>
          </a:prstGeom>
          <a:noFill/>
          <a:ln>
            <a:noFill/>
          </a:ln>
        </p:spPr>
        <p:txBody>
          <a:bodyPr anchorCtr="0" anchor="t" bIns="0" lIns="0" spcFirstLastPara="1" rIns="0" wrap="square" tIns="0">
            <a:spAutoFit/>
          </a:bodyPr>
          <a:lstStyle/>
          <a:p>
            <a:pPr indent="0" lvl="0" marL="0" marR="0" rtl="0" algn="ctr">
              <a:lnSpc>
                <a:spcPct val="45250"/>
              </a:lnSpc>
              <a:spcBef>
                <a:spcPts val="0"/>
              </a:spcBef>
              <a:spcAft>
                <a:spcPts val="0"/>
              </a:spcAft>
              <a:buClr>
                <a:srgbClr val="000000"/>
              </a:buClr>
              <a:buSzPts val="6000"/>
              <a:buFont typeface="Arial"/>
              <a:buNone/>
            </a:pPr>
            <a:r>
              <a:rPr b="0" i="0" lang="en-US" sz="6000" u="none" cap="none" strike="noStrike">
                <a:solidFill>
                  <a:schemeClr val="lt1"/>
                </a:solidFill>
                <a:latin typeface="Arial"/>
                <a:ea typeface="Arial"/>
                <a:cs typeface="Arial"/>
                <a:sym typeface="Arial"/>
              </a:rPr>
              <a:t>nashia.org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65"/>
          <p:cNvSpPr/>
          <p:nvPr/>
        </p:nvSpPr>
        <p:spPr>
          <a:xfrm>
            <a:off x="0" y="9593167"/>
            <a:ext cx="18288000" cy="69383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3" name="Google Shape;1153;p65"/>
          <p:cNvSpPr txBox="1"/>
          <p:nvPr>
            <p:ph type="title"/>
          </p:nvPr>
        </p:nvSpPr>
        <p:spPr>
          <a:xfrm>
            <a:off x="2819400" y="495300"/>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1"/>
              <a:buFont typeface="Calibri"/>
              <a:buNone/>
            </a:pPr>
            <a:r>
              <a:rPr lang="en-US" sz="5241">
                <a:solidFill>
                  <a:srgbClr val="003D76"/>
                </a:solidFill>
                <a:latin typeface="Calibri"/>
                <a:ea typeface="Calibri"/>
                <a:cs typeface="Calibri"/>
                <a:sym typeface="Calibri"/>
              </a:rPr>
              <a:t>References</a:t>
            </a:r>
            <a:endParaRPr sz="5241"/>
          </a:p>
        </p:txBody>
      </p:sp>
      <p:pic>
        <p:nvPicPr>
          <p:cNvPr descr="NASHIA logo icon" id="1154" name="Google Shape;1154;p65"/>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1155" name="Google Shape;1155;p65"/>
          <p:cNvSpPr txBox="1"/>
          <p:nvPr/>
        </p:nvSpPr>
        <p:spPr>
          <a:xfrm>
            <a:off x="838200" y="1485900"/>
            <a:ext cx="16535400" cy="7620003"/>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1B1B1B"/>
              </a:buClr>
              <a:buSzPts val="2400"/>
              <a:buFont typeface="Arial"/>
              <a:buChar char="•"/>
            </a:pPr>
            <a:r>
              <a:rPr b="0" i="0" lang="en-US" sz="2400">
                <a:solidFill>
                  <a:srgbClr val="1B1B1B"/>
                </a:solidFill>
                <a:latin typeface="Arial"/>
                <a:ea typeface="Arial"/>
                <a:cs typeface="Arial"/>
                <a:sym typeface="Arial"/>
              </a:rPr>
              <a:t>Kureshi N, Clarke DB, Feng C. Association between traumatic brain injury and mental health care utilization: evidence from the Canadian Community Health Survey. Inj Epidemiol. 2023 Mar 13;10(1):16. doi: 10.1186/s40621-023-00424-x. PMID: 36915175; PMCID: PMC10012583.</a:t>
            </a:r>
            <a:endParaRPr/>
          </a:p>
          <a:p>
            <a:pPr indent="-342900" lvl="0" marL="342900" marR="0" rtl="0" algn="l">
              <a:lnSpc>
                <a:spcPct val="90000"/>
              </a:lnSpc>
              <a:spcBef>
                <a:spcPts val="1500"/>
              </a:spcBef>
              <a:spcAft>
                <a:spcPts val="0"/>
              </a:spcAft>
              <a:buClr>
                <a:srgbClr val="212121"/>
              </a:buClr>
              <a:buSzPts val="2400"/>
              <a:buFont typeface="Arial"/>
              <a:buChar char="•"/>
            </a:pPr>
            <a:r>
              <a:rPr b="0" i="0" lang="en-US" sz="2400">
                <a:solidFill>
                  <a:srgbClr val="212121"/>
                </a:solidFill>
                <a:latin typeface="Arial"/>
                <a:ea typeface="Arial"/>
                <a:cs typeface="Arial"/>
                <a:sym typeface="Arial"/>
              </a:rPr>
              <a:t>McHugo GJ, Krassenbaum S, Donley S, Corrigan JD, Bogner J, Drake RE. The Prevalence of Traumatic Brain Injury Among People With Co-Occurring Mental Health and Substance Use Disorders. J Head Trauma Rehabil. 2017 May/Jun;32(3):E65-E74. doi: 10.1097/HTR.0000000000000249. PMID: 27455436.</a:t>
            </a:r>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Corrigan, J. D., Bogner, J., &amp; Holloman, C. (2012). Lifetime history of traumatic brain injury among persons with substance use disorders. Brain Injury, 26(2), 139–150. </a:t>
            </a:r>
            <a:r>
              <a:rPr lang="en-US" sz="2400" u="sng">
                <a:solidFill>
                  <a:schemeClr val="dk1"/>
                </a:solidFill>
                <a:latin typeface="Arial"/>
                <a:ea typeface="Arial"/>
                <a:cs typeface="Arial"/>
                <a:sym typeface="Arial"/>
                <a:hlinkClick r:id="rId4">
                  <a:extLst>
                    <a:ext uri="{A12FA001-AC4F-418D-AE19-62706E023703}">
                      <ahyp:hlinkClr val="tx"/>
                    </a:ext>
                  </a:extLst>
                </a:hlinkClick>
              </a:rPr>
              <a:t>https://doi.org/10.3109/02699052.2 011.648705</a:t>
            </a:r>
            <a:endParaRPr sz="2400">
              <a:solidFill>
                <a:schemeClr val="dk1"/>
              </a:solidFill>
              <a:latin typeface="Arial"/>
              <a:ea typeface="Arial"/>
              <a:cs typeface="Arial"/>
              <a:sym typeface="Arial"/>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Ahmed, S., Venigalla, H., Mekala, H. M., Dar, S., Hassan, M., &amp; Ayub, S. (2017). Traumatic brain injury iInjury and Neuropsychiatric Complications. Indian Journal of Psychological Medicine, 39(2), 114–121. </a:t>
            </a:r>
            <a:r>
              <a:rPr lang="en-US" sz="2400" u="sng">
                <a:solidFill>
                  <a:schemeClr val="dk1"/>
                </a:solidFill>
                <a:latin typeface="Arial"/>
                <a:ea typeface="Arial"/>
                <a:cs typeface="Arial"/>
                <a:sym typeface="Arial"/>
                <a:hlinkClick r:id="rId5">
                  <a:extLst>
                    <a:ext uri="{A12FA001-AC4F-418D-AE19-62706E023703}">
                      <ahyp:hlinkClr val="tx"/>
                    </a:ext>
                  </a:extLst>
                </a:hlinkClick>
              </a:rPr>
              <a:t>https://doi.org/10.4103/0253-7176.203129</a:t>
            </a:r>
            <a:endParaRPr sz="2400">
              <a:solidFill>
                <a:schemeClr val="dk1"/>
              </a:solidFill>
              <a:latin typeface="Arial"/>
              <a:ea typeface="Arial"/>
              <a:cs typeface="Arial"/>
              <a:sym typeface="Arial"/>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Cuthbert, J. P., Harrison-Felix, C., Corrigan, J. D., Kreider, S., Bell, J. M., Coronado, V. G., &amp; Whiteneck, G. G. (2015). Epidemiology of adults receiving acute inpatient rehabilitation for a primary diagnosis of traumatic brain injury in the United States. The Journal of Head Trauma Rehabilitation, 30(2), 122–135. </a:t>
            </a:r>
            <a:r>
              <a:rPr lang="en-US" sz="2400" u="sng">
                <a:solidFill>
                  <a:schemeClr val="dk1"/>
                </a:solidFill>
                <a:latin typeface="Arial"/>
                <a:ea typeface="Arial"/>
                <a:cs typeface="Arial"/>
                <a:sym typeface="Arial"/>
                <a:hlinkClick r:id="rId6">
                  <a:extLst>
                    <a:ext uri="{A12FA001-AC4F-418D-AE19-62706E023703}">
                      <ahyp:hlinkClr val="tx"/>
                    </a:ext>
                  </a:extLst>
                </a:hlinkClick>
              </a:rPr>
              <a:t>https://doi.org/10.1097/HTR.0000000000000012</a:t>
            </a:r>
            <a:endParaRPr sz="2400">
              <a:solidFill>
                <a:schemeClr val="dk1"/>
              </a:solidFill>
              <a:latin typeface="Arial"/>
              <a:ea typeface="Arial"/>
              <a:cs typeface="Arial"/>
              <a:sym typeface="Arial"/>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Corrigan, J. D., Bogner, J., &amp; Holloman, C. (2012). Lifetime history of traumatic brain injury among persons with substance use disorders. Brain Injury, 26(2), 139–150. </a:t>
            </a:r>
            <a:r>
              <a:rPr lang="en-US" sz="2400" u="sng">
                <a:solidFill>
                  <a:schemeClr val="dk1"/>
                </a:solidFill>
                <a:latin typeface="Arial"/>
                <a:ea typeface="Arial"/>
                <a:cs typeface="Arial"/>
                <a:sym typeface="Arial"/>
                <a:hlinkClick r:id="rId7">
                  <a:extLst>
                    <a:ext uri="{A12FA001-AC4F-418D-AE19-62706E023703}">
                      <ahyp:hlinkClr val="tx"/>
                    </a:ext>
                  </a:extLst>
                </a:hlinkClick>
              </a:rPr>
              <a:t>https://doi.org/10.3109/02699052.2 011.648705</a:t>
            </a:r>
            <a:endParaRPr sz="24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66"/>
          <p:cNvSpPr/>
          <p:nvPr/>
        </p:nvSpPr>
        <p:spPr>
          <a:xfrm>
            <a:off x="0" y="9593167"/>
            <a:ext cx="18288000" cy="69383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1" name="Google Shape;1161;p66"/>
          <p:cNvSpPr txBox="1"/>
          <p:nvPr>
            <p:ph type="title"/>
          </p:nvPr>
        </p:nvSpPr>
        <p:spPr>
          <a:xfrm>
            <a:off x="2743200" y="99268"/>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1"/>
              <a:buFont typeface="Calibri"/>
              <a:buNone/>
            </a:pPr>
            <a:r>
              <a:rPr lang="en-US" sz="5241">
                <a:solidFill>
                  <a:srgbClr val="003D76"/>
                </a:solidFill>
                <a:latin typeface="Calibri"/>
                <a:ea typeface="Calibri"/>
                <a:cs typeface="Calibri"/>
                <a:sym typeface="Calibri"/>
              </a:rPr>
              <a:t>References</a:t>
            </a:r>
            <a:endParaRPr sz="5241"/>
          </a:p>
        </p:txBody>
      </p:sp>
      <p:pic>
        <p:nvPicPr>
          <p:cNvPr descr="NASHIA logo icon" id="1162" name="Google Shape;1162;p66"/>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1163" name="Google Shape;1163;p66"/>
          <p:cNvSpPr txBox="1"/>
          <p:nvPr/>
        </p:nvSpPr>
        <p:spPr>
          <a:xfrm>
            <a:off x="838200" y="1485900"/>
            <a:ext cx="16535400" cy="7620003"/>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l">
              <a:lnSpc>
                <a:spcPct val="90000"/>
              </a:lnSpc>
              <a:spcBef>
                <a:spcPts val="0"/>
              </a:spcBef>
              <a:spcAft>
                <a:spcPts val="0"/>
              </a:spcAft>
              <a:buClr>
                <a:srgbClr val="1B1B1B"/>
              </a:buClr>
              <a:buSzPts val="2400"/>
              <a:buFont typeface="Arial"/>
              <a:buChar char="•"/>
            </a:pPr>
            <a:r>
              <a:rPr b="0" i="0" lang="en-US" sz="2400">
                <a:solidFill>
                  <a:srgbClr val="1B1B1B"/>
                </a:solidFill>
                <a:latin typeface="Arial"/>
                <a:ea typeface="Arial"/>
                <a:cs typeface="Arial"/>
                <a:sym typeface="Arial"/>
              </a:rPr>
              <a:t>Kornblith ES, Yaffe K, Langa KM, Gardner RC. Prevalence of Lifetime History of Traumatic Brain Injury among Older Male Veterans Compared with Civilians: A Nationally Representative Study. J Neurotrauma. 2020 Dec 15;37(24):2680-2685. doi: 10.1089/neu.2020.7062. Epub 2020 Aug 26. PMID: 32762279; PMCID: PMC7869884.</a:t>
            </a:r>
            <a:endParaRPr/>
          </a:p>
          <a:p>
            <a:pPr indent="-342900" lvl="0" marL="342900" marR="0" rtl="0" algn="l">
              <a:lnSpc>
                <a:spcPct val="90000"/>
              </a:lnSpc>
              <a:spcBef>
                <a:spcPts val="1500"/>
              </a:spcBef>
              <a:spcAft>
                <a:spcPts val="0"/>
              </a:spcAft>
              <a:buClr>
                <a:srgbClr val="333333"/>
              </a:buClr>
              <a:buSzPts val="2400"/>
              <a:buFont typeface="Arial"/>
              <a:buChar char="•"/>
            </a:pPr>
            <a:r>
              <a:rPr b="0" i="0" lang="en-US" sz="2400">
                <a:solidFill>
                  <a:srgbClr val="333333"/>
                </a:solidFill>
                <a:latin typeface="Arial"/>
                <a:ea typeface="Arial"/>
                <a:cs typeface="Arial"/>
                <a:sym typeface="Arial"/>
              </a:rPr>
              <a:t>Massaad E, Kiapour A. Long-Term Health Outcomes of Traumatic Brain Injury in Veterans. </a:t>
            </a:r>
            <a:r>
              <a:rPr b="0" i="1" lang="en-US" sz="2400">
                <a:solidFill>
                  <a:srgbClr val="333333"/>
                </a:solidFill>
                <a:latin typeface="Arial"/>
                <a:ea typeface="Arial"/>
                <a:cs typeface="Arial"/>
                <a:sym typeface="Arial"/>
              </a:rPr>
              <a:t>JAMA Netw Open.</a:t>
            </a:r>
            <a:r>
              <a:rPr b="0" i="0" lang="en-US" sz="2400">
                <a:solidFill>
                  <a:srgbClr val="333333"/>
                </a:solidFill>
                <a:latin typeface="Arial"/>
                <a:ea typeface="Arial"/>
                <a:cs typeface="Arial"/>
                <a:sym typeface="Arial"/>
              </a:rPr>
              <a:t> 2024;7(2):e2354546. doi:10.1001/jamanetworkopen.2023.54546</a:t>
            </a:r>
            <a:endParaRPr/>
          </a:p>
          <a:p>
            <a:pPr indent="-342900" lvl="0" marL="342900" marR="0" rtl="0" algn="l">
              <a:lnSpc>
                <a:spcPct val="90000"/>
              </a:lnSpc>
              <a:spcBef>
                <a:spcPts val="1500"/>
              </a:spcBef>
              <a:spcAft>
                <a:spcPts val="0"/>
              </a:spcAft>
              <a:buClr>
                <a:srgbClr val="212121"/>
              </a:buClr>
              <a:buSzPts val="2400"/>
              <a:buFont typeface="Arial"/>
              <a:buChar char="•"/>
            </a:pPr>
            <a:r>
              <a:rPr b="0" i="0" lang="en-US" sz="2400">
                <a:solidFill>
                  <a:srgbClr val="212121"/>
                </a:solidFill>
                <a:latin typeface="Arial"/>
                <a:ea typeface="Arial"/>
                <a:cs typeface="Arial"/>
                <a:sym typeface="Arial"/>
              </a:rPr>
              <a:t>Toccalino D, Haag HL, Estrella MJ, Cowle S, Fuselli P, Ellis MJ, Gargaro J, Colantonio A; and the COVID TBI-IPV Consortium. The Intersection of Intimate Partner Violence and Traumatic Brain Injury: Findings From an Emergency Summit Addressing System-Level Changes to Better Support Women Survivors. J Head Trauma Rehabil. 2022 Jan-Feb 01;37(1):E20-E29. doi: 10.1097/HTR.0000000000000743. PMID: 34985037.</a:t>
            </a:r>
            <a:endParaRPr/>
          </a:p>
          <a:p>
            <a:pPr indent="-342900" lvl="0" marL="342900" marR="0" rtl="0" algn="l">
              <a:lnSpc>
                <a:spcPct val="90000"/>
              </a:lnSpc>
              <a:spcBef>
                <a:spcPts val="1500"/>
              </a:spcBef>
              <a:spcAft>
                <a:spcPts val="0"/>
              </a:spcAft>
              <a:buClr>
                <a:srgbClr val="1B1B1B"/>
              </a:buClr>
              <a:buSzPts val="2400"/>
              <a:buFont typeface="Arial"/>
              <a:buChar char="•"/>
            </a:pPr>
            <a:r>
              <a:rPr b="0" i="0" lang="en-US" sz="2400">
                <a:solidFill>
                  <a:srgbClr val="1B1B1B"/>
                </a:solidFill>
                <a:latin typeface="Arial"/>
                <a:ea typeface="Arial"/>
                <a:cs typeface="Arial"/>
                <a:sym typeface="Arial"/>
              </a:rPr>
              <a:t>Hwang SW, Colantonio A, Chiu S, Tolomiczenko G, Kiss A, Cowan L, Redelmeier DA, Levinson W. The effect of traumatic brain injury on the health of homeless people. CMAJ. 2008 Oct 7;179(8):779-84. doi: 10.1503/cmaj.080341. PMID: 18838453; PMCID: PMC2553875.</a:t>
            </a:r>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Eric J. Shiroma, Pamela L. Ferguson, and E. Elisabeth Pickelsimer, “Prevalence of Traumatic Brain Injury in an Offender Population: A Meta-Analysis,” Journal of Correctional Health Care 16, no. 2 (2010):147-159, </a:t>
            </a:r>
            <a:r>
              <a:rPr lang="en-US" sz="2400" u="sng">
                <a:solidFill>
                  <a:schemeClr val="dk1"/>
                </a:solidFill>
                <a:latin typeface="Arial"/>
                <a:ea typeface="Arial"/>
                <a:cs typeface="Arial"/>
                <a:sym typeface="Arial"/>
                <a:hlinkClick r:id="rId4">
                  <a:extLst>
                    <a:ext uri="{A12FA001-AC4F-418D-AE19-62706E023703}">
                      <ahyp:hlinkClr val="tx"/>
                    </a:ext>
                  </a:extLst>
                </a:hlinkClick>
              </a:rPr>
              <a:t>https://doi.org/10.1177/1078345809356538</a:t>
            </a:r>
            <a:r>
              <a:rPr lang="en-US" sz="2400">
                <a:solidFill>
                  <a:schemeClr val="dk1"/>
                </a:solidFill>
                <a:latin typeface="Arial"/>
                <a:ea typeface="Arial"/>
                <a:cs typeface="Arial"/>
                <a:sym typeface="Arial"/>
              </a:rPr>
              <a:t>.</a:t>
            </a:r>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Jonathan M. Silver et al., “The Association between Head Injuries and Psychiatric Disorders: Findings from the New Haven NIMH Epidemiologic Catchment Area Study,” Brain Injury 15, no. 11 (2001): 935-945, https://doi.org/10.1080/02699050110065295. </a:t>
            </a:r>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Kristi Wall et al., “Violence-Related Traumatic Brain Injury in Justice-Involved Women,” Criminal Justice and Behavior 45, no. 10 (2018): 1588-1605, https://doi-org.du.idm.oclc. org/10.1177/0093854818778082.</a:t>
            </a:r>
            <a:endParaRPr b="0" i="0" sz="2400">
              <a:solidFill>
                <a:srgbClr val="212121"/>
              </a:solidFill>
              <a:latin typeface="Arial"/>
              <a:ea typeface="Arial"/>
              <a:cs typeface="Arial"/>
              <a:sym typeface="Arial"/>
            </a:endParaRPr>
          </a:p>
          <a:p>
            <a:pPr indent="-215900" lvl="0" marL="342900" marR="0" rtl="0" algn="l">
              <a:lnSpc>
                <a:spcPct val="90000"/>
              </a:lnSpc>
              <a:spcBef>
                <a:spcPts val="150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67"/>
          <p:cNvSpPr/>
          <p:nvPr/>
        </p:nvSpPr>
        <p:spPr>
          <a:xfrm>
            <a:off x="0" y="9593167"/>
            <a:ext cx="18288000" cy="69383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9" name="Google Shape;1169;p67"/>
          <p:cNvSpPr txBox="1"/>
          <p:nvPr>
            <p:ph type="title"/>
          </p:nvPr>
        </p:nvSpPr>
        <p:spPr>
          <a:xfrm>
            <a:off x="2743200" y="99268"/>
            <a:ext cx="1203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3D76"/>
              </a:buClr>
              <a:buSzPts val="5241"/>
              <a:buFont typeface="Calibri"/>
              <a:buNone/>
            </a:pPr>
            <a:r>
              <a:rPr lang="en-US" sz="5241">
                <a:solidFill>
                  <a:srgbClr val="003D76"/>
                </a:solidFill>
                <a:latin typeface="Calibri"/>
                <a:ea typeface="Calibri"/>
                <a:cs typeface="Calibri"/>
                <a:sym typeface="Calibri"/>
              </a:rPr>
              <a:t>References</a:t>
            </a:r>
            <a:endParaRPr sz="5241"/>
          </a:p>
        </p:txBody>
      </p:sp>
      <p:pic>
        <p:nvPicPr>
          <p:cNvPr descr="NASHIA logo icon" id="1170" name="Google Shape;1170;p67"/>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1171" name="Google Shape;1171;p67"/>
          <p:cNvSpPr txBox="1"/>
          <p:nvPr/>
        </p:nvSpPr>
        <p:spPr>
          <a:xfrm>
            <a:off x="838200" y="1485900"/>
            <a:ext cx="16535400" cy="7620003"/>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Jonathan M. Silver et al., “The Association between Head Injuries and Psychiatric Disorders: Findings from the New Haven NIMH Epidemiologic Catchment Area Study,” Brain Injury 15, no. 11 (2001): 935-945, https://doi.org/10.1080/02699050110065295. </a:t>
            </a:r>
            <a:endParaRPr/>
          </a:p>
          <a:p>
            <a:pPr indent="-342900" lvl="0" marL="342900" marR="0" rtl="0" algn="l">
              <a:lnSpc>
                <a:spcPct val="90000"/>
              </a:lnSpc>
              <a:spcBef>
                <a:spcPts val="1500"/>
              </a:spcBef>
              <a:spcAft>
                <a:spcPts val="0"/>
              </a:spcAft>
              <a:buClr>
                <a:schemeClr val="dk1"/>
              </a:buClr>
              <a:buSzPts val="2400"/>
              <a:buFont typeface="Arial"/>
              <a:buChar char="•"/>
            </a:pPr>
            <a:r>
              <a:rPr lang="en-US" sz="2400">
                <a:solidFill>
                  <a:schemeClr val="dk1"/>
                </a:solidFill>
                <a:latin typeface="Arial"/>
                <a:ea typeface="Arial"/>
                <a:cs typeface="Arial"/>
                <a:sym typeface="Arial"/>
              </a:rPr>
              <a:t>Kristi Wall et al., “Violence-Related Traumatic Brain Injury in Justice-Involved Women,” Criminal Justice and Behavior 45, no. 10 (2018): 1588-1605, https://doi-org.du.idm.oclc. org/10.1177/0093854818778082.</a:t>
            </a:r>
            <a:endParaRPr/>
          </a:p>
          <a:p>
            <a:pPr indent="-342900" lvl="0" marL="342900" marR="0" rtl="0" algn="l">
              <a:lnSpc>
                <a:spcPct val="90000"/>
              </a:lnSpc>
              <a:spcBef>
                <a:spcPts val="1500"/>
              </a:spcBef>
              <a:spcAft>
                <a:spcPts val="0"/>
              </a:spcAft>
              <a:buClr>
                <a:srgbClr val="1B1B1B"/>
              </a:buClr>
              <a:buSzPts val="2400"/>
              <a:buFont typeface="Arial"/>
              <a:buChar char="•"/>
            </a:pPr>
            <a:r>
              <a:rPr b="0" i="0" lang="en-US" sz="2400">
                <a:solidFill>
                  <a:srgbClr val="1B1B1B"/>
                </a:solidFill>
                <a:latin typeface="Roboto Mono"/>
                <a:ea typeface="Roboto Mono"/>
                <a:cs typeface="Roboto Mono"/>
                <a:sym typeface="Roboto Mono"/>
              </a:rPr>
              <a:t>Adams RS, Corrigan JD, Dams-O'Connor K. Opioid Use among Individuals with Traumatic Brain Injury: A Perfect Storm? J Neurotrauma. 2020 Jan 1;37(1):211-216. doi: 10.1089/neu.2019.6451. Epub 2019 Aug 16. PMID: 31333067; PMCID: PMC7364315.</a:t>
            </a:r>
            <a:endParaRPr sz="2400">
              <a:solidFill>
                <a:schemeClr val="dk1"/>
              </a:solidFill>
              <a:latin typeface="Arial"/>
              <a:ea typeface="Arial"/>
              <a:cs typeface="Arial"/>
              <a:sym typeface="Arial"/>
            </a:endParaRPr>
          </a:p>
          <a:p>
            <a:pPr indent="-342900" lvl="0" marL="342900" marR="0" rtl="0" algn="l">
              <a:lnSpc>
                <a:spcPct val="90000"/>
              </a:lnSpc>
              <a:spcBef>
                <a:spcPts val="1500"/>
              </a:spcBef>
              <a:spcAft>
                <a:spcPts val="0"/>
              </a:spcAft>
              <a:buClr>
                <a:srgbClr val="1B1B1B"/>
              </a:buClr>
              <a:buSzPts val="2400"/>
              <a:buFont typeface="Arial"/>
              <a:buChar char="•"/>
            </a:pPr>
            <a:r>
              <a:rPr b="0" i="0" lang="en-US" sz="2400">
                <a:solidFill>
                  <a:srgbClr val="1B1B1B"/>
                </a:solidFill>
                <a:latin typeface="Arial"/>
                <a:ea typeface="Arial"/>
                <a:cs typeface="Arial"/>
                <a:sym typeface="Arial"/>
              </a:rPr>
              <a:t>Kumar RG, Ornstein KA, Corrigan JD, Sayko Adams R, Dams-O'Connor K. Association between Lifetime History of Traumatic Brain Injury, Prescription Opioid Use, and Persistent Pain: A Nationally Representative Study. J Neurotrauma. 2021 Aug 15;38(16):2284-2290. doi: 10.1089/neu.2020.7496. Epub 2021 Mar 11. PMID: 33567980; PMCID: PMC8672103.</a:t>
            </a:r>
            <a:endParaRPr sz="2400">
              <a:solidFill>
                <a:schemeClr val="dk1"/>
              </a:solidFill>
              <a:latin typeface="Arial"/>
              <a:ea typeface="Arial"/>
              <a:cs typeface="Arial"/>
              <a:sym typeface="Arial"/>
            </a:endParaRPr>
          </a:p>
          <a:p>
            <a:pPr indent="-190500" lvl="0" marL="342900" marR="0" rtl="0" algn="l">
              <a:lnSpc>
                <a:spcPct val="90000"/>
              </a:lnSpc>
              <a:spcBef>
                <a:spcPts val="1500"/>
              </a:spcBef>
              <a:spcAft>
                <a:spcPts val="0"/>
              </a:spcAft>
              <a:buClr>
                <a:schemeClr val="dk1"/>
              </a:buClr>
              <a:buSzPts val="2400"/>
              <a:buFont typeface="Arial"/>
              <a:buNone/>
            </a:pPr>
            <a:r>
              <a:t/>
            </a:r>
            <a:endParaRPr b="0" i="0" sz="2400">
              <a:solidFill>
                <a:srgbClr val="212121"/>
              </a:solidFill>
              <a:latin typeface="Arial"/>
              <a:ea typeface="Arial"/>
              <a:cs typeface="Arial"/>
              <a:sym typeface="Arial"/>
            </a:endParaRPr>
          </a:p>
          <a:p>
            <a:pPr indent="-215900" lvl="0" marL="342900" marR="0" rtl="0" algn="l">
              <a:lnSpc>
                <a:spcPct val="90000"/>
              </a:lnSpc>
              <a:spcBef>
                <a:spcPts val="1500"/>
              </a:spcBef>
              <a:spcAft>
                <a:spcPts val="0"/>
              </a:spcAft>
              <a:buClr>
                <a:schemeClr val="dk1"/>
              </a:buClr>
              <a:buSzPts val="2000"/>
              <a:buFont typeface="Arial"/>
              <a:buNone/>
            </a:pPr>
            <a:r>
              <a:t/>
            </a:r>
            <a:endParaRPr sz="200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7"/>
          <p:cNvSpPr/>
          <p:nvPr/>
        </p:nvSpPr>
        <p:spPr>
          <a:xfrm>
            <a:off x="0" y="0"/>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7"/>
          <p:cNvSpPr txBox="1"/>
          <p:nvPr>
            <p:ph type="title"/>
          </p:nvPr>
        </p:nvSpPr>
        <p:spPr>
          <a:xfrm>
            <a:off x="960120" y="493776"/>
            <a:ext cx="10241280" cy="26746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8100"/>
              <a:buFont typeface="Arial"/>
              <a:buNone/>
            </a:pPr>
            <a:r>
              <a:rPr b="1" lang="en-US" sz="8100">
                <a:latin typeface="Arial"/>
                <a:ea typeface="Arial"/>
                <a:cs typeface="Arial"/>
                <a:sym typeface="Arial"/>
              </a:rPr>
              <a:t>Mental Health and Brain Injury</a:t>
            </a:r>
            <a:endParaRPr/>
          </a:p>
        </p:txBody>
      </p:sp>
      <p:sp>
        <p:nvSpPr>
          <p:cNvPr id="268" name="Google Shape;268;p7"/>
          <p:cNvSpPr/>
          <p:nvPr/>
        </p:nvSpPr>
        <p:spPr>
          <a:xfrm>
            <a:off x="1138428" y="3593592"/>
            <a:ext cx="6365383" cy="27432"/>
          </a:xfrm>
          <a:custGeom>
            <a:rect b="b" l="l" r="r" t="t"/>
            <a:pathLst>
              <a:path extrusionOk="0" fill="none" h="27432" w="6365383">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extrusionOk="0" h="27432" w="6365383">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7"/>
          <p:cNvSpPr txBox="1"/>
          <p:nvPr/>
        </p:nvSpPr>
        <p:spPr>
          <a:xfrm>
            <a:off x="960120" y="4059936"/>
            <a:ext cx="10341864" cy="522579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History of TBI is associated with an increased risk of psychiatric disorders including depression, anxiety, and PTSD </a:t>
            </a:r>
            <a:r>
              <a:rPr lang="en-US" sz="2400">
                <a:solidFill>
                  <a:schemeClr val="dk1"/>
                </a:solidFill>
                <a:latin typeface="Arial"/>
                <a:ea typeface="Arial"/>
                <a:cs typeface="Arial"/>
                <a:sym typeface="Arial"/>
              </a:rPr>
              <a:t>(Ahmed, Venigalla, Mekala, Dar, Hassan, Ayub, 2017). </a:t>
            </a:r>
            <a:endParaRPr/>
          </a:p>
          <a:p>
            <a:pPr indent="-228600" lvl="0" marL="342900" marR="0" rtl="0" algn="l">
              <a:lnSpc>
                <a:spcPct val="90000"/>
              </a:lnSpc>
              <a:spcBef>
                <a:spcPts val="1500"/>
              </a:spcBef>
              <a:spcAft>
                <a:spcPts val="0"/>
              </a:spcAft>
              <a:buClr>
                <a:schemeClr val="dk1"/>
              </a:buClr>
              <a:buSzPts val="3200"/>
              <a:buFont typeface="Arial"/>
              <a:buChar char="•"/>
            </a:pPr>
            <a:r>
              <a:rPr lang="en-US" sz="3200">
                <a:solidFill>
                  <a:schemeClr val="dk1"/>
                </a:solidFill>
                <a:latin typeface="Arial"/>
                <a:ea typeface="Arial"/>
                <a:cs typeface="Arial"/>
                <a:sym typeface="Arial"/>
              </a:rPr>
              <a:t>Up to 77% of individuals with TBI will receive a psychiatric diagnosis in the first year following brain injury </a:t>
            </a:r>
            <a:r>
              <a:rPr lang="en-US" sz="2400">
                <a:solidFill>
                  <a:schemeClr val="dk1"/>
                </a:solidFill>
                <a:latin typeface="Arial"/>
                <a:ea typeface="Arial"/>
                <a:cs typeface="Arial"/>
                <a:sym typeface="Arial"/>
              </a:rPr>
              <a:t>(Kureshi, Clarke, Fong, 2023).</a:t>
            </a:r>
            <a:endParaRPr/>
          </a:p>
          <a:p>
            <a:pPr indent="-228600" lvl="0" marL="342900" marR="0" rtl="0" algn="l">
              <a:lnSpc>
                <a:spcPct val="90000"/>
              </a:lnSpc>
              <a:spcBef>
                <a:spcPts val="1500"/>
              </a:spcBef>
              <a:spcAft>
                <a:spcPts val="0"/>
              </a:spcAft>
              <a:buClr>
                <a:schemeClr val="dk1"/>
              </a:buClr>
              <a:buSzPts val="3200"/>
              <a:buFont typeface="Arial"/>
              <a:buChar char="•"/>
            </a:pPr>
            <a:r>
              <a:rPr lang="en-US" sz="3200">
                <a:solidFill>
                  <a:schemeClr val="dk1"/>
                </a:solidFill>
                <a:latin typeface="Arial"/>
                <a:ea typeface="Arial"/>
                <a:cs typeface="Arial"/>
                <a:sym typeface="Arial"/>
              </a:rPr>
              <a:t>TBI is associated with current alcohol use and psychiatric symptom severity </a:t>
            </a:r>
            <a:r>
              <a:rPr lang="en-US" sz="2400">
                <a:solidFill>
                  <a:schemeClr val="dk1"/>
                </a:solidFill>
                <a:latin typeface="Arial"/>
                <a:ea typeface="Arial"/>
                <a:cs typeface="Arial"/>
                <a:sym typeface="Arial"/>
              </a:rPr>
              <a:t>(McHugo, Krassenbaum, Donely, Corrigan, Bogner &amp; Drake, 2017). </a:t>
            </a:r>
            <a:endParaRPr/>
          </a:p>
          <a:p>
            <a:pPr indent="177800" lvl="0" marL="0" marR="0" rtl="0" algn="l">
              <a:lnSpc>
                <a:spcPct val="90000"/>
              </a:lnSpc>
              <a:spcBef>
                <a:spcPts val="15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50800" lvl="0" marL="342917" marR="0" rtl="0" algn="l">
              <a:lnSpc>
                <a:spcPct val="90000"/>
              </a:lnSpc>
              <a:spcBef>
                <a:spcPts val="56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270" name="Google Shape;270;p7"/>
          <p:cNvSpPr/>
          <p:nvPr/>
        </p:nvSpPr>
        <p:spPr>
          <a:xfrm>
            <a:off x="11795760" y="2952028"/>
            <a:ext cx="6021324" cy="228446"/>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NASHIA logo icon" id="271" name="Google Shape;271;p7"/>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272" name="Google Shape;272;p7"/>
          <p:cNvSpPr/>
          <p:nvPr/>
        </p:nvSpPr>
        <p:spPr>
          <a:xfrm>
            <a:off x="0" y="9593165"/>
            <a:ext cx="18288000" cy="693835"/>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SHIA logo icon" id="273" name="Google Shape;273;p7"/>
          <p:cNvPicPr preferRelativeResize="0"/>
          <p:nvPr/>
        </p:nvPicPr>
        <p:blipFill rotWithShape="1">
          <a:blip r:embed="rId3">
            <a:alphaModFix/>
          </a:blip>
          <a:srcRect b="0" l="0" r="0" t="0"/>
          <a:stretch/>
        </p:blipFill>
        <p:spPr>
          <a:xfrm>
            <a:off x="17518821" y="9641819"/>
            <a:ext cx="596526" cy="596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8"/>
          <p:cNvSpPr/>
          <p:nvPr/>
        </p:nvSpPr>
        <p:spPr>
          <a:xfrm>
            <a:off x="0" y="0"/>
            <a:ext cx="18288000" cy="10287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8"/>
          <p:cNvSpPr/>
          <p:nvPr/>
        </p:nvSpPr>
        <p:spPr>
          <a:xfrm>
            <a:off x="3039330" y="147156"/>
            <a:ext cx="6432141" cy="6432141"/>
          </a:xfrm>
          <a:prstGeom prst="ellipse">
            <a:avLst/>
          </a:prstGeom>
          <a:no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0" name="Google Shape;280;p8"/>
          <p:cNvGrpSpPr/>
          <p:nvPr/>
        </p:nvGrpSpPr>
        <p:grpSpPr>
          <a:xfrm>
            <a:off x="1112772" y="4219950"/>
            <a:ext cx="5636230" cy="5636230"/>
            <a:chOff x="1881974" y="1174396"/>
            <a:chExt cx="5290997" cy="5290997"/>
          </a:xfrm>
        </p:grpSpPr>
        <p:sp>
          <p:nvSpPr>
            <p:cNvPr id="281" name="Google Shape;281;p8"/>
            <p:cNvSpPr/>
            <p:nvPr/>
          </p:nvSpPr>
          <p:spPr>
            <a:xfrm>
              <a:off x="1881974" y="1174396"/>
              <a:ext cx="5290997" cy="5290997"/>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8"/>
            <p:cNvSpPr/>
            <p:nvPr/>
          </p:nvSpPr>
          <p:spPr>
            <a:xfrm>
              <a:off x="1881974" y="1174396"/>
              <a:ext cx="5290997" cy="5290997"/>
            </a:xfrm>
            <a:prstGeom prst="ellipse">
              <a:avLst/>
            </a:prstGeom>
            <a:solidFill>
              <a:schemeClr val="accent2">
                <a:alpha val="29803"/>
              </a:schemeClr>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83" name="Google Shape;283;p8"/>
          <p:cNvSpPr/>
          <p:nvPr/>
        </p:nvSpPr>
        <p:spPr>
          <a:xfrm>
            <a:off x="906525" y="4143751"/>
            <a:ext cx="5616888" cy="5616888"/>
          </a:xfrm>
          <a:prstGeom prst="ellipse">
            <a:avLst/>
          </a:prstGeom>
          <a:solidFill>
            <a:schemeClr val="dk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8"/>
          <p:cNvSpPr txBox="1"/>
          <p:nvPr>
            <p:ph type="title"/>
          </p:nvPr>
        </p:nvSpPr>
        <p:spPr>
          <a:xfrm>
            <a:off x="1053886" y="5106912"/>
            <a:ext cx="5281184" cy="399913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solidFill>
                  <a:schemeClr val="lt1"/>
                </a:solidFill>
                <a:latin typeface="Arial"/>
                <a:ea typeface="Arial"/>
                <a:cs typeface="Arial"/>
                <a:sym typeface="Arial"/>
              </a:rPr>
              <a:t>Mental Health and Brain Injury</a:t>
            </a:r>
            <a:endParaRPr/>
          </a:p>
        </p:txBody>
      </p:sp>
      <p:grpSp>
        <p:nvGrpSpPr>
          <p:cNvPr id="285" name="Google Shape;285;p8"/>
          <p:cNvGrpSpPr/>
          <p:nvPr/>
        </p:nvGrpSpPr>
        <p:grpSpPr>
          <a:xfrm>
            <a:off x="1039675" y="1789879"/>
            <a:ext cx="1937462" cy="643822"/>
            <a:chOff x="2504802" y="1755501"/>
            <a:chExt cx="1598829" cy="531293"/>
          </a:xfrm>
        </p:grpSpPr>
        <p:sp>
          <p:nvSpPr>
            <p:cNvPr id="286" name="Google Shape;286;p8"/>
            <p:cNvSpPr/>
            <p:nvPr/>
          </p:nvSpPr>
          <p:spPr>
            <a:xfrm>
              <a:off x="2504802" y="2113855"/>
              <a:ext cx="1598614" cy="172939"/>
            </a:xfrm>
            <a:custGeom>
              <a:rect b="b" l="l" r="r" t="t"/>
              <a:pathLst>
                <a:path extrusionOk="0" h="172939" w="1598614">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8"/>
            <p:cNvSpPr/>
            <p:nvPr/>
          </p:nvSpPr>
          <p:spPr>
            <a:xfrm>
              <a:off x="2504802" y="1755501"/>
              <a:ext cx="1598829" cy="172724"/>
            </a:xfrm>
            <a:custGeom>
              <a:rect b="b" l="l" r="r" t="t"/>
              <a:pathLst>
                <a:path extrusionOk="0" h="172724" w="1598829">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8" name="Google Shape;288;p8"/>
          <p:cNvGrpSpPr/>
          <p:nvPr/>
        </p:nvGrpSpPr>
        <p:grpSpPr>
          <a:xfrm>
            <a:off x="7021333" y="7122511"/>
            <a:ext cx="1995799" cy="1995805"/>
            <a:chOff x="5734037" y="3067039"/>
            <a:chExt cx="724483" cy="724489"/>
          </a:xfrm>
        </p:grpSpPr>
        <p:sp>
          <p:nvSpPr>
            <p:cNvPr id="289" name="Google Shape;289;p8"/>
            <p:cNvSpPr/>
            <p:nvPr/>
          </p:nvSpPr>
          <p:spPr>
            <a:xfrm>
              <a:off x="5734038" y="3067039"/>
              <a:ext cx="14192" cy="14097"/>
            </a:xfrm>
            <a:custGeom>
              <a:rect b="b" l="l" r="r" t="t"/>
              <a:pathLst>
                <a:path extrusionOk="0" h="14097" w="14192">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8"/>
            <p:cNvSpPr/>
            <p:nvPr/>
          </p:nvSpPr>
          <p:spPr>
            <a:xfrm>
              <a:off x="5793283" y="3067039"/>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8"/>
            <p:cNvSpPr/>
            <p:nvPr/>
          </p:nvSpPr>
          <p:spPr>
            <a:xfrm>
              <a:off x="5852433"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8"/>
            <p:cNvSpPr/>
            <p:nvPr/>
          </p:nvSpPr>
          <p:spPr>
            <a:xfrm>
              <a:off x="5911678"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8"/>
            <p:cNvSpPr/>
            <p:nvPr/>
          </p:nvSpPr>
          <p:spPr>
            <a:xfrm>
              <a:off x="5970828"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8"/>
            <p:cNvSpPr/>
            <p:nvPr/>
          </p:nvSpPr>
          <p:spPr>
            <a:xfrm>
              <a:off x="6030074" y="3067039"/>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8"/>
            <p:cNvSpPr/>
            <p:nvPr/>
          </p:nvSpPr>
          <p:spPr>
            <a:xfrm>
              <a:off x="6089224"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8"/>
            <p:cNvSpPr/>
            <p:nvPr/>
          </p:nvSpPr>
          <p:spPr>
            <a:xfrm>
              <a:off x="5734038" y="3126284"/>
              <a:ext cx="14192" cy="14097"/>
            </a:xfrm>
            <a:custGeom>
              <a:rect b="b" l="l" r="r" t="t"/>
              <a:pathLst>
                <a:path extrusionOk="0" h="14097" w="14192">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8"/>
            <p:cNvSpPr/>
            <p:nvPr/>
          </p:nvSpPr>
          <p:spPr>
            <a:xfrm>
              <a:off x="5793283" y="3126282"/>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8"/>
            <p:cNvSpPr/>
            <p:nvPr/>
          </p:nvSpPr>
          <p:spPr>
            <a:xfrm>
              <a:off x="5852433" y="312628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8"/>
            <p:cNvSpPr/>
            <p:nvPr/>
          </p:nvSpPr>
          <p:spPr>
            <a:xfrm>
              <a:off x="5911678" y="312628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8"/>
            <p:cNvSpPr/>
            <p:nvPr/>
          </p:nvSpPr>
          <p:spPr>
            <a:xfrm>
              <a:off x="5970828" y="312628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8"/>
            <p:cNvSpPr/>
            <p:nvPr/>
          </p:nvSpPr>
          <p:spPr>
            <a:xfrm>
              <a:off x="6030073" y="3126284"/>
              <a:ext cx="14097" cy="14097"/>
            </a:xfrm>
            <a:custGeom>
              <a:rect b="b" l="l" r="r" t="t"/>
              <a:pathLst>
                <a:path extrusionOk="0" h="14097" w="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8"/>
            <p:cNvSpPr/>
            <p:nvPr/>
          </p:nvSpPr>
          <p:spPr>
            <a:xfrm>
              <a:off x="6089224" y="312628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8"/>
            <p:cNvSpPr/>
            <p:nvPr/>
          </p:nvSpPr>
          <p:spPr>
            <a:xfrm>
              <a:off x="5734038" y="3185434"/>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8"/>
            <p:cNvSpPr/>
            <p:nvPr/>
          </p:nvSpPr>
          <p:spPr>
            <a:xfrm>
              <a:off x="5793283" y="3185434"/>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8"/>
            <p:cNvSpPr/>
            <p:nvPr/>
          </p:nvSpPr>
          <p:spPr>
            <a:xfrm>
              <a:off x="5852433" y="318543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8"/>
            <p:cNvSpPr/>
            <p:nvPr/>
          </p:nvSpPr>
          <p:spPr>
            <a:xfrm>
              <a:off x="5911678" y="318543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8"/>
            <p:cNvSpPr/>
            <p:nvPr/>
          </p:nvSpPr>
          <p:spPr>
            <a:xfrm>
              <a:off x="5970828" y="318543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8"/>
            <p:cNvSpPr/>
            <p:nvPr/>
          </p:nvSpPr>
          <p:spPr>
            <a:xfrm>
              <a:off x="6030074" y="3185434"/>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8"/>
            <p:cNvSpPr/>
            <p:nvPr/>
          </p:nvSpPr>
          <p:spPr>
            <a:xfrm>
              <a:off x="6089224" y="318543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8"/>
            <p:cNvSpPr/>
            <p:nvPr/>
          </p:nvSpPr>
          <p:spPr>
            <a:xfrm>
              <a:off x="5734038" y="3244679"/>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8"/>
            <p:cNvSpPr/>
            <p:nvPr/>
          </p:nvSpPr>
          <p:spPr>
            <a:xfrm>
              <a:off x="5793283" y="3244677"/>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8"/>
            <p:cNvSpPr/>
            <p:nvPr/>
          </p:nvSpPr>
          <p:spPr>
            <a:xfrm>
              <a:off x="5852433" y="3244677"/>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8"/>
            <p:cNvSpPr/>
            <p:nvPr/>
          </p:nvSpPr>
          <p:spPr>
            <a:xfrm>
              <a:off x="5911678" y="3244677"/>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8"/>
            <p:cNvSpPr/>
            <p:nvPr/>
          </p:nvSpPr>
          <p:spPr>
            <a:xfrm>
              <a:off x="5970828" y="3244677"/>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8"/>
            <p:cNvSpPr/>
            <p:nvPr/>
          </p:nvSpPr>
          <p:spPr>
            <a:xfrm>
              <a:off x="6030073" y="3244679"/>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8"/>
            <p:cNvSpPr/>
            <p:nvPr/>
          </p:nvSpPr>
          <p:spPr>
            <a:xfrm>
              <a:off x="6089224" y="3244677"/>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8"/>
            <p:cNvSpPr/>
            <p:nvPr/>
          </p:nvSpPr>
          <p:spPr>
            <a:xfrm>
              <a:off x="5734038" y="3303829"/>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8"/>
            <p:cNvSpPr/>
            <p:nvPr/>
          </p:nvSpPr>
          <p:spPr>
            <a:xfrm>
              <a:off x="5793283" y="3303829"/>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8"/>
            <p:cNvSpPr/>
            <p:nvPr/>
          </p:nvSpPr>
          <p:spPr>
            <a:xfrm>
              <a:off x="5852433"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8"/>
            <p:cNvSpPr/>
            <p:nvPr/>
          </p:nvSpPr>
          <p:spPr>
            <a:xfrm>
              <a:off x="5911678"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8"/>
            <p:cNvSpPr/>
            <p:nvPr/>
          </p:nvSpPr>
          <p:spPr>
            <a:xfrm>
              <a:off x="5970828"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8"/>
            <p:cNvSpPr/>
            <p:nvPr/>
          </p:nvSpPr>
          <p:spPr>
            <a:xfrm>
              <a:off x="6030073" y="3303829"/>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8"/>
            <p:cNvSpPr/>
            <p:nvPr/>
          </p:nvSpPr>
          <p:spPr>
            <a:xfrm>
              <a:off x="6089224"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8"/>
            <p:cNvSpPr/>
            <p:nvPr/>
          </p:nvSpPr>
          <p:spPr>
            <a:xfrm>
              <a:off x="5734038" y="3363074"/>
              <a:ext cx="14192" cy="14097"/>
            </a:xfrm>
            <a:custGeom>
              <a:rect b="b" l="l" r="r" t="t"/>
              <a:pathLst>
                <a:path extrusionOk="0" h="14097"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8"/>
            <p:cNvSpPr/>
            <p:nvPr/>
          </p:nvSpPr>
          <p:spPr>
            <a:xfrm>
              <a:off x="5793283" y="3363072"/>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8"/>
            <p:cNvSpPr/>
            <p:nvPr/>
          </p:nvSpPr>
          <p:spPr>
            <a:xfrm>
              <a:off x="5852433"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8"/>
            <p:cNvSpPr/>
            <p:nvPr/>
          </p:nvSpPr>
          <p:spPr>
            <a:xfrm>
              <a:off x="5911678"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8"/>
            <p:cNvSpPr/>
            <p:nvPr/>
          </p:nvSpPr>
          <p:spPr>
            <a:xfrm>
              <a:off x="5970828"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8"/>
            <p:cNvSpPr/>
            <p:nvPr/>
          </p:nvSpPr>
          <p:spPr>
            <a:xfrm>
              <a:off x="6030073" y="3363074"/>
              <a:ext cx="14097" cy="14097"/>
            </a:xfrm>
            <a:custGeom>
              <a:rect b="b" l="l" r="r" t="t"/>
              <a:pathLst>
                <a:path extrusionOk="0" h="14097"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8"/>
            <p:cNvSpPr/>
            <p:nvPr/>
          </p:nvSpPr>
          <p:spPr>
            <a:xfrm>
              <a:off x="6089224"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8"/>
            <p:cNvSpPr/>
            <p:nvPr/>
          </p:nvSpPr>
          <p:spPr>
            <a:xfrm>
              <a:off x="5734038" y="3422225"/>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8"/>
            <p:cNvSpPr/>
            <p:nvPr/>
          </p:nvSpPr>
          <p:spPr>
            <a:xfrm>
              <a:off x="5793283" y="3422225"/>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8"/>
            <p:cNvSpPr/>
            <p:nvPr/>
          </p:nvSpPr>
          <p:spPr>
            <a:xfrm>
              <a:off x="5852433"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8"/>
            <p:cNvSpPr/>
            <p:nvPr/>
          </p:nvSpPr>
          <p:spPr>
            <a:xfrm>
              <a:off x="5911678"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8"/>
            <p:cNvSpPr/>
            <p:nvPr/>
          </p:nvSpPr>
          <p:spPr>
            <a:xfrm>
              <a:off x="5970828"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8"/>
            <p:cNvSpPr/>
            <p:nvPr/>
          </p:nvSpPr>
          <p:spPr>
            <a:xfrm>
              <a:off x="6030073" y="3422225"/>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8"/>
            <p:cNvSpPr/>
            <p:nvPr/>
          </p:nvSpPr>
          <p:spPr>
            <a:xfrm>
              <a:off x="6089224"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8"/>
            <p:cNvSpPr/>
            <p:nvPr/>
          </p:nvSpPr>
          <p:spPr>
            <a:xfrm>
              <a:off x="6148469" y="3067039"/>
              <a:ext cx="14097" cy="14097"/>
            </a:xfrm>
            <a:custGeom>
              <a:rect b="b" l="l" r="r" t="t"/>
              <a:pathLst>
                <a:path extrusionOk="0" h="14097" w="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8"/>
            <p:cNvSpPr/>
            <p:nvPr/>
          </p:nvSpPr>
          <p:spPr>
            <a:xfrm>
              <a:off x="6207620"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8"/>
            <p:cNvSpPr/>
            <p:nvPr/>
          </p:nvSpPr>
          <p:spPr>
            <a:xfrm>
              <a:off x="6266865" y="3067039"/>
              <a:ext cx="14096" cy="14097"/>
            </a:xfrm>
            <a:custGeom>
              <a:rect b="b" l="l" r="r" t="t"/>
              <a:pathLst>
                <a:path extrusionOk="0" h="14097" w="14096">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8"/>
            <p:cNvSpPr/>
            <p:nvPr/>
          </p:nvSpPr>
          <p:spPr>
            <a:xfrm>
              <a:off x="6326014"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8"/>
            <p:cNvSpPr/>
            <p:nvPr/>
          </p:nvSpPr>
          <p:spPr>
            <a:xfrm>
              <a:off x="6385260" y="3067039"/>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8"/>
            <p:cNvSpPr/>
            <p:nvPr/>
          </p:nvSpPr>
          <p:spPr>
            <a:xfrm>
              <a:off x="6444410" y="3067039"/>
              <a:ext cx="14096" cy="14097"/>
            </a:xfrm>
            <a:custGeom>
              <a:rect b="b" l="l" r="r" t="t"/>
              <a:pathLst>
                <a:path extrusionOk="0" h="14097" w="14096">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8"/>
            <p:cNvSpPr/>
            <p:nvPr/>
          </p:nvSpPr>
          <p:spPr>
            <a:xfrm>
              <a:off x="6148469" y="3126281"/>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8"/>
            <p:cNvSpPr/>
            <p:nvPr/>
          </p:nvSpPr>
          <p:spPr>
            <a:xfrm>
              <a:off x="6207620" y="3126281"/>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8"/>
            <p:cNvSpPr/>
            <p:nvPr/>
          </p:nvSpPr>
          <p:spPr>
            <a:xfrm>
              <a:off x="6266865" y="3126281"/>
              <a:ext cx="14096" cy="14099"/>
            </a:xfrm>
            <a:custGeom>
              <a:rect b="b" l="l" r="r" t="t"/>
              <a:pathLst>
                <a:path extrusionOk="0" h="14099" w="14096">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8"/>
            <p:cNvSpPr/>
            <p:nvPr/>
          </p:nvSpPr>
          <p:spPr>
            <a:xfrm>
              <a:off x="6326014" y="3126281"/>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8"/>
            <p:cNvSpPr/>
            <p:nvPr/>
          </p:nvSpPr>
          <p:spPr>
            <a:xfrm>
              <a:off x="6385260" y="3126281"/>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8"/>
            <p:cNvSpPr/>
            <p:nvPr/>
          </p:nvSpPr>
          <p:spPr>
            <a:xfrm>
              <a:off x="6444410" y="3126283"/>
              <a:ext cx="14096" cy="14097"/>
            </a:xfrm>
            <a:custGeom>
              <a:rect b="b" l="l" r="r" t="t"/>
              <a:pathLst>
                <a:path extrusionOk="0" h="14097"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8"/>
            <p:cNvSpPr/>
            <p:nvPr/>
          </p:nvSpPr>
          <p:spPr>
            <a:xfrm>
              <a:off x="6148469" y="3185433"/>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8"/>
            <p:cNvSpPr/>
            <p:nvPr/>
          </p:nvSpPr>
          <p:spPr>
            <a:xfrm>
              <a:off x="6207620" y="3185433"/>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8"/>
            <p:cNvSpPr/>
            <p:nvPr/>
          </p:nvSpPr>
          <p:spPr>
            <a:xfrm>
              <a:off x="6266865" y="3185433"/>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8"/>
            <p:cNvSpPr/>
            <p:nvPr/>
          </p:nvSpPr>
          <p:spPr>
            <a:xfrm>
              <a:off x="6326014" y="3185433"/>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8"/>
            <p:cNvSpPr/>
            <p:nvPr/>
          </p:nvSpPr>
          <p:spPr>
            <a:xfrm>
              <a:off x="6385260" y="3185433"/>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8"/>
            <p:cNvSpPr/>
            <p:nvPr/>
          </p:nvSpPr>
          <p:spPr>
            <a:xfrm>
              <a:off x="6444410" y="3185432"/>
              <a:ext cx="14096" cy="14097"/>
            </a:xfrm>
            <a:custGeom>
              <a:rect b="b" l="l" r="r" t="t"/>
              <a:pathLst>
                <a:path extrusionOk="0" h="14097" w="14096">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8"/>
            <p:cNvSpPr/>
            <p:nvPr/>
          </p:nvSpPr>
          <p:spPr>
            <a:xfrm>
              <a:off x="6148469" y="3244676"/>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8"/>
            <p:cNvSpPr/>
            <p:nvPr/>
          </p:nvSpPr>
          <p:spPr>
            <a:xfrm>
              <a:off x="6207620" y="3244676"/>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8"/>
            <p:cNvSpPr/>
            <p:nvPr/>
          </p:nvSpPr>
          <p:spPr>
            <a:xfrm>
              <a:off x="6266865" y="3244676"/>
              <a:ext cx="14096" cy="14099"/>
            </a:xfrm>
            <a:custGeom>
              <a:rect b="b" l="l" r="r" t="t"/>
              <a:pathLst>
                <a:path extrusionOk="0" h="14099" w="14096">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8"/>
            <p:cNvSpPr/>
            <p:nvPr/>
          </p:nvSpPr>
          <p:spPr>
            <a:xfrm>
              <a:off x="6326014" y="3244676"/>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8"/>
            <p:cNvSpPr/>
            <p:nvPr/>
          </p:nvSpPr>
          <p:spPr>
            <a:xfrm>
              <a:off x="6385260" y="3244676"/>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8"/>
            <p:cNvSpPr/>
            <p:nvPr/>
          </p:nvSpPr>
          <p:spPr>
            <a:xfrm>
              <a:off x="6444410" y="324467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8"/>
            <p:cNvSpPr/>
            <p:nvPr/>
          </p:nvSpPr>
          <p:spPr>
            <a:xfrm>
              <a:off x="6148469" y="3303829"/>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8"/>
            <p:cNvSpPr/>
            <p:nvPr/>
          </p:nvSpPr>
          <p:spPr>
            <a:xfrm>
              <a:off x="6207620"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8"/>
            <p:cNvSpPr/>
            <p:nvPr/>
          </p:nvSpPr>
          <p:spPr>
            <a:xfrm>
              <a:off x="6266865" y="3303829"/>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8"/>
            <p:cNvSpPr/>
            <p:nvPr/>
          </p:nvSpPr>
          <p:spPr>
            <a:xfrm>
              <a:off x="6326014"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8"/>
            <p:cNvSpPr/>
            <p:nvPr/>
          </p:nvSpPr>
          <p:spPr>
            <a:xfrm>
              <a:off x="6385260"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8"/>
            <p:cNvSpPr/>
            <p:nvPr/>
          </p:nvSpPr>
          <p:spPr>
            <a:xfrm>
              <a:off x="6444410" y="3303829"/>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8"/>
            <p:cNvSpPr/>
            <p:nvPr/>
          </p:nvSpPr>
          <p:spPr>
            <a:xfrm>
              <a:off x="6148469" y="3363072"/>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8"/>
            <p:cNvSpPr/>
            <p:nvPr/>
          </p:nvSpPr>
          <p:spPr>
            <a:xfrm>
              <a:off x="6207620"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8"/>
            <p:cNvSpPr/>
            <p:nvPr/>
          </p:nvSpPr>
          <p:spPr>
            <a:xfrm>
              <a:off x="6266865" y="3363072"/>
              <a:ext cx="14096" cy="14099"/>
            </a:xfrm>
            <a:custGeom>
              <a:rect b="b" l="l" r="r" t="t"/>
              <a:pathLst>
                <a:path extrusionOk="0" h="14099" w="14096">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8"/>
            <p:cNvSpPr/>
            <p:nvPr/>
          </p:nvSpPr>
          <p:spPr>
            <a:xfrm>
              <a:off x="6326014"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8"/>
            <p:cNvSpPr/>
            <p:nvPr/>
          </p:nvSpPr>
          <p:spPr>
            <a:xfrm>
              <a:off x="6385260" y="3363072"/>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8"/>
            <p:cNvSpPr/>
            <p:nvPr/>
          </p:nvSpPr>
          <p:spPr>
            <a:xfrm>
              <a:off x="6444410" y="3363074"/>
              <a:ext cx="14096" cy="14097"/>
            </a:xfrm>
            <a:custGeom>
              <a:rect b="b" l="l" r="r" t="t"/>
              <a:pathLst>
                <a:path extrusionOk="0" h="14097"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8"/>
            <p:cNvSpPr/>
            <p:nvPr/>
          </p:nvSpPr>
          <p:spPr>
            <a:xfrm>
              <a:off x="6148469" y="3422225"/>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8"/>
            <p:cNvSpPr/>
            <p:nvPr/>
          </p:nvSpPr>
          <p:spPr>
            <a:xfrm>
              <a:off x="6207620"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8"/>
            <p:cNvSpPr/>
            <p:nvPr/>
          </p:nvSpPr>
          <p:spPr>
            <a:xfrm>
              <a:off x="6266865" y="3422225"/>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8"/>
            <p:cNvSpPr/>
            <p:nvPr/>
          </p:nvSpPr>
          <p:spPr>
            <a:xfrm>
              <a:off x="6326014"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8"/>
            <p:cNvSpPr/>
            <p:nvPr/>
          </p:nvSpPr>
          <p:spPr>
            <a:xfrm>
              <a:off x="6385260" y="342222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8"/>
            <p:cNvSpPr/>
            <p:nvPr/>
          </p:nvSpPr>
          <p:spPr>
            <a:xfrm>
              <a:off x="6444410" y="342222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8"/>
            <p:cNvSpPr/>
            <p:nvPr/>
          </p:nvSpPr>
          <p:spPr>
            <a:xfrm>
              <a:off x="5734038" y="3481374"/>
              <a:ext cx="14192" cy="14096"/>
            </a:xfrm>
            <a:custGeom>
              <a:rect b="b" l="l" r="r" t="t"/>
              <a:pathLst>
                <a:path extrusionOk="0" h="14096" w="14192">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8"/>
            <p:cNvSpPr/>
            <p:nvPr/>
          </p:nvSpPr>
          <p:spPr>
            <a:xfrm>
              <a:off x="5793283" y="3481374"/>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8"/>
            <p:cNvSpPr/>
            <p:nvPr/>
          </p:nvSpPr>
          <p:spPr>
            <a:xfrm>
              <a:off x="5852433"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8"/>
            <p:cNvSpPr/>
            <p:nvPr/>
          </p:nvSpPr>
          <p:spPr>
            <a:xfrm>
              <a:off x="5911678"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8"/>
            <p:cNvSpPr/>
            <p:nvPr/>
          </p:nvSpPr>
          <p:spPr>
            <a:xfrm>
              <a:off x="5970828"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8"/>
            <p:cNvSpPr/>
            <p:nvPr/>
          </p:nvSpPr>
          <p:spPr>
            <a:xfrm>
              <a:off x="6030074" y="3481374"/>
              <a:ext cx="14097" cy="14097"/>
            </a:xfrm>
            <a:custGeom>
              <a:rect b="b" l="l" r="r" t="t"/>
              <a:pathLst>
                <a:path extrusionOk="0" h="14097" w="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8"/>
            <p:cNvSpPr/>
            <p:nvPr/>
          </p:nvSpPr>
          <p:spPr>
            <a:xfrm>
              <a:off x="6089224"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8"/>
            <p:cNvSpPr/>
            <p:nvPr/>
          </p:nvSpPr>
          <p:spPr>
            <a:xfrm>
              <a:off x="5734038" y="3540620"/>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8"/>
            <p:cNvSpPr/>
            <p:nvPr/>
          </p:nvSpPr>
          <p:spPr>
            <a:xfrm>
              <a:off x="5793283" y="3540620"/>
              <a:ext cx="14097" cy="14097"/>
            </a:xfrm>
            <a:custGeom>
              <a:rect b="b" l="l" r="r" t="t"/>
              <a:pathLst>
                <a:path extrusionOk="0" h="14097" w="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8"/>
            <p:cNvSpPr/>
            <p:nvPr/>
          </p:nvSpPr>
          <p:spPr>
            <a:xfrm>
              <a:off x="5852433" y="354062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8"/>
            <p:cNvSpPr/>
            <p:nvPr/>
          </p:nvSpPr>
          <p:spPr>
            <a:xfrm>
              <a:off x="5911678" y="354062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8"/>
            <p:cNvSpPr/>
            <p:nvPr/>
          </p:nvSpPr>
          <p:spPr>
            <a:xfrm>
              <a:off x="5970828" y="354062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8"/>
            <p:cNvSpPr/>
            <p:nvPr/>
          </p:nvSpPr>
          <p:spPr>
            <a:xfrm>
              <a:off x="6030074" y="3540620"/>
              <a:ext cx="14097" cy="14097"/>
            </a:xfrm>
            <a:custGeom>
              <a:rect b="b" l="l" r="r" t="t"/>
              <a:pathLst>
                <a:path extrusionOk="0" h="14097" w="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8"/>
            <p:cNvSpPr/>
            <p:nvPr/>
          </p:nvSpPr>
          <p:spPr>
            <a:xfrm>
              <a:off x="6089224" y="354062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8"/>
            <p:cNvSpPr/>
            <p:nvPr/>
          </p:nvSpPr>
          <p:spPr>
            <a:xfrm>
              <a:off x="5734038" y="3599770"/>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8"/>
            <p:cNvSpPr/>
            <p:nvPr/>
          </p:nvSpPr>
          <p:spPr>
            <a:xfrm>
              <a:off x="5793283" y="3599770"/>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8"/>
            <p:cNvSpPr/>
            <p:nvPr/>
          </p:nvSpPr>
          <p:spPr>
            <a:xfrm>
              <a:off x="5852433" y="359977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8"/>
            <p:cNvSpPr/>
            <p:nvPr/>
          </p:nvSpPr>
          <p:spPr>
            <a:xfrm>
              <a:off x="5911678" y="359977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8"/>
            <p:cNvSpPr/>
            <p:nvPr/>
          </p:nvSpPr>
          <p:spPr>
            <a:xfrm>
              <a:off x="5970828" y="359977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8"/>
            <p:cNvSpPr/>
            <p:nvPr/>
          </p:nvSpPr>
          <p:spPr>
            <a:xfrm>
              <a:off x="6030073" y="3599770"/>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8"/>
            <p:cNvSpPr/>
            <p:nvPr/>
          </p:nvSpPr>
          <p:spPr>
            <a:xfrm>
              <a:off x="6089224" y="359977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8"/>
            <p:cNvSpPr/>
            <p:nvPr/>
          </p:nvSpPr>
          <p:spPr>
            <a:xfrm>
              <a:off x="5734037" y="3659014"/>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8"/>
            <p:cNvSpPr/>
            <p:nvPr/>
          </p:nvSpPr>
          <p:spPr>
            <a:xfrm>
              <a:off x="5793282" y="3659014"/>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8"/>
            <p:cNvSpPr/>
            <p:nvPr/>
          </p:nvSpPr>
          <p:spPr>
            <a:xfrm>
              <a:off x="5852432" y="365901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8"/>
            <p:cNvSpPr/>
            <p:nvPr/>
          </p:nvSpPr>
          <p:spPr>
            <a:xfrm>
              <a:off x="5911678" y="365901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8"/>
            <p:cNvSpPr/>
            <p:nvPr/>
          </p:nvSpPr>
          <p:spPr>
            <a:xfrm>
              <a:off x="5970828" y="365901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8"/>
            <p:cNvSpPr/>
            <p:nvPr/>
          </p:nvSpPr>
          <p:spPr>
            <a:xfrm>
              <a:off x="6030073" y="3659014"/>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8"/>
            <p:cNvSpPr/>
            <p:nvPr/>
          </p:nvSpPr>
          <p:spPr>
            <a:xfrm>
              <a:off x="6089224" y="3659014"/>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8"/>
            <p:cNvSpPr/>
            <p:nvPr/>
          </p:nvSpPr>
          <p:spPr>
            <a:xfrm>
              <a:off x="5734039" y="3718165"/>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8"/>
            <p:cNvSpPr/>
            <p:nvPr/>
          </p:nvSpPr>
          <p:spPr>
            <a:xfrm>
              <a:off x="5793284" y="3718165"/>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8"/>
            <p:cNvSpPr/>
            <p:nvPr/>
          </p:nvSpPr>
          <p:spPr>
            <a:xfrm>
              <a:off x="5852434" y="371816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8"/>
            <p:cNvSpPr/>
            <p:nvPr/>
          </p:nvSpPr>
          <p:spPr>
            <a:xfrm>
              <a:off x="5911679" y="371816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8"/>
            <p:cNvSpPr/>
            <p:nvPr/>
          </p:nvSpPr>
          <p:spPr>
            <a:xfrm>
              <a:off x="5970829" y="371816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8"/>
            <p:cNvSpPr/>
            <p:nvPr/>
          </p:nvSpPr>
          <p:spPr>
            <a:xfrm>
              <a:off x="6030074" y="3718165"/>
              <a:ext cx="14097" cy="14096"/>
            </a:xfrm>
            <a:custGeom>
              <a:rect b="b" l="l" r="r" t="t"/>
              <a:pathLst>
                <a:path extrusionOk="0" h="14096" w="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8"/>
            <p:cNvSpPr/>
            <p:nvPr/>
          </p:nvSpPr>
          <p:spPr>
            <a:xfrm>
              <a:off x="6089225" y="3718165"/>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8"/>
            <p:cNvSpPr/>
            <p:nvPr/>
          </p:nvSpPr>
          <p:spPr>
            <a:xfrm>
              <a:off x="5734040" y="3777410"/>
              <a:ext cx="14192" cy="14096"/>
            </a:xfrm>
            <a:custGeom>
              <a:rect b="b" l="l" r="r" t="t"/>
              <a:pathLst>
                <a:path extrusionOk="0" h="14096" w="14192">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8"/>
            <p:cNvSpPr/>
            <p:nvPr/>
          </p:nvSpPr>
          <p:spPr>
            <a:xfrm>
              <a:off x="5793285" y="3777410"/>
              <a:ext cx="14097" cy="14096"/>
            </a:xfrm>
            <a:custGeom>
              <a:rect b="b" l="l" r="r" t="t"/>
              <a:pathLst>
                <a:path extrusionOk="0" h="14096" w="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8"/>
            <p:cNvSpPr/>
            <p:nvPr/>
          </p:nvSpPr>
          <p:spPr>
            <a:xfrm>
              <a:off x="5852436" y="3777408"/>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8"/>
            <p:cNvSpPr/>
            <p:nvPr/>
          </p:nvSpPr>
          <p:spPr>
            <a:xfrm>
              <a:off x="5911683" y="3777408"/>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8"/>
            <p:cNvSpPr/>
            <p:nvPr/>
          </p:nvSpPr>
          <p:spPr>
            <a:xfrm>
              <a:off x="5970835" y="3777408"/>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8"/>
            <p:cNvSpPr/>
            <p:nvPr/>
          </p:nvSpPr>
          <p:spPr>
            <a:xfrm>
              <a:off x="6030082" y="3777410"/>
              <a:ext cx="14097" cy="14096"/>
            </a:xfrm>
            <a:custGeom>
              <a:rect b="b" l="l" r="r" t="t"/>
              <a:pathLst>
                <a:path extrusionOk="0" h="14096" w="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8"/>
            <p:cNvSpPr/>
            <p:nvPr/>
          </p:nvSpPr>
          <p:spPr>
            <a:xfrm>
              <a:off x="6089231" y="3777408"/>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8"/>
            <p:cNvSpPr/>
            <p:nvPr/>
          </p:nvSpPr>
          <p:spPr>
            <a:xfrm>
              <a:off x="6148476" y="3481374"/>
              <a:ext cx="14097" cy="14096"/>
            </a:xfrm>
            <a:custGeom>
              <a:rect b="b" l="l" r="r" t="t"/>
              <a:pathLst>
                <a:path extrusionOk="0" h="14096" w="14097">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8"/>
            <p:cNvSpPr/>
            <p:nvPr/>
          </p:nvSpPr>
          <p:spPr>
            <a:xfrm>
              <a:off x="6207627"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8"/>
            <p:cNvSpPr/>
            <p:nvPr/>
          </p:nvSpPr>
          <p:spPr>
            <a:xfrm>
              <a:off x="6266872" y="3481374"/>
              <a:ext cx="14096" cy="14096"/>
            </a:xfrm>
            <a:custGeom>
              <a:rect b="b" l="l" r="r" t="t"/>
              <a:pathLst>
                <a:path extrusionOk="0" h="14096" w="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8"/>
            <p:cNvSpPr/>
            <p:nvPr/>
          </p:nvSpPr>
          <p:spPr>
            <a:xfrm>
              <a:off x="6326022"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8"/>
            <p:cNvSpPr/>
            <p:nvPr/>
          </p:nvSpPr>
          <p:spPr>
            <a:xfrm>
              <a:off x="6385268" y="3481374"/>
              <a:ext cx="14096" cy="14096"/>
            </a:xfrm>
            <a:custGeom>
              <a:rect b="b" l="l" r="r" t="t"/>
              <a:pathLst>
                <a:path extrusionOk="0" h="14096" w="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8"/>
            <p:cNvSpPr/>
            <p:nvPr/>
          </p:nvSpPr>
          <p:spPr>
            <a:xfrm>
              <a:off x="6444417" y="3481373"/>
              <a:ext cx="14096" cy="14097"/>
            </a:xfrm>
            <a:custGeom>
              <a:rect b="b" l="l" r="r" t="t"/>
              <a:pathLst>
                <a:path extrusionOk="0" h="14097" w="14096">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8"/>
            <p:cNvSpPr/>
            <p:nvPr/>
          </p:nvSpPr>
          <p:spPr>
            <a:xfrm>
              <a:off x="6148476" y="3540622"/>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8"/>
            <p:cNvSpPr/>
            <p:nvPr/>
          </p:nvSpPr>
          <p:spPr>
            <a:xfrm>
              <a:off x="6207627" y="3540623"/>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8"/>
            <p:cNvSpPr/>
            <p:nvPr/>
          </p:nvSpPr>
          <p:spPr>
            <a:xfrm>
              <a:off x="6266872" y="3540626"/>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8"/>
            <p:cNvSpPr/>
            <p:nvPr/>
          </p:nvSpPr>
          <p:spPr>
            <a:xfrm>
              <a:off x="6326022" y="3540627"/>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8"/>
            <p:cNvSpPr/>
            <p:nvPr/>
          </p:nvSpPr>
          <p:spPr>
            <a:xfrm>
              <a:off x="6385268" y="354063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8"/>
            <p:cNvSpPr/>
            <p:nvPr/>
          </p:nvSpPr>
          <p:spPr>
            <a:xfrm>
              <a:off x="6444417" y="3540631"/>
              <a:ext cx="14096" cy="14097"/>
            </a:xfrm>
            <a:custGeom>
              <a:rect b="b" l="l" r="r" t="t"/>
              <a:pathLst>
                <a:path extrusionOk="0" h="14097" w="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8"/>
            <p:cNvSpPr/>
            <p:nvPr/>
          </p:nvSpPr>
          <p:spPr>
            <a:xfrm>
              <a:off x="6148476" y="3599781"/>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8"/>
            <p:cNvSpPr/>
            <p:nvPr/>
          </p:nvSpPr>
          <p:spPr>
            <a:xfrm>
              <a:off x="6207627" y="3599781"/>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8"/>
            <p:cNvSpPr/>
            <p:nvPr/>
          </p:nvSpPr>
          <p:spPr>
            <a:xfrm>
              <a:off x="6266872" y="3599781"/>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8"/>
            <p:cNvSpPr/>
            <p:nvPr/>
          </p:nvSpPr>
          <p:spPr>
            <a:xfrm>
              <a:off x="6326022" y="3599781"/>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8"/>
            <p:cNvSpPr/>
            <p:nvPr/>
          </p:nvSpPr>
          <p:spPr>
            <a:xfrm>
              <a:off x="6385268" y="3599780"/>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8"/>
            <p:cNvSpPr/>
            <p:nvPr/>
          </p:nvSpPr>
          <p:spPr>
            <a:xfrm>
              <a:off x="6444417" y="3599782"/>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8"/>
            <p:cNvSpPr/>
            <p:nvPr/>
          </p:nvSpPr>
          <p:spPr>
            <a:xfrm>
              <a:off x="6148476" y="3659026"/>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8"/>
            <p:cNvSpPr/>
            <p:nvPr/>
          </p:nvSpPr>
          <p:spPr>
            <a:xfrm>
              <a:off x="6207627" y="3659026"/>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8"/>
            <p:cNvSpPr/>
            <p:nvPr/>
          </p:nvSpPr>
          <p:spPr>
            <a:xfrm>
              <a:off x="6266872" y="3659026"/>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8"/>
            <p:cNvSpPr/>
            <p:nvPr/>
          </p:nvSpPr>
          <p:spPr>
            <a:xfrm>
              <a:off x="6326022" y="3659026"/>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8"/>
            <p:cNvSpPr/>
            <p:nvPr/>
          </p:nvSpPr>
          <p:spPr>
            <a:xfrm>
              <a:off x="6385268" y="3659026"/>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8"/>
            <p:cNvSpPr/>
            <p:nvPr/>
          </p:nvSpPr>
          <p:spPr>
            <a:xfrm>
              <a:off x="6444417" y="3659026"/>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8"/>
            <p:cNvSpPr/>
            <p:nvPr/>
          </p:nvSpPr>
          <p:spPr>
            <a:xfrm>
              <a:off x="6148476" y="3718177"/>
              <a:ext cx="14097" cy="14096"/>
            </a:xfrm>
            <a:custGeom>
              <a:rect b="b" l="l" r="r" t="t"/>
              <a:pathLst>
                <a:path extrusionOk="0" h="14096" w="14097">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8"/>
            <p:cNvSpPr/>
            <p:nvPr/>
          </p:nvSpPr>
          <p:spPr>
            <a:xfrm>
              <a:off x="6207627" y="3718177"/>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8"/>
            <p:cNvSpPr/>
            <p:nvPr/>
          </p:nvSpPr>
          <p:spPr>
            <a:xfrm>
              <a:off x="6266872" y="3718177"/>
              <a:ext cx="14096" cy="14096"/>
            </a:xfrm>
            <a:custGeom>
              <a:rect b="b" l="l" r="r" t="t"/>
              <a:pathLst>
                <a:path extrusionOk="0" h="14096" w="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8"/>
            <p:cNvSpPr/>
            <p:nvPr/>
          </p:nvSpPr>
          <p:spPr>
            <a:xfrm>
              <a:off x="6326022" y="3718177"/>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8"/>
            <p:cNvSpPr/>
            <p:nvPr/>
          </p:nvSpPr>
          <p:spPr>
            <a:xfrm>
              <a:off x="6385268" y="3718172"/>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8"/>
            <p:cNvSpPr/>
            <p:nvPr/>
          </p:nvSpPr>
          <p:spPr>
            <a:xfrm>
              <a:off x="6444417" y="3718176"/>
              <a:ext cx="14096" cy="14096"/>
            </a:xfrm>
            <a:custGeom>
              <a:rect b="b" l="l" r="r" t="t"/>
              <a:pathLst>
                <a:path extrusionOk="0" h="14096" w="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8"/>
            <p:cNvSpPr/>
            <p:nvPr/>
          </p:nvSpPr>
          <p:spPr>
            <a:xfrm>
              <a:off x="6148472" y="3777419"/>
              <a:ext cx="14097" cy="14099"/>
            </a:xfrm>
            <a:custGeom>
              <a:rect b="b" l="l" r="r" t="t"/>
              <a:pathLst>
                <a:path extrusionOk="0" h="14099" w="14097">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8"/>
            <p:cNvSpPr/>
            <p:nvPr/>
          </p:nvSpPr>
          <p:spPr>
            <a:xfrm>
              <a:off x="6207622" y="3777419"/>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8"/>
            <p:cNvSpPr/>
            <p:nvPr/>
          </p:nvSpPr>
          <p:spPr>
            <a:xfrm>
              <a:off x="6266868" y="3777419"/>
              <a:ext cx="14096" cy="14099"/>
            </a:xfrm>
            <a:custGeom>
              <a:rect b="b" l="l" r="r" t="t"/>
              <a:pathLst>
                <a:path extrusionOk="0" h="14099" w="14096">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8"/>
            <p:cNvSpPr/>
            <p:nvPr/>
          </p:nvSpPr>
          <p:spPr>
            <a:xfrm>
              <a:off x="6326024" y="3777383"/>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8"/>
            <p:cNvSpPr/>
            <p:nvPr/>
          </p:nvSpPr>
          <p:spPr>
            <a:xfrm>
              <a:off x="6385287" y="3777429"/>
              <a:ext cx="14096" cy="14099"/>
            </a:xfrm>
            <a:custGeom>
              <a:rect b="b" l="l" r="r" t="t"/>
              <a:pathLst>
                <a:path extrusionOk="0" h="14099" w="14096">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8"/>
            <p:cNvSpPr/>
            <p:nvPr/>
          </p:nvSpPr>
          <p:spPr>
            <a:xfrm>
              <a:off x="6444424" y="3777424"/>
              <a:ext cx="14096" cy="14096"/>
            </a:xfrm>
            <a:custGeom>
              <a:rect b="b" l="l" r="r" t="t"/>
              <a:pathLst>
                <a:path extrusionOk="0" h="14096" w="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8" name="Google Shape;458;p8"/>
          <p:cNvSpPr txBox="1"/>
          <p:nvPr/>
        </p:nvSpPr>
        <p:spPr>
          <a:xfrm>
            <a:off x="9771958" y="880247"/>
            <a:ext cx="7462156" cy="6527007"/>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chemeClr val="lt1"/>
              </a:buClr>
              <a:buSzPct val="100000"/>
              <a:buFont typeface="Arial"/>
              <a:buNone/>
            </a:pPr>
            <a:br>
              <a:rPr lang="en-US" sz="3000">
                <a:solidFill>
                  <a:schemeClr val="lt1"/>
                </a:solidFill>
                <a:latin typeface="Calibri"/>
                <a:ea typeface="Calibri"/>
                <a:cs typeface="Calibri"/>
                <a:sym typeface="Calibri"/>
              </a:rPr>
            </a:br>
            <a:endParaRPr sz="3000">
              <a:solidFill>
                <a:schemeClr val="lt1"/>
              </a:solidFill>
              <a:latin typeface="Calibri"/>
              <a:ea typeface="Calibri"/>
              <a:cs typeface="Calibri"/>
              <a:sym typeface="Calibri"/>
            </a:endParaRPr>
          </a:p>
          <a:p>
            <a:pPr indent="-229076" lvl="0" marL="342900" marR="0" rtl="0" algn="l">
              <a:lnSpc>
                <a:spcPct val="90000"/>
              </a:lnSpc>
              <a:spcBef>
                <a:spcPts val="1500"/>
              </a:spcBef>
              <a:spcAft>
                <a:spcPts val="0"/>
              </a:spcAft>
              <a:buClr>
                <a:schemeClr val="lt1"/>
              </a:buClr>
              <a:buSzPct val="100000"/>
              <a:buFont typeface="Arial"/>
              <a:buChar char="•"/>
            </a:pPr>
            <a:r>
              <a:rPr lang="en-US" sz="3900">
                <a:solidFill>
                  <a:schemeClr val="lt1"/>
                </a:solidFill>
                <a:latin typeface="Arial"/>
                <a:ea typeface="Arial"/>
                <a:cs typeface="Arial"/>
                <a:sym typeface="Arial"/>
              </a:rPr>
              <a:t>People with a history of TBI of any severity are 2 to 4 times the risk of attempting or having a death by suicide, particularly if they have co-occurring psychiatric disorder.</a:t>
            </a:r>
            <a:br>
              <a:rPr lang="en-US" sz="3900">
                <a:solidFill>
                  <a:schemeClr val="lt1"/>
                </a:solidFill>
                <a:latin typeface="Arial"/>
                <a:ea typeface="Arial"/>
                <a:cs typeface="Arial"/>
                <a:sym typeface="Arial"/>
              </a:rPr>
            </a:br>
            <a:endParaRPr sz="3900">
              <a:solidFill>
                <a:schemeClr val="lt1"/>
              </a:solidFill>
              <a:latin typeface="Arial"/>
              <a:ea typeface="Arial"/>
              <a:cs typeface="Arial"/>
              <a:sym typeface="Arial"/>
            </a:endParaRPr>
          </a:p>
          <a:p>
            <a:pPr indent="-229076" lvl="0" marL="342900" marR="0" rtl="0" algn="l">
              <a:lnSpc>
                <a:spcPct val="90000"/>
              </a:lnSpc>
              <a:spcBef>
                <a:spcPts val="1500"/>
              </a:spcBef>
              <a:spcAft>
                <a:spcPts val="0"/>
              </a:spcAft>
              <a:buClr>
                <a:schemeClr val="lt1"/>
              </a:buClr>
              <a:buSzPct val="100000"/>
              <a:buFont typeface="Arial"/>
              <a:buChar char="•"/>
            </a:pPr>
            <a:r>
              <a:rPr lang="en-US" sz="3900">
                <a:solidFill>
                  <a:schemeClr val="lt1"/>
                </a:solidFill>
                <a:latin typeface="Arial"/>
                <a:ea typeface="Arial"/>
                <a:cs typeface="Arial"/>
                <a:sym typeface="Arial"/>
              </a:rPr>
              <a:t>Brain injury is associated with worse health outcomes, increased mental health care utilization and poor quality of life.</a:t>
            </a:r>
            <a:endParaRPr/>
          </a:p>
          <a:p>
            <a:pPr indent="0" lvl="0" marL="0" marR="0" rtl="0" algn="l">
              <a:lnSpc>
                <a:spcPct val="90000"/>
              </a:lnSpc>
              <a:spcBef>
                <a:spcPts val="1500"/>
              </a:spcBef>
              <a:spcAft>
                <a:spcPts val="0"/>
              </a:spcAft>
              <a:buClr>
                <a:schemeClr val="dk1"/>
              </a:buClr>
              <a:buSzPct val="100000"/>
              <a:buFont typeface="Arial"/>
              <a:buNone/>
            </a:pPr>
            <a:r>
              <a:t/>
            </a:r>
            <a:endParaRPr sz="3900">
              <a:solidFill>
                <a:schemeClr val="lt1"/>
              </a:solidFill>
              <a:latin typeface="Calibri"/>
              <a:ea typeface="Calibri"/>
              <a:cs typeface="Calibri"/>
              <a:sym typeface="Calibri"/>
            </a:endParaRPr>
          </a:p>
        </p:txBody>
      </p:sp>
      <p:sp>
        <p:nvSpPr>
          <p:cNvPr id="459" name="Google Shape;459;p8"/>
          <p:cNvSpPr/>
          <p:nvPr/>
        </p:nvSpPr>
        <p:spPr>
          <a:xfrm>
            <a:off x="4304206" y="3289199"/>
            <a:ext cx="3902388" cy="148054"/>
          </a:xfrm>
          <a:custGeom>
            <a:rect b="b" l="l" r="r" t="t"/>
            <a:pathLst>
              <a:path extrusionOk="0" h="253113" w="6671512">
                <a:moveTo>
                  <a:pt x="0" y="0"/>
                </a:moveTo>
                <a:lnTo>
                  <a:pt x="6671512" y="0"/>
                </a:lnTo>
                <a:lnTo>
                  <a:pt x="6671512" y="253113"/>
                </a:lnTo>
                <a:lnTo>
                  <a:pt x="0" y="253113"/>
                </a:lnTo>
                <a:close/>
              </a:path>
            </a:pathLst>
          </a:custGeom>
          <a:solidFill>
            <a:srgbClr val="003D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NASHIA logo icon" id="460" name="Google Shape;460;p8"/>
          <p:cNvPicPr preferRelativeResize="0"/>
          <p:nvPr/>
        </p:nvPicPr>
        <p:blipFill rotWithShape="1">
          <a:blip r:embed="rId3">
            <a:alphaModFix/>
          </a:blip>
          <a:srcRect b="0" l="0" r="0" t="0"/>
          <a:stretch/>
        </p:blipFill>
        <p:spPr>
          <a:xfrm>
            <a:off x="17691474" y="9623244"/>
            <a:ext cx="596526" cy="596526"/>
          </a:xfrm>
          <a:prstGeom prst="rect">
            <a:avLst/>
          </a:prstGeom>
          <a:noFill/>
          <a:ln>
            <a:noFill/>
          </a:ln>
        </p:spPr>
      </p:pic>
      <p:sp>
        <p:nvSpPr>
          <p:cNvPr id="461" name="Google Shape;461;p8"/>
          <p:cNvSpPr txBox="1"/>
          <p:nvPr/>
        </p:nvSpPr>
        <p:spPr>
          <a:xfrm>
            <a:off x="9538384" y="8348912"/>
            <a:ext cx="8451353"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400"/>
              <a:buFont typeface="Arial"/>
              <a:buNone/>
            </a:pPr>
            <a:r>
              <a:rPr i="1" lang="en-US" sz="2400">
                <a:solidFill>
                  <a:schemeClr val="lt1"/>
                </a:solidFill>
                <a:latin typeface="Arial"/>
                <a:ea typeface="Arial"/>
                <a:cs typeface="Arial"/>
                <a:sym typeface="Arial"/>
              </a:rPr>
              <a:t>Carolyn Lemsky (Traumatic Brain Injury and Substance Use </a:t>
            </a:r>
            <a:endParaRPr/>
          </a:p>
          <a:p>
            <a:pPr indent="0" lvl="0" marL="0" marR="0" rtl="0" algn="l">
              <a:lnSpc>
                <a:spcPct val="90000"/>
              </a:lnSpc>
              <a:spcBef>
                <a:spcPts val="0"/>
              </a:spcBef>
              <a:spcAft>
                <a:spcPts val="0"/>
              </a:spcAft>
              <a:buClr>
                <a:schemeClr val="lt1"/>
              </a:buClr>
              <a:buSzPts val="2400"/>
              <a:buFont typeface="Arial"/>
              <a:buNone/>
            </a:pPr>
            <a:r>
              <a:rPr i="1" lang="en-US" sz="2400">
                <a:solidFill>
                  <a:schemeClr val="lt1"/>
                </a:solidFill>
                <a:latin typeface="Arial"/>
                <a:ea typeface="Arial"/>
                <a:cs typeface="Arial"/>
                <a:sym typeface="Arial"/>
              </a:rPr>
              <a:t>Disorders, Making the Connections, 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0D7"/>
        </a:solidFill>
      </p:bgPr>
    </p:bg>
    <p:spTree>
      <p:nvGrpSpPr>
        <p:cNvPr id="465" name="Shape 465"/>
        <p:cNvGrpSpPr/>
        <p:nvPr/>
      </p:nvGrpSpPr>
      <p:grpSpPr>
        <a:xfrm>
          <a:off x="0" y="0"/>
          <a:ext cx="0" cy="0"/>
          <a:chOff x="0" y="0"/>
          <a:chExt cx="0" cy="0"/>
        </a:xfrm>
      </p:grpSpPr>
      <p:sp>
        <p:nvSpPr>
          <p:cNvPr id="466" name="Google Shape;466;p9"/>
          <p:cNvSpPr/>
          <p:nvPr/>
        </p:nvSpPr>
        <p:spPr>
          <a:xfrm>
            <a:off x="1703151" y="1975351"/>
            <a:ext cx="13492704" cy="6338204"/>
          </a:xfrm>
          <a:custGeom>
            <a:rect b="b" l="l" r="r" t="t"/>
            <a:pathLst>
              <a:path extrusionOk="0" h="2144035" w="4564199">
                <a:moveTo>
                  <a:pt x="0" y="0"/>
                </a:moveTo>
                <a:lnTo>
                  <a:pt x="4564199" y="0"/>
                </a:lnTo>
                <a:lnTo>
                  <a:pt x="4564199" y="2144035"/>
                </a:lnTo>
                <a:lnTo>
                  <a:pt x="0" y="2144035"/>
                </a:lnTo>
                <a:close/>
              </a:path>
            </a:pathLst>
          </a:custGeom>
          <a:solidFill>
            <a:srgbClr val="003D7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9"/>
          <p:cNvSpPr/>
          <p:nvPr/>
        </p:nvSpPr>
        <p:spPr>
          <a:xfrm>
            <a:off x="12379178" y="1280507"/>
            <a:ext cx="1527984" cy="1382054"/>
          </a:xfrm>
          <a:custGeom>
            <a:rect b="b" l="l" r="r" t="t"/>
            <a:pathLst>
              <a:path extrusionOk="0" h="1917490" w="2119955">
                <a:moveTo>
                  <a:pt x="0" y="0"/>
                </a:moveTo>
                <a:lnTo>
                  <a:pt x="2119955" y="0"/>
                </a:lnTo>
                <a:lnTo>
                  <a:pt x="2119955" y="1917490"/>
                </a:lnTo>
                <a:lnTo>
                  <a:pt x="0" y="1917490"/>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9"/>
          <p:cNvSpPr/>
          <p:nvPr/>
        </p:nvSpPr>
        <p:spPr>
          <a:xfrm>
            <a:off x="13426000" y="7624439"/>
            <a:ext cx="3158849" cy="1378236"/>
          </a:xfrm>
          <a:custGeom>
            <a:rect b="b" l="l" r="r" t="t"/>
            <a:pathLst>
              <a:path extrusionOk="0" h="2144035" w="4914020">
                <a:moveTo>
                  <a:pt x="0" y="0"/>
                </a:moveTo>
                <a:lnTo>
                  <a:pt x="4914020" y="0"/>
                </a:lnTo>
                <a:lnTo>
                  <a:pt x="4914020" y="2144035"/>
                </a:lnTo>
                <a:lnTo>
                  <a:pt x="0" y="2144035"/>
                </a:lnTo>
                <a:close/>
              </a:path>
            </a:pathLst>
          </a:custGeom>
          <a:solidFill>
            <a:srgbClr val="9E05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9"/>
          <p:cNvSpPr/>
          <p:nvPr/>
        </p:nvSpPr>
        <p:spPr>
          <a:xfrm>
            <a:off x="295555" y="8866089"/>
            <a:ext cx="935806" cy="1189238"/>
          </a:xfrm>
          <a:custGeom>
            <a:rect b="b" l="l" r="r" t="t"/>
            <a:pathLst>
              <a:path extrusionOk="0" h="1189238" w="935806">
                <a:moveTo>
                  <a:pt x="0" y="0"/>
                </a:moveTo>
                <a:lnTo>
                  <a:pt x="935807" y="0"/>
                </a:lnTo>
                <a:lnTo>
                  <a:pt x="935807" y="1189237"/>
                </a:lnTo>
                <a:lnTo>
                  <a:pt x="0" y="1189237"/>
                </a:lnTo>
                <a:lnTo>
                  <a:pt x="0" y="0"/>
                </a:lnTo>
                <a:close/>
              </a:path>
            </a:pathLst>
          </a:custGeom>
          <a:blipFill rotWithShape="1">
            <a:blip r:embed="rId3">
              <a:alphaModFix/>
            </a:blip>
            <a:stretch>
              <a:fillRect b="-3700" l="0" r="-3946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9"/>
          <p:cNvSpPr txBox="1"/>
          <p:nvPr>
            <p:ph type="title"/>
          </p:nvPr>
        </p:nvSpPr>
        <p:spPr>
          <a:xfrm>
            <a:off x="1731565" y="379981"/>
            <a:ext cx="14173200" cy="1401945"/>
          </a:xfrm>
          <a:prstGeom prst="rect">
            <a:avLst/>
          </a:prstGeom>
          <a:noFill/>
          <a:ln>
            <a:noFill/>
          </a:ln>
        </p:spPr>
        <p:txBody>
          <a:bodyPr anchorCtr="0" anchor="ctr" bIns="45700" lIns="91425" spcFirstLastPara="1" rIns="91425" wrap="square" tIns="45700">
            <a:noAutofit/>
          </a:bodyPr>
          <a:lstStyle/>
          <a:p>
            <a:pPr indent="0" lvl="0" marL="0" rtl="0" algn="l">
              <a:lnSpc>
                <a:spcPct val="144587"/>
              </a:lnSpc>
              <a:spcBef>
                <a:spcPts val="0"/>
              </a:spcBef>
              <a:spcAft>
                <a:spcPts val="0"/>
              </a:spcAft>
              <a:buClr>
                <a:srgbClr val="FFFFFF"/>
              </a:buClr>
              <a:buSzPts val="8000"/>
              <a:buFont typeface="Arial"/>
              <a:buNone/>
            </a:pPr>
            <a:r>
              <a:rPr b="1" lang="en-US" sz="8000">
                <a:solidFill>
                  <a:srgbClr val="FFFFFF"/>
                </a:solidFill>
                <a:latin typeface="Arial"/>
                <a:ea typeface="Arial"/>
                <a:cs typeface="Arial"/>
                <a:sym typeface="Arial"/>
              </a:rPr>
              <a:t>Special Populations</a:t>
            </a:r>
            <a:endParaRPr b="1" sz="8000">
              <a:latin typeface="Arial"/>
              <a:ea typeface="Arial"/>
              <a:cs typeface="Arial"/>
              <a:sym typeface="Arial"/>
            </a:endParaRPr>
          </a:p>
        </p:txBody>
      </p:sp>
      <p:pic>
        <p:nvPicPr>
          <p:cNvPr id="471" name="Google Shape;471;p9"/>
          <p:cNvPicPr preferRelativeResize="0"/>
          <p:nvPr/>
        </p:nvPicPr>
        <p:blipFill rotWithShape="1">
          <a:blip r:embed="rId4">
            <a:alphaModFix/>
          </a:blip>
          <a:srcRect b="0" l="0" r="0" t="0"/>
          <a:stretch/>
        </p:blipFill>
        <p:spPr>
          <a:xfrm>
            <a:off x="3589744" y="2362200"/>
            <a:ext cx="9553426" cy="5477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Maria</dc:creator>
</cp:coreProperties>
</file>