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6"/>
  </p:notesMasterIdLst>
  <p:sldIdLst>
    <p:sldId id="256" r:id="rId5"/>
    <p:sldId id="261" r:id="rId6"/>
    <p:sldId id="285" r:id="rId7"/>
    <p:sldId id="263" r:id="rId8"/>
    <p:sldId id="264" r:id="rId9"/>
    <p:sldId id="266" r:id="rId10"/>
    <p:sldId id="267" r:id="rId11"/>
    <p:sldId id="268" r:id="rId12"/>
    <p:sldId id="269" r:id="rId13"/>
    <p:sldId id="270" r:id="rId14"/>
    <p:sldId id="272" r:id="rId15"/>
    <p:sldId id="273" r:id="rId16"/>
    <p:sldId id="274" r:id="rId17"/>
    <p:sldId id="286" r:id="rId18"/>
    <p:sldId id="287" r:id="rId19"/>
    <p:sldId id="277" r:id="rId20"/>
    <p:sldId id="279" r:id="rId21"/>
    <p:sldId id="275" r:id="rId22"/>
    <p:sldId id="278" r:id="rId23"/>
    <p:sldId id="281" r:id="rId24"/>
    <p:sldId id="283" r:id="rId25"/>
  </p:sldIdLst>
  <p:sldSz cx="18288000" cy="10287000"/>
  <p:notesSz cx="6858000" cy="9144000"/>
  <p:embeddedFontLst>
    <p:embeddedFont>
      <p:font typeface="Arimo" panose="020B0604020202020204" charset="0"/>
      <p:regular r:id="rId27"/>
    </p:embeddedFont>
    <p:embeddedFont>
      <p:font typeface="Arimo Bold" panose="020B0604020202020204" charset="0"/>
      <p:regular r:id="rId28"/>
    </p:embeddedFont>
    <p:embeddedFont>
      <p:font typeface="Cavolini" panose="03000502040302020204" pitchFamily="66" charset="0"/>
      <p:regular r:id="rId29"/>
    </p:embeddedFont>
    <p:embeddedFont>
      <p:font typeface="Montserrat Bold" panose="020B0604020202020204" charset="0"/>
      <p:regular r:id="rId30"/>
    </p:embeddedFont>
    <p:embeddedFont>
      <p:font typeface="Posterama Bold"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0145" autoAdjust="0"/>
  </p:normalViewPr>
  <p:slideViewPr>
    <p:cSldViewPr>
      <p:cViewPr varScale="1">
        <p:scale>
          <a:sx n="34" d="100"/>
          <a:sy n="34" d="100"/>
        </p:scale>
        <p:origin x="126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nda Kelly, PhD, BCBA-D" userId="f1f3fa37-5ba2-4002-bb49-5fcd0588815f" providerId="ADAL" clId="{5B944F88-05A8-4618-957C-AE835F86ECFA}"/>
    <pc:docChg chg="undo custSel addSld delSld modSld">
      <pc:chgData name="Amanda Kelly, PhD, BCBA-D" userId="f1f3fa37-5ba2-4002-bb49-5fcd0588815f" providerId="ADAL" clId="{5B944F88-05A8-4618-957C-AE835F86ECFA}" dt="2024-12-03T20:35:37.560" v="380" actId="47"/>
      <pc:docMkLst>
        <pc:docMk/>
      </pc:docMkLst>
      <pc:sldChg chg="del">
        <pc:chgData name="Amanda Kelly, PhD, BCBA-D" userId="f1f3fa37-5ba2-4002-bb49-5fcd0588815f" providerId="ADAL" clId="{5B944F88-05A8-4618-957C-AE835F86ECFA}" dt="2024-12-03T20:35:20.269" v="378" actId="47"/>
        <pc:sldMkLst>
          <pc:docMk/>
          <pc:sldMk cId="0" sldId="257"/>
        </pc:sldMkLst>
      </pc:sldChg>
      <pc:sldChg chg="del">
        <pc:chgData name="Amanda Kelly, PhD, BCBA-D" userId="f1f3fa37-5ba2-4002-bb49-5fcd0588815f" providerId="ADAL" clId="{5B944F88-05A8-4618-957C-AE835F86ECFA}" dt="2024-12-03T20:35:20.269" v="378" actId="47"/>
        <pc:sldMkLst>
          <pc:docMk/>
          <pc:sldMk cId="0" sldId="258"/>
        </pc:sldMkLst>
      </pc:sldChg>
      <pc:sldChg chg="del">
        <pc:chgData name="Amanda Kelly, PhD, BCBA-D" userId="f1f3fa37-5ba2-4002-bb49-5fcd0588815f" providerId="ADAL" clId="{5B944F88-05A8-4618-957C-AE835F86ECFA}" dt="2024-12-03T20:35:24.983" v="379" actId="47"/>
        <pc:sldMkLst>
          <pc:docMk/>
          <pc:sldMk cId="0" sldId="259"/>
        </pc:sldMkLst>
      </pc:sldChg>
      <pc:sldChg chg="del">
        <pc:chgData name="Amanda Kelly, PhD, BCBA-D" userId="f1f3fa37-5ba2-4002-bb49-5fcd0588815f" providerId="ADAL" clId="{5B944F88-05A8-4618-957C-AE835F86ECFA}" dt="2024-12-03T20:35:37.560" v="380" actId="47"/>
        <pc:sldMkLst>
          <pc:docMk/>
          <pc:sldMk cId="0" sldId="262"/>
        </pc:sldMkLst>
      </pc:sldChg>
      <pc:sldChg chg="del">
        <pc:chgData name="Amanda Kelly, PhD, BCBA-D" userId="f1f3fa37-5ba2-4002-bb49-5fcd0588815f" providerId="ADAL" clId="{5B944F88-05A8-4618-957C-AE835F86ECFA}" dt="2024-12-03T20:32:46.400" v="363" actId="47"/>
        <pc:sldMkLst>
          <pc:docMk/>
          <pc:sldMk cId="0" sldId="265"/>
        </pc:sldMkLst>
      </pc:sldChg>
      <pc:sldChg chg="modSp mod">
        <pc:chgData name="Amanda Kelly, PhD, BCBA-D" userId="f1f3fa37-5ba2-4002-bb49-5fcd0588815f" providerId="ADAL" clId="{5B944F88-05A8-4618-957C-AE835F86ECFA}" dt="2024-12-03T20:20:23.458" v="81" actId="1076"/>
        <pc:sldMkLst>
          <pc:docMk/>
          <pc:sldMk cId="0" sldId="268"/>
        </pc:sldMkLst>
      </pc:sldChg>
      <pc:sldChg chg="del">
        <pc:chgData name="Amanda Kelly, PhD, BCBA-D" userId="f1f3fa37-5ba2-4002-bb49-5fcd0588815f" providerId="ADAL" clId="{5B944F88-05A8-4618-957C-AE835F86ECFA}" dt="2024-12-03T20:22:54.267" v="142" actId="47"/>
        <pc:sldMkLst>
          <pc:docMk/>
          <pc:sldMk cId="0" sldId="271"/>
        </pc:sldMkLst>
      </pc:sldChg>
      <pc:sldChg chg="modSp mod">
        <pc:chgData name="Amanda Kelly, PhD, BCBA-D" userId="f1f3fa37-5ba2-4002-bb49-5fcd0588815f" providerId="ADAL" clId="{5B944F88-05A8-4618-957C-AE835F86ECFA}" dt="2024-12-03T20:22:26.368" v="140" actId="5793"/>
        <pc:sldMkLst>
          <pc:docMk/>
          <pc:sldMk cId="0" sldId="274"/>
        </pc:sldMkLst>
      </pc:sldChg>
      <pc:sldChg chg="addSp delSp modSp mod modNotesTx">
        <pc:chgData name="Amanda Kelly, PhD, BCBA-D" userId="f1f3fa37-5ba2-4002-bb49-5fcd0588815f" providerId="ADAL" clId="{5B944F88-05A8-4618-957C-AE835F86ECFA}" dt="2024-12-03T20:29:41.363" v="362" actId="20577"/>
        <pc:sldMkLst>
          <pc:docMk/>
          <pc:sldMk cId="0" sldId="275"/>
        </pc:sldMkLst>
      </pc:sldChg>
      <pc:sldChg chg="modSp add mod setBg">
        <pc:chgData name="Amanda Kelly, PhD, BCBA-D" userId="f1f3fa37-5ba2-4002-bb49-5fcd0588815f" providerId="ADAL" clId="{5B944F88-05A8-4618-957C-AE835F86ECFA}" dt="2024-12-03T20:22:34.743" v="141" actId="20577"/>
        <pc:sldMkLst>
          <pc:docMk/>
          <pc:sldMk cId="1050160658" sldId="284"/>
        </pc:sldMkLst>
      </pc:sldChg>
      <pc:sldChg chg="addSp delSp modSp new mod setBg">
        <pc:chgData name="Amanda Kelly, PhD, BCBA-D" userId="f1f3fa37-5ba2-4002-bb49-5fcd0588815f" providerId="ADAL" clId="{5B944F88-05A8-4618-957C-AE835F86ECFA}" dt="2024-12-03T20:35:10.419" v="377" actId="27614"/>
        <pc:sldMkLst>
          <pc:docMk/>
          <pc:sldMk cId="1730044894" sldId="285"/>
        </pc:sldMkLst>
      </pc:sldChg>
    </pc:docChg>
  </pc:docChgLst>
  <pc:docChgLst>
    <pc:chgData name="Amanda Kelly, D.Psych" userId="f1f3fa37-5ba2-4002-bb49-5fcd0588815f" providerId="ADAL" clId="{516DAFD0-1CC8-4706-AF53-680539D81683}"/>
    <pc:docChg chg="undo custSel addSld delSld modSld sldOrd">
      <pc:chgData name="Amanda Kelly, D.Psych" userId="f1f3fa37-5ba2-4002-bb49-5fcd0588815f" providerId="ADAL" clId="{516DAFD0-1CC8-4706-AF53-680539D81683}" dt="2025-01-16T21:14:34.755" v="470" actId="20577"/>
      <pc:docMkLst>
        <pc:docMk/>
      </pc:docMkLst>
      <pc:sldChg chg="delSp modSp mod">
        <pc:chgData name="Amanda Kelly, D.Psych" userId="f1f3fa37-5ba2-4002-bb49-5fcd0588815f" providerId="ADAL" clId="{516DAFD0-1CC8-4706-AF53-680539D81683}" dt="2025-01-16T20:37:57.200" v="2" actId="1076"/>
        <pc:sldMkLst>
          <pc:docMk/>
          <pc:sldMk cId="0" sldId="256"/>
        </pc:sldMkLst>
        <pc:grpChg chg="mod">
          <ac:chgData name="Amanda Kelly, D.Psych" userId="f1f3fa37-5ba2-4002-bb49-5fcd0588815f" providerId="ADAL" clId="{516DAFD0-1CC8-4706-AF53-680539D81683}" dt="2025-01-16T20:37:57.200" v="2" actId="1076"/>
          <ac:grpSpMkLst>
            <pc:docMk/>
            <pc:sldMk cId="0" sldId="256"/>
            <ac:grpSpMk id="21" creationId="{00000000-0000-0000-0000-000000000000}"/>
          </ac:grpSpMkLst>
        </pc:grpChg>
      </pc:sldChg>
      <pc:sldChg chg="del">
        <pc:chgData name="Amanda Kelly, D.Psych" userId="f1f3fa37-5ba2-4002-bb49-5fcd0588815f" providerId="ADAL" clId="{516DAFD0-1CC8-4706-AF53-680539D81683}" dt="2025-01-16T20:37:14.850" v="0" actId="47"/>
        <pc:sldMkLst>
          <pc:docMk/>
          <pc:sldMk cId="0" sldId="260"/>
        </pc:sldMkLst>
      </pc:sldChg>
      <pc:sldChg chg="modSp mod">
        <pc:chgData name="Amanda Kelly, D.Psych" userId="f1f3fa37-5ba2-4002-bb49-5fcd0588815f" providerId="ADAL" clId="{516DAFD0-1CC8-4706-AF53-680539D81683}" dt="2025-01-16T21:05:00.483" v="456" actId="20577"/>
        <pc:sldMkLst>
          <pc:docMk/>
          <pc:sldMk cId="0" sldId="269"/>
        </pc:sldMkLst>
        <pc:spChg chg="mod">
          <ac:chgData name="Amanda Kelly, D.Psych" userId="f1f3fa37-5ba2-4002-bb49-5fcd0588815f" providerId="ADAL" clId="{516DAFD0-1CC8-4706-AF53-680539D81683}" dt="2025-01-16T21:04:29.680" v="391" actId="20577"/>
          <ac:spMkLst>
            <pc:docMk/>
            <pc:sldMk cId="0" sldId="269"/>
            <ac:spMk id="92" creationId="{00000000-0000-0000-0000-000000000000}"/>
          </ac:spMkLst>
        </pc:spChg>
        <pc:spChg chg="mod">
          <ac:chgData name="Amanda Kelly, D.Psych" userId="f1f3fa37-5ba2-4002-bb49-5fcd0588815f" providerId="ADAL" clId="{516DAFD0-1CC8-4706-AF53-680539D81683}" dt="2025-01-16T21:05:00.483" v="456" actId="20577"/>
          <ac:spMkLst>
            <pc:docMk/>
            <pc:sldMk cId="0" sldId="269"/>
            <ac:spMk id="96" creationId="{00000000-0000-0000-0000-000000000000}"/>
          </ac:spMkLst>
        </pc:spChg>
      </pc:sldChg>
      <pc:sldChg chg="modSp mod">
        <pc:chgData name="Amanda Kelly, D.Psych" userId="f1f3fa37-5ba2-4002-bb49-5fcd0588815f" providerId="ADAL" clId="{516DAFD0-1CC8-4706-AF53-680539D81683}" dt="2025-01-16T21:10:50.052" v="459" actId="20577"/>
        <pc:sldMkLst>
          <pc:docMk/>
          <pc:sldMk cId="0" sldId="274"/>
        </pc:sldMkLst>
        <pc:spChg chg="mod">
          <ac:chgData name="Amanda Kelly, D.Psych" userId="f1f3fa37-5ba2-4002-bb49-5fcd0588815f" providerId="ADAL" clId="{516DAFD0-1CC8-4706-AF53-680539D81683}" dt="2025-01-16T21:10:50.052" v="459" actId="20577"/>
          <ac:spMkLst>
            <pc:docMk/>
            <pc:sldMk cId="0" sldId="274"/>
            <ac:spMk id="23" creationId="{00000000-0000-0000-0000-000000000000}"/>
          </ac:spMkLst>
        </pc:spChg>
      </pc:sldChg>
      <pc:sldChg chg="modSp mod modNotesTx">
        <pc:chgData name="Amanda Kelly, D.Psych" userId="f1f3fa37-5ba2-4002-bb49-5fcd0588815f" providerId="ADAL" clId="{516DAFD0-1CC8-4706-AF53-680539D81683}" dt="2025-01-16T20:40:45.580" v="319" actId="113"/>
        <pc:sldMkLst>
          <pc:docMk/>
          <pc:sldMk cId="0" sldId="275"/>
        </pc:sldMkLst>
        <pc:spChg chg="mod">
          <ac:chgData name="Amanda Kelly, D.Psych" userId="f1f3fa37-5ba2-4002-bb49-5fcd0588815f" providerId="ADAL" clId="{516DAFD0-1CC8-4706-AF53-680539D81683}" dt="2025-01-16T20:39:30.219" v="101" actId="20577"/>
          <ac:spMkLst>
            <pc:docMk/>
            <pc:sldMk cId="0" sldId="275"/>
            <ac:spMk id="14" creationId="{00000000-0000-0000-0000-000000000000}"/>
          </ac:spMkLst>
        </pc:spChg>
      </pc:sldChg>
      <pc:sldChg chg="modSp mod">
        <pc:chgData name="Amanda Kelly, D.Psych" userId="f1f3fa37-5ba2-4002-bb49-5fcd0588815f" providerId="ADAL" clId="{516DAFD0-1CC8-4706-AF53-680539D81683}" dt="2025-01-16T20:41:37.099" v="321" actId="1076"/>
        <pc:sldMkLst>
          <pc:docMk/>
          <pc:sldMk cId="0" sldId="278"/>
        </pc:sldMkLst>
        <pc:spChg chg="mod">
          <ac:chgData name="Amanda Kelly, D.Psych" userId="f1f3fa37-5ba2-4002-bb49-5fcd0588815f" providerId="ADAL" clId="{516DAFD0-1CC8-4706-AF53-680539D81683}" dt="2025-01-16T20:41:37.099" v="321" actId="1076"/>
          <ac:spMkLst>
            <pc:docMk/>
            <pc:sldMk cId="0" sldId="278"/>
            <ac:spMk id="25" creationId="{00000000-0000-0000-0000-000000000000}"/>
          </ac:spMkLst>
        </pc:spChg>
      </pc:sldChg>
      <pc:sldChg chg="del">
        <pc:chgData name="Amanda Kelly, D.Psych" userId="f1f3fa37-5ba2-4002-bb49-5fcd0588815f" providerId="ADAL" clId="{516DAFD0-1CC8-4706-AF53-680539D81683}" dt="2025-01-16T21:10:20.510" v="457" actId="47"/>
        <pc:sldMkLst>
          <pc:docMk/>
          <pc:sldMk cId="0" sldId="280"/>
        </pc:sldMkLst>
      </pc:sldChg>
      <pc:sldChg chg="modSp mod">
        <pc:chgData name="Amanda Kelly, D.Psych" userId="f1f3fa37-5ba2-4002-bb49-5fcd0588815f" providerId="ADAL" clId="{516DAFD0-1CC8-4706-AF53-680539D81683}" dt="2025-01-16T21:14:29.499" v="469" actId="20577"/>
        <pc:sldMkLst>
          <pc:docMk/>
          <pc:sldMk cId="1050160658" sldId="284"/>
        </pc:sldMkLst>
      </pc:sldChg>
      <pc:sldChg chg="ord modNotesTx">
        <pc:chgData name="Amanda Kelly, D.Psych" userId="f1f3fa37-5ba2-4002-bb49-5fcd0588815f" providerId="ADAL" clId="{516DAFD0-1CC8-4706-AF53-680539D81683}" dt="2025-01-16T20:38:40.311" v="74"/>
        <pc:sldMkLst>
          <pc:docMk/>
          <pc:sldMk cId="1730044894" sldId="285"/>
        </pc:sldMkLst>
      </pc:sldChg>
      <pc:sldChg chg="modSp add mod setBg">
        <pc:chgData name="Amanda Kelly, D.Psych" userId="f1f3fa37-5ba2-4002-bb49-5fcd0588815f" providerId="ADAL" clId="{516DAFD0-1CC8-4706-AF53-680539D81683}" dt="2025-01-16T21:11:00.112" v="460" actId="20577"/>
        <pc:sldMkLst>
          <pc:docMk/>
          <pc:sldMk cId="406964448" sldId="286"/>
        </pc:sldMkLst>
        <pc:spChg chg="mod">
          <ac:chgData name="Amanda Kelly, D.Psych" userId="f1f3fa37-5ba2-4002-bb49-5fcd0588815f" providerId="ADAL" clId="{516DAFD0-1CC8-4706-AF53-680539D81683}" dt="2025-01-16T21:11:00.112" v="460" actId="20577"/>
          <ac:spMkLst>
            <pc:docMk/>
            <pc:sldMk cId="406964448" sldId="286"/>
            <ac:spMk id="23" creationId="{3A473A7A-BF9E-B0B1-4910-7EDD7CAA5016}"/>
          </ac:spMkLst>
        </pc:spChg>
      </pc:sldChg>
      <pc:sldChg chg="add del">
        <pc:chgData name="Amanda Kelly, D.Psych" userId="f1f3fa37-5ba2-4002-bb49-5fcd0588815f" providerId="ADAL" clId="{516DAFD0-1CC8-4706-AF53-680539D81683}" dt="2025-01-16T21:14:12.920" v="465"/>
        <pc:sldMkLst>
          <pc:docMk/>
          <pc:sldMk cId="1437373095" sldId="287"/>
        </pc:sldMkLst>
      </pc:sldChg>
      <pc:sldChg chg="modSp add mod">
        <pc:chgData name="Amanda Kelly, D.Psych" userId="f1f3fa37-5ba2-4002-bb49-5fcd0588815f" providerId="ADAL" clId="{516DAFD0-1CC8-4706-AF53-680539D81683}" dt="2025-01-16T21:14:34.755" v="470" actId="20577"/>
        <pc:sldMkLst>
          <pc:docMk/>
          <pc:sldMk cId="2910329588" sldId="287"/>
        </pc:sldMkLst>
        <pc:spChg chg="mod">
          <ac:chgData name="Amanda Kelly, D.Psych" userId="f1f3fa37-5ba2-4002-bb49-5fcd0588815f" providerId="ADAL" clId="{516DAFD0-1CC8-4706-AF53-680539D81683}" dt="2025-01-16T21:14:34.755" v="470" actId="20577"/>
          <ac:spMkLst>
            <pc:docMk/>
            <pc:sldMk cId="2910329588" sldId="287"/>
            <ac:spMk id="23" creationId="{5F5A61FE-EA9D-229C-0D54-CCE8FF24ED53}"/>
          </ac:spMkLst>
        </pc:spChg>
      </pc:sldChg>
      <pc:sldChg chg="add del">
        <pc:chgData name="Amanda Kelly, D.Psych" userId="f1f3fa37-5ba2-4002-bb49-5fcd0588815f" providerId="ADAL" clId="{516DAFD0-1CC8-4706-AF53-680539D81683}" dt="2025-01-16T21:14:10.732" v="464"/>
        <pc:sldMkLst>
          <pc:docMk/>
          <pc:sldMk cId="4108542424" sldId="288"/>
        </pc:sldMkLst>
      </pc:sldChg>
    </pc:docChg>
  </pc:docChgLst>
  <pc:docChgLst>
    <pc:chgData name="Amanda Kelly, D.Psych" userId="f1f3fa37-5ba2-4002-bb49-5fcd0588815f" providerId="ADAL" clId="{220960DE-8A9A-4467-BC40-980C1B4CAD80}"/>
    <pc:docChg chg="undo custSel delSld modSld sldOrd">
      <pc:chgData name="Amanda Kelly, D.Psych" userId="f1f3fa37-5ba2-4002-bb49-5fcd0588815f" providerId="ADAL" clId="{220960DE-8A9A-4467-BC40-980C1B4CAD80}" dt="2025-03-05T19:17:13.152" v="693" actId="2711"/>
      <pc:docMkLst>
        <pc:docMk/>
      </pc:docMkLst>
      <pc:sldChg chg="modSp mod">
        <pc:chgData name="Amanda Kelly, D.Psych" userId="f1f3fa37-5ba2-4002-bb49-5fcd0588815f" providerId="ADAL" clId="{220960DE-8A9A-4467-BC40-980C1B4CAD80}" dt="2025-03-05T19:16:48.936" v="692" actId="5793"/>
        <pc:sldMkLst>
          <pc:docMk/>
          <pc:sldMk cId="0" sldId="263"/>
        </pc:sldMkLst>
        <pc:spChg chg="mod">
          <ac:chgData name="Amanda Kelly, D.Psych" userId="f1f3fa37-5ba2-4002-bb49-5fcd0588815f" providerId="ADAL" clId="{220960DE-8A9A-4467-BC40-980C1B4CAD80}" dt="2025-03-05T19:16:48.936" v="692" actId="5793"/>
          <ac:spMkLst>
            <pc:docMk/>
            <pc:sldMk cId="0" sldId="263"/>
            <ac:spMk id="23" creationId="{00000000-0000-0000-0000-000000000000}"/>
          </ac:spMkLst>
        </pc:spChg>
      </pc:sldChg>
      <pc:sldChg chg="modSp mod">
        <pc:chgData name="Amanda Kelly, D.Psych" userId="f1f3fa37-5ba2-4002-bb49-5fcd0588815f" providerId="ADAL" clId="{220960DE-8A9A-4467-BC40-980C1B4CAD80}" dt="2025-03-05T19:17:13.152" v="693" actId="2711"/>
        <pc:sldMkLst>
          <pc:docMk/>
          <pc:sldMk cId="0" sldId="269"/>
        </pc:sldMkLst>
        <pc:spChg chg="mod">
          <ac:chgData name="Amanda Kelly, D.Psych" userId="f1f3fa37-5ba2-4002-bb49-5fcd0588815f" providerId="ADAL" clId="{220960DE-8A9A-4467-BC40-980C1B4CAD80}" dt="2025-03-05T19:17:13.152" v="693" actId="2711"/>
          <ac:spMkLst>
            <pc:docMk/>
            <pc:sldMk cId="0" sldId="269"/>
            <ac:spMk id="72" creationId="{00000000-0000-0000-0000-000000000000}"/>
          </ac:spMkLst>
        </pc:spChg>
        <pc:spChg chg="mod">
          <ac:chgData name="Amanda Kelly, D.Psych" userId="f1f3fa37-5ba2-4002-bb49-5fcd0588815f" providerId="ADAL" clId="{220960DE-8A9A-4467-BC40-980C1B4CAD80}" dt="2025-03-05T19:02:06.551" v="1" actId="255"/>
          <ac:spMkLst>
            <pc:docMk/>
            <pc:sldMk cId="0" sldId="269"/>
            <ac:spMk id="92" creationId="{00000000-0000-0000-0000-000000000000}"/>
          </ac:spMkLst>
        </pc:spChg>
      </pc:sldChg>
      <pc:sldChg chg="modSp mod">
        <pc:chgData name="Amanda Kelly, D.Psych" userId="f1f3fa37-5ba2-4002-bb49-5fcd0588815f" providerId="ADAL" clId="{220960DE-8A9A-4467-BC40-980C1B4CAD80}" dt="2025-03-05T19:02:35.982" v="30" actId="20577"/>
        <pc:sldMkLst>
          <pc:docMk/>
          <pc:sldMk cId="0" sldId="270"/>
        </pc:sldMkLst>
        <pc:spChg chg="mod">
          <ac:chgData name="Amanda Kelly, D.Psych" userId="f1f3fa37-5ba2-4002-bb49-5fcd0588815f" providerId="ADAL" clId="{220960DE-8A9A-4467-BC40-980C1B4CAD80}" dt="2025-03-05T19:02:35.982" v="30" actId="20577"/>
          <ac:spMkLst>
            <pc:docMk/>
            <pc:sldMk cId="0" sldId="270"/>
            <ac:spMk id="4" creationId="{00000000-0000-0000-0000-000000000000}"/>
          </ac:spMkLst>
        </pc:spChg>
      </pc:sldChg>
      <pc:sldChg chg="modSp mod modNotesTx">
        <pc:chgData name="Amanda Kelly, D.Psych" userId="f1f3fa37-5ba2-4002-bb49-5fcd0588815f" providerId="ADAL" clId="{220960DE-8A9A-4467-BC40-980C1B4CAD80}" dt="2025-03-05T19:10:34.545" v="461"/>
        <pc:sldMkLst>
          <pc:docMk/>
          <pc:sldMk cId="0" sldId="274"/>
        </pc:sldMkLst>
        <pc:spChg chg="mod">
          <ac:chgData name="Amanda Kelly, D.Psych" userId="f1f3fa37-5ba2-4002-bb49-5fcd0588815f" providerId="ADAL" clId="{220960DE-8A9A-4467-BC40-980C1B4CAD80}" dt="2025-03-05T19:03:21.408" v="32" actId="255"/>
          <ac:spMkLst>
            <pc:docMk/>
            <pc:sldMk cId="0" sldId="274"/>
            <ac:spMk id="22" creationId="{00000000-0000-0000-0000-000000000000}"/>
          </ac:spMkLst>
        </pc:spChg>
        <pc:spChg chg="mod">
          <ac:chgData name="Amanda Kelly, D.Psych" userId="f1f3fa37-5ba2-4002-bb49-5fcd0588815f" providerId="ADAL" clId="{220960DE-8A9A-4467-BC40-980C1B4CAD80}" dt="2025-03-05T19:07:27.416" v="251" actId="12"/>
          <ac:spMkLst>
            <pc:docMk/>
            <pc:sldMk cId="0" sldId="274"/>
            <ac:spMk id="23" creationId="{00000000-0000-0000-0000-000000000000}"/>
          </ac:spMkLst>
        </pc:spChg>
      </pc:sldChg>
      <pc:sldChg chg="del">
        <pc:chgData name="Amanda Kelly, D.Psych" userId="f1f3fa37-5ba2-4002-bb49-5fcd0588815f" providerId="ADAL" clId="{220960DE-8A9A-4467-BC40-980C1B4CAD80}" dt="2025-03-05T19:13:39.122" v="669" actId="47"/>
        <pc:sldMkLst>
          <pc:docMk/>
          <pc:sldMk cId="0" sldId="276"/>
        </pc:sldMkLst>
      </pc:sldChg>
      <pc:sldChg chg="ord">
        <pc:chgData name="Amanda Kelly, D.Psych" userId="f1f3fa37-5ba2-4002-bb49-5fcd0588815f" providerId="ADAL" clId="{220960DE-8A9A-4467-BC40-980C1B4CAD80}" dt="2025-03-05T19:13:11.656" v="666"/>
        <pc:sldMkLst>
          <pc:docMk/>
          <pc:sldMk cId="0" sldId="277"/>
        </pc:sldMkLst>
      </pc:sldChg>
      <pc:sldChg chg="ord">
        <pc:chgData name="Amanda Kelly, D.Psych" userId="f1f3fa37-5ba2-4002-bb49-5fcd0588815f" providerId="ADAL" clId="{220960DE-8A9A-4467-BC40-980C1B4CAD80}" dt="2025-03-05T19:13:35.064" v="668"/>
        <pc:sldMkLst>
          <pc:docMk/>
          <pc:sldMk cId="0" sldId="279"/>
        </pc:sldMkLst>
      </pc:sldChg>
      <pc:sldChg chg="modSp mod">
        <pc:chgData name="Amanda Kelly, D.Psych" userId="f1f3fa37-5ba2-4002-bb49-5fcd0588815f" providerId="ADAL" clId="{220960DE-8A9A-4467-BC40-980C1B4CAD80}" dt="2025-03-05T19:13:51.446" v="670" actId="255"/>
        <pc:sldMkLst>
          <pc:docMk/>
          <pc:sldMk cId="0" sldId="283"/>
        </pc:sldMkLst>
        <pc:spChg chg="mod">
          <ac:chgData name="Amanda Kelly, D.Psych" userId="f1f3fa37-5ba2-4002-bb49-5fcd0588815f" providerId="ADAL" clId="{220960DE-8A9A-4467-BC40-980C1B4CAD80}" dt="2025-03-05T19:13:51.446" v="670" actId="255"/>
          <ac:spMkLst>
            <pc:docMk/>
            <pc:sldMk cId="0" sldId="283"/>
            <ac:spMk id="2" creationId="{00000000-0000-0000-0000-000000000000}"/>
          </ac:spMkLst>
        </pc:spChg>
      </pc:sldChg>
      <pc:sldChg chg="modSp del mod ord">
        <pc:chgData name="Amanda Kelly, D.Psych" userId="f1f3fa37-5ba2-4002-bb49-5fcd0588815f" providerId="ADAL" clId="{220960DE-8A9A-4467-BC40-980C1B4CAD80}" dt="2025-03-05T19:10:39.140" v="462" actId="47"/>
        <pc:sldMkLst>
          <pc:docMk/>
          <pc:sldMk cId="1050160658" sldId="284"/>
        </pc:sldMkLst>
        <pc:spChg chg="mod">
          <ac:chgData name="Amanda Kelly, D.Psych" userId="f1f3fa37-5ba2-4002-bb49-5fcd0588815f" providerId="ADAL" clId="{220960DE-8A9A-4467-BC40-980C1B4CAD80}" dt="2025-03-05T19:10:24.525" v="459" actId="20577"/>
          <ac:spMkLst>
            <pc:docMk/>
            <pc:sldMk cId="1050160658" sldId="284"/>
            <ac:spMk id="23" creationId="{4B4F543A-0F3A-D415-C17D-BCAFD72268D4}"/>
          </ac:spMkLst>
        </pc:spChg>
      </pc:sldChg>
      <pc:sldChg chg="modSp mod">
        <pc:chgData name="Amanda Kelly, D.Psych" userId="f1f3fa37-5ba2-4002-bb49-5fcd0588815f" providerId="ADAL" clId="{220960DE-8A9A-4467-BC40-980C1B4CAD80}" dt="2025-03-05T19:10:04.886" v="455" actId="5793"/>
        <pc:sldMkLst>
          <pc:docMk/>
          <pc:sldMk cId="406964448" sldId="286"/>
        </pc:sldMkLst>
        <pc:spChg chg="mod">
          <ac:chgData name="Amanda Kelly, D.Psych" userId="f1f3fa37-5ba2-4002-bb49-5fcd0588815f" providerId="ADAL" clId="{220960DE-8A9A-4467-BC40-980C1B4CAD80}" dt="2025-03-05T19:09:50.464" v="450" actId="255"/>
          <ac:spMkLst>
            <pc:docMk/>
            <pc:sldMk cId="406964448" sldId="286"/>
            <ac:spMk id="22" creationId="{0AFAB3EF-C83A-5E6A-A530-D5C16B2342C6}"/>
          </ac:spMkLst>
        </pc:spChg>
        <pc:spChg chg="mod">
          <ac:chgData name="Amanda Kelly, D.Psych" userId="f1f3fa37-5ba2-4002-bb49-5fcd0588815f" providerId="ADAL" clId="{220960DE-8A9A-4467-BC40-980C1B4CAD80}" dt="2025-03-05T19:10:04.886" v="455" actId="5793"/>
          <ac:spMkLst>
            <pc:docMk/>
            <pc:sldMk cId="406964448" sldId="286"/>
            <ac:spMk id="23" creationId="{3A473A7A-BF9E-B0B1-4910-7EDD7CAA5016}"/>
          </ac:spMkLst>
        </pc:spChg>
      </pc:sldChg>
      <pc:sldChg chg="modSp mod">
        <pc:chgData name="Amanda Kelly, D.Psych" userId="f1f3fa37-5ba2-4002-bb49-5fcd0588815f" providerId="ADAL" clId="{220960DE-8A9A-4467-BC40-980C1B4CAD80}" dt="2025-03-05T19:12:40.819" v="664" actId="5793"/>
        <pc:sldMkLst>
          <pc:docMk/>
          <pc:sldMk cId="2910329588" sldId="287"/>
        </pc:sldMkLst>
        <pc:spChg chg="mod">
          <ac:chgData name="Amanda Kelly, D.Psych" userId="f1f3fa37-5ba2-4002-bb49-5fcd0588815f" providerId="ADAL" clId="{220960DE-8A9A-4467-BC40-980C1B4CAD80}" dt="2025-03-05T19:11:06.240" v="466" actId="255"/>
          <ac:spMkLst>
            <pc:docMk/>
            <pc:sldMk cId="2910329588" sldId="287"/>
            <ac:spMk id="22" creationId="{C730EA50-EBA3-E141-9C41-BFBD2A36DDC2}"/>
          </ac:spMkLst>
        </pc:spChg>
        <pc:spChg chg="mod">
          <ac:chgData name="Amanda Kelly, D.Psych" userId="f1f3fa37-5ba2-4002-bb49-5fcd0588815f" providerId="ADAL" clId="{220960DE-8A9A-4467-BC40-980C1B4CAD80}" dt="2025-03-05T19:12:40.819" v="664" actId="5793"/>
          <ac:spMkLst>
            <pc:docMk/>
            <pc:sldMk cId="2910329588" sldId="287"/>
            <ac:spMk id="23" creationId="{5F5A61FE-EA9D-229C-0D54-CCE8FF24ED5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CA8751-E3B1-4EE9-ADEA-3EF807716780}" type="datetimeFigureOut">
              <a:rPr lang="en-US" smtClean="0"/>
              <a:t>3/5/2025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6BAF65-D939-4CC6-B328-7676427067BB}" type="slidenum">
              <a:rPr lang="en-US" smtClean="0"/>
              <a:t>‹#›</a:t>
            </a:fld>
            <a:endParaRPr lang="en-US"/>
          </a:p>
        </p:txBody>
      </p:sp>
    </p:spTree>
    <p:extLst>
      <p:ext uri="{BB962C8B-B14F-4D97-AF65-F5344CB8AC3E}">
        <p14:creationId xmlns:p14="http://schemas.microsoft.com/office/powerpoint/2010/main" val="222300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*brain injury falls under the umbrella of neurodiversity</a:t>
            </a:r>
          </a:p>
        </p:txBody>
      </p:sp>
      <p:sp>
        <p:nvSpPr>
          <p:cNvPr id="4" name="Slide Number Placeholder 3"/>
          <p:cNvSpPr>
            <a:spLocks noGrp="1"/>
          </p:cNvSpPr>
          <p:nvPr>
            <p:ph type="sldNum" sz="quarter" idx="5"/>
          </p:nvPr>
        </p:nvSpPr>
        <p:spPr/>
        <p:txBody>
          <a:bodyPr/>
          <a:lstStyle/>
          <a:p>
            <a:fld id="{C96BAF65-D939-4CC6-B328-7676427067BB}" type="slidenum">
              <a:rPr lang="en-US" smtClean="0"/>
              <a:t>3</a:t>
            </a:fld>
            <a:endParaRPr lang="en-US"/>
          </a:p>
        </p:txBody>
      </p:sp>
    </p:spTree>
    <p:extLst>
      <p:ext uri="{BB962C8B-B14F-4D97-AF65-F5344CB8AC3E}">
        <p14:creationId xmlns:p14="http://schemas.microsoft.com/office/powerpoint/2010/main" val="2285811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6BAF65-D939-4CC6-B328-7676427067BB}" type="slidenum">
              <a:rPr lang="en-US" smtClean="0"/>
              <a:t>9</a:t>
            </a:fld>
            <a:endParaRPr lang="en-US"/>
          </a:p>
        </p:txBody>
      </p:sp>
    </p:spTree>
    <p:extLst>
      <p:ext uri="{BB962C8B-B14F-4D97-AF65-F5344CB8AC3E}">
        <p14:creationId xmlns:p14="http://schemas.microsoft.com/office/powerpoint/2010/main" val="1994563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00" dirty="0">
                <a:effectLst/>
                <a:latin typeface="Aptos" panose="020B0004020202020204" pitchFamily="34" charset="0"/>
                <a:ea typeface="Aptos" panose="020B0004020202020204" pitchFamily="34" charset="0"/>
                <a:cs typeface="Times New Roman" panose="02020603050405020304" pitchFamily="18" charset="0"/>
              </a:rPr>
              <a:t>(e.g., noise-canceling headphones, screen readers), </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Reduced workload or deadlines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Frequent breaks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Quiet work areas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Use of visual aids and reminders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Access to assistive technology</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Job coaching or mentoring</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C96BAF65-D939-4CC6-B328-7676427067BB}" type="slidenum">
              <a:rPr lang="en-US" smtClean="0"/>
              <a:t>13</a:t>
            </a:fld>
            <a:endParaRPr lang="en-US"/>
          </a:p>
        </p:txBody>
      </p:sp>
    </p:spTree>
    <p:extLst>
      <p:ext uri="{BB962C8B-B14F-4D97-AF65-F5344CB8AC3E}">
        <p14:creationId xmlns:p14="http://schemas.microsoft.com/office/powerpoint/2010/main" val="1726301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6BAF65-D939-4CC6-B328-7676427067BB}" type="slidenum">
              <a:rPr lang="en-US" smtClean="0"/>
              <a:t>15</a:t>
            </a:fld>
            <a:endParaRPr lang="en-US"/>
          </a:p>
        </p:txBody>
      </p:sp>
    </p:spTree>
    <p:extLst>
      <p:ext uri="{BB962C8B-B14F-4D97-AF65-F5344CB8AC3E}">
        <p14:creationId xmlns:p14="http://schemas.microsoft.com/office/powerpoint/2010/main" val="1845259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__meretPro_69a470"/>
              </a:rPr>
              <a:t>Here are some of the overlooked strengths these valuable workers can bring to the table and strategies employers can use to help them thrive.</a:t>
            </a:r>
          </a:p>
          <a:p>
            <a:pPr algn="l"/>
            <a:r>
              <a:rPr lang="en-US" b="1" i="0" dirty="0">
                <a:solidFill>
                  <a:srgbClr val="000000"/>
                </a:solidFill>
                <a:effectLst/>
                <a:latin typeface="__meretPro_69a470"/>
              </a:rPr>
              <a:t>• Resilience: </a:t>
            </a:r>
            <a:r>
              <a:rPr lang="en-US" b="0" i="0" dirty="0">
                <a:solidFill>
                  <a:srgbClr val="000000"/>
                </a:solidFill>
                <a:effectLst/>
                <a:latin typeface="__meretPro_69a470"/>
              </a:rPr>
              <a:t>TBI survivors have demonstrated remarkable resilience in overcoming significant challenges during their recovery journey. They have faced adversity head-on and persevered through physical, cognitive, and emotional obstacles. This resilience helps them quickly adapt to new situations, handle stress effectively, and bounce back from setbacks in the workplace.</a:t>
            </a:r>
          </a:p>
          <a:p>
            <a:pPr algn="l"/>
            <a:r>
              <a:rPr lang="en-US" b="1" i="0" dirty="0">
                <a:solidFill>
                  <a:srgbClr val="000000"/>
                </a:solidFill>
                <a:effectLst/>
                <a:latin typeface="__meretPro_69a470"/>
              </a:rPr>
              <a:t>• Problem-solving skills: </a:t>
            </a:r>
            <a:r>
              <a:rPr lang="en-US" b="0" i="0" dirty="0">
                <a:solidFill>
                  <a:srgbClr val="000000"/>
                </a:solidFill>
                <a:effectLst/>
                <a:latin typeface="__meretPro_69a470"/>
              </a:rPr>
              <a:t>Navigating the complexities of recovery leads many individuals with TBI to develop exceptional problem-solving skills. They learn to approach challenges creatively, identify solutions, and overcome obstacles with determination and resourcefulness. These problem-solving skills can be valuable in various roles and contribute to innovative thinking within the organization.</a:t>
            </a:r>
          </a:p>
          <a:p>
            <a:pPr algn="l"/>
            <a:r>
              <a:rPr lang="en-US" b="1" i="0" dirty="0">
                <a:solidFill>
                  <a:srgbClr val="000000"/>
                </a:solidFill>
                <a:effectLst/>
                <a:latin typeface="__meretPro_69a470"/>
              </a:rPr>
              <a:t>• Enhanced Efficiency: </a:t>
            </a:r>
            <a:r>
              <a:rPr lang="en-US" b="0" i="0" dirty="0">
                <a:solidFill>
                  <a:srgbClr val="000000"/>
                </a:solidFill>
                <a:effectLst/>
                <a:latin typeface="__meretPro_69a470"/>
              </a:rPr>
              <a:t>ND teams can reduce task time by considering unique processes, simplifying language and engaging inclusive tools for collaboration. </a:t>
            </a:r>
          </a:p>
          <a:p>
            <a:pPr algn="l"/>
            <a:r>
              <a:rPr lang="en-US" b="1" i="0" dirty="0">
                <a:solidFill>
                  <a:srgbClr val="000000"/>
                </a:solidFill>
                <a:effectLst/>
                <a:latin typeface="__meretPro_69a470"/>
              </a:rPr>
              <a:t>• Persistence: </a:t>
            </a:r>
            <a:r>
              <a:rPr lang="en-US" b="0" i="0" dirty="0">
                <a:solidFill>
                  <a:srgbClr val="000000"/>
                </a:solidFill>
                <a:effectLst/>
                <a:latin typeface="__meretPro_69a470"/>
              </a:rPr>
              <a:t>Individuals who have recovered from TBI consistently pursue their goals despite setbacks and challenges. They exhibit a strong work ethic and a willingness to put in the effort necessary to succeed. </a:t>
            </a:r>
          </a:p>
          <a:p>
            <a:pPr algn="l"/>
            <a:r>
              <a:rPr lang="en-US" b="1" i="0" dirty="0">
                <a:solidFill>
                  <a:srgbClr val="000000"/>
                </a:solidFill>
                <a:effectLst/>
                <a:latin typeface="__meretPro_69a470"/>
              </a:rPr>
              <a:t>• Creativity: </a:t>
            </a:r>
            <a:r>
              <a:rPr lang="en-US" b="0" i="0" dirty="0">
                <a:solidFill>
                  <a:srgbClr val="000000"/>
                </a:solidFill>
                <a:effectLst/>
                <a:latin typeface="__meretPro_69a470"/>
              </a:rPr>
              <a:t>TBI survivors often develop creative thinking skills as they find innovative ways to cope with their impairments and limitations. They approach problems from unique perspectives, generating fresh ideas and solutions. Their creativity can contribute to the organization’s problem-solving, brainstorming sessions, and product development.</a:t>
            </a:r>
          </a:p>
          <a:p>
            <a:pPr algn="l"/>
            <a:r>
              <a:rPr lang="en-US" b="1" i="0" dirty="0">
                <a:solidFill>
                  <a:srgbClr val="000000"/>
                </a:solidFill>
                <a:effectLst/>
                <a:latin typeface="__meretPro_69a470"/>
              </a:rPr>
              <a:t>• Empathy and compassion: </a:t>
            </a:r>
            <a:r>
              <a:rPr lang="en-US" b="0" i="0" dirty="0">
                <a:solidFill>
                  <a:srgbClr val="000000"/>
                </a:solidFill>
                <a:effectLst/>
                <a:latin typeface="__meretPro_69a470"/>
              </a:rPr>
              <a:t>Having experienced the challenges associated with TBI firsthand, I’ve learned employees who have recovered from TBI often possess heightened levels of kindness and compassion toward others facing difficulties. They understand the importance of support, encouragement, and knowledge in overcoming obstacles and building resilience. This empathy helps foster positive colleague relationships and contributes to a supportive work culture.</a:t>
            </a:r>
          </a:p>
          <a:p>
            <a:pPr algn="l"/>
            <a:r>
              <a:rPr lang="en-US" b="1" i="0" dirty="0">
                <a:solidFill>
                  <a:srgbClr val="000000"/>
                </a:solidFill>
                <a:effectLst/>
                <a:latin typeface="__meretPro_69a470"/>
              </a:rPr>
              <a:t>• Attention to detail: </a:t>
            </a:r>
            <a:r>
              <a:rPr lang="en-US" b="0" i="0" dirty="0">
                <a:solidFill>
                  <a:srgbClr val="000000"/>
                </a:solidFill>
                <a:effectLst/>
                <a:latin typeface="__meretPro_69a470"/>
              </a:rPr>
              <a:t>TBI survivors may develop enhanced attention to detail as they focus on rebuilding cognitive skills and regaining functionality. They become adept at noticing nuances, detecting errors, and ensuring accuracy in their work. This attention to detail can be precious in roles that require precision, thoroughness, and quality control.</a:t>
            </a:r>
          </a:p>
          <a:p>
            <a:endParaRPr lang="en-US" dirty="0"/>
          </a:p>
        </p:txBody>
      </p:sp>
      <p:sp>
        <p:nvSpPr>
          <p:cNvPr id="4" name="Slide Number Placeholder 3"/>
          <p:cNvSpPr>
            <a:spLocks noGrp="1"/>
          </p:cNvSpPr>
          <p:nvPr>
            <p:ph type="sldNum" sz="quarter" idx="5"/>
          </p:nvPr>
        </p:nvSpPr>
        <p:spPr/>
        <p:txBody>
          <a:bodyPr/>
          <a:lstStyle/>
          <a:p>
            <a:fld id="{C96BAF65-D939-4CC6-B328-7676427067BB}" type="slidenum">
              <a:rPr lang="en-US" smtClean="0"/>
              <a:t>18</a:t>
            </a:fld>
            <a:endParaRPr lang="en-US"/>
          </a:p>
        </p:txBody>
      </p:sp>
    </p:spTree>
    <p:extLst>
      <p:ext uri="{BB962C8B-B14F-4D97-AF65-F5344CB8AC3E}">
        <p14:creationId xmlns:p14="http://schemas.microsoft.com/office/powerpoint/2010/main" val="3538067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13782240" y="5769081"/>
            <a:ext cx="4197862" cy="3607538"/>
            <a:chOff x="0" y="0"/>
            <a:chExt cx="812800" cy="698500"/>
          </a:xfrm>
        </p:grpSpPr>
        <p:sp>
          <p:nvSpPr>
            <p:cNvPr id="3" name="Freeform 3"/>
            <p:cNvSpPr/>
            <p:nvPr/>
          </p:nvSpPr>
          <p:spPr>
            <a:xfrm>
              <a:off x="17353" y="0"/>
              <a:ext cx="778094" cy="698500"/>
            </a:xfrm>
            <a:custGeom>
              <a:avLst/>
              <a:gdLst/>
              <a:ahLst/>
              <a:cxnLst/>
              <a:rect l="l" t="t" r="r" b="b"/>
              <a:pathLst>
                <a:path w="778094" h="698500">
                  <a:moveTo>
                    <a:pt x="750001" y="427360"/>
                  </a:moveTo>
                  <a:lnTo>
                    <a:pt x="637693" y="620390"/>
                  </a:lnTo>
                  <a:cubicBezTo>
                    <a:pt x="609556" y="668750"/>
                    <a:pt x="557828" y="698500"/>
                    <a:pt x="501879" y="698500"/>
                  </a:cubicBezTo>
                  <a:lnTo>
                    <a:pt x="276215" y="698500"/>
                  </a:lnTo>
                  <a:cubicBezTo>
                    <a:pt x="220266" y="698500"/>
                    <a:pt x="168538" y="668750"/>
                    <a:pt x="140401" y="620390"/>
                  </a:cubicBezTo>
                  <a:lnTo>
                    <a:pt x="28093" y="427360"/>
                  </a:lnTo>
                  <a:cubicBezTo>
                    <a:pt x="0" y="379075"/>
                    <a:pt x="0" y="319425"/>
                    <a:pt x="28093" y="271140"/>
                  </a:cubicBezTo>
                  <a:lnTo>
                    <a:pt x="140401" y="78110"/>
                  </a:lnTo>
                  <a:cubicBezTo>
                    <a:pt x="168538" y="29750"/>
                    <a:pt x="220266" y="0"/>
                    <a:pt x="276215" y="0"/>
                  </a:cubicBezTo>
                  <a:lnTo>
                    <a:pt x="501879" y="0"/>
                  </a:lnTo>
                  <a:cubicBezTo>
                    <a:pt x="557828" y="0"/>
                    <a:pt x="609556" y="29750"/>
                    <a:pt x="637693" y="78110"/>
                  </a:cubicBezTo>
                  <a:lnTo>
                    <a:pt x="750001" y="271140"/>
                  </a:lnTo>
                  <a:cubicBezTo>
                    <a:pt x="778094" y="319425"/>
                    <a:pt x="778094" y="379075"/>
                    <a:pt x="750001" y="427360"/>
                  </a:cubicBezTo>
                  <a:close/>
                </a:path>
              </a:pathLst>
            </a:custGeom>
            <a:solidFill>
              <a:srgbClr val="FC0301"/>
            </a:solidFill>
          </p:spPr>
          <p:txBody>
            <a:bodyPr/>
            <a:lstStyle/>
            <a:p>
              <a:endParaRPr lang="en-US"/>
            </a:p>
          </p:txBody>
        </p:sp>
        <p:sp>
          <p:nvSpPr>
            <p:cNvPr id="4" name="TextBox 4"/>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9416622" y="194906"/>
            <a:ext cx="9055956" cy="8229600"/>
          </a:xfrm>
          <a:custGeom>
            <a:avLst/>
            <a:gdLst/>
            <a:ahLst/>
            <a:cxnLst/>
            <a:rect l="l" t="t" r="r" b="b"/>
            <a:pathLst>
              <a:path w="9055956" h="8229600">
                <a:moveTo>
                  <a:pt x="0" y="0"/>
                </a:moveTo>
                <a:lnTo>
                  <a:pt x="9055956" y="0"/>
                </a:lnTo>
                <a:lnTo>
                  <a:pt x="9055956" y="8229600"/>
                </a:lnTo>
                <a:lnTo>
                  <a:pt x="0" y="8229600"/>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9828222" y="911721"/>
            <a:ext cx="7908037" cy="6795970"/>
            <a:chOff x="0" y="0"/>
            <a:chExt cx="812800" cy="698500"/>
          </a:xfrm>
        </p:grpSpPr>
        <p:sp>
          <p:nvSpPr>
            <p:cNvPr id="7" name="Freeform 7"/>
            <p:cNvSpPr/>
            <p:nvPr/>
          </p:nvSpPr>
          <p:spPr>
            <a:xfrm>
              <a:off x="6204" y="0"/>
              <a:ext cx="800393" cy="698500"/>
            </a:xfrm>
            <a:custGeom>
              <a:avLst/>
              <a:gdLst/>
              <a:ahLst/>
              <a:cxnLst/>
              <a:rect l="l" t="t" r="r" b="b"/>
              <a:pathLst>
                <a:path w="800393" h="698500">
                  <a:moveTo>
                    <a:pt x="790349" y="377174"/>
                  </a:moveTo>
                  <a:lnTo>
                    <a:pt x="619643" y="670576"/>
                  </a:lnTo>
                  <a:cubicBezTo>
                    <a:pt x="609584" y="687864"/>
                    <a:pt x="591091" y="698500"/>
                    <a:pt x="571089" y="698500"/>
                  </a:cubicBezTo>
                  <a:lnTo>
                    <a:pt x="229303" y="698500"/>
                  </a:lnTo>
                  <a:cubicBezTo>
                    <a:pt x="209301" y="698500"/>
                    <a:pt x="190808" y="687864"/>
                    <a:pt x="180749" y="670576"/>
                  </a:cubicBezTo>
                  <a:lnTo>
                    <a:pt x="10043" y="377174"/>
                  </a:lnTo>
                  <a:cubicBezTo>
                    <a:pt x="0" y="359913"/>
                    <a:pt x="0" y="338587"/>
                    <a:pt x="10043" y="321326"/>
                  </a:cubicBezTo>
                  <a:lnTo>
                    <a:pt x="180749" y="27924"/>
                  </a:lnTo>
                  <a:cubicBezTo>
                    <a:pt x="190808" y="10636"/>
                    <a:pt x="209301" y="0"/>
                    <a:pt x="229303" y="0"/>
                  </a:cubicBezTo>
                  <a:lnTo>
                    <a:pt x="571089" y="0"/>
                  </a:lnTo>
                  <a:cubicBezTo>
                    <a:pt x="591091" y="0"/>
                    <a:pt x="609584" y="10636"/>
                    <a:pt x="619643" y="27924"/>
                  </a:cubicBezTo>
                  <a:lnTo>
                    <a:pt x="790349" y="321326"/>
                  </a:lnTo>
                  <a:cubicBezTo>
                    <a:pt x="800392" y="338587"/>
                    <a:pt x="800392" y="359913"/>
                    <a:pt x="790349" y="377174"/>
                  </a:cubicBezTo>
                  <a:close/>
                </a:path>
              </a:pathLst>
            </a:custGeom>
            <a:solidFill>
              <a:srgbClr val="FFB303"/>
            </a:solidFill>
          </p:spPr>
          <p:txBody>
            <a:bodyPr/>
            <a:lstStyle/>
            <a:p>
              <a:endParaRPr lang="en-US"/>
            </a:p>
          </p:txBody>
        </p:sp>
        <p:sp>
          <p:nvSpPr>
            <p:cNvPr id="8" name="TextBox 8"/>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420622" y="1326710"/>
            <a:ext cx="6723237" cy="5965993"/>
            <a:chOff x="0" y="0"/>
            <a:chExt cx="4346359" cy="3856825"/>
          </a:xfrm>
        </p:grpSpPr>
        <p:sp>
          <p:nvSpPr>
            <p:cNvPr id="10" name="Freeform 10"/>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3"/>
              <a:stretch>
                <a:fillRect l="-16674" r="-16674"/>
              </a:stretch>
            </a:blipFill>
          </p:spPr>
          <p:txBody>
            <a:bodyPr/>
            <a:lstStyle/>
            <a:p>
              <a:endParaRPr lang="en-US"/>
            </a:p>
          </p:txBody>
        </p:sp>
      </p:grpSp>
      <p:sp>
        <p:nvSpPr>
          <p:cNvPr id="11" name="Freeform 11"/>
          <p:cNvSpPr/>
          <p:nvPr/>
        </p:nvSpPr>
        <p:spPr>
          <a:xfrm>
            <a:off x="9526592" y="4858699"/>
            <a:ext cx="5973371" cy="5428301"/>
          </a:xfrm>
          <a:custGeom>
            <a:avLst/>
            <a:gdLst/>
            <a:ahLst/>
            <a:cxnLst/>
            <a:rect l="l" t="t" r="r" b="b"/>
            <a:pathLst>
              <a:path w="5973371" h="5428301">
                <a:moveTo>
                  <a:pt x="0" y="0"/>
                </a:moveTo>
                <a:lnTo>
                  <a:pt x="5973372" y="0"/>
                </a:lnTo>
                <a:lnTo>
                  <a:pt x="5973372" y="5428301"/>
                </a:lnTo>
                <a:lnTo>
                  <a:pt x="0" y="5428301"/>
                </a:lnTo>
                <a:lnTo>
                  <a:pt x="0" y="0"/>
                </a:lnTo>
                <a:close/>
              </a:path>
            </a:pathLst>
          </a:custGeom>
          <a:blipFill>
            <a:blip r:embed="rId2"/>
            <a:stretch>
              <a:fillRect/>
            </a:stretch>
          </a:blipFill>
        </p:spPr>
        <p:txBody>
          <a:bodyPr/>
          <a:lstStyle/>
          <a:p>
            <a:endParaRPr lang="en-US"/>
          </a:p>
        </p:txBody>
      </p:sp>
      <p:grpSp>
        <p:nvGrpSpPr>
          <p:cNvPr id="12" name="Group 12"/>
          <p:cNvGrpSpPr/>
          <p:nvPr/>
        </p:nvGrpSpPr>
        <p:grpSpPr>
          <a:xfrm>
            <a:off x="9736201" y="5164741"/>
            <a:ext cx="5357059" cy="4603722"/>
            <a:chOff x="0" y="0"/>
            <a:chExt cx="812800" cy="698500"/>
          </a:xfrm>
        </p:grpSpPr>
        <p:sp>
          <p:nvSpPr>
            <p:cNvPr id="13" name="Freeform 13"/>
            <p:cNvSpPr/>
            <p:nvPr/>
          </p:nvSpPr>
          <p:spPr>
            <a:xfrm>
              <a:off x="10545" y="0"/>
              <a:ext cx="791709" cy="698500"/>
            </a:xfrm>
            <a:custGeom>
              <a:avLst/>
              <a:gdLst/>
              <a:ahLst/>
              <a:cxnLst/>
              <a:rect l="l" t="t" r="r" b="b"/>
              <a:pathLst>
                <a:path w="791709" h="698500">
                  <a:moveTo>
                    <a:pt x="774638" y="396717"/>
                  </a:moveTo>
                  <a:lnTo>
                    <a:pt x="626672" y="651033"/>
                  </a:lnTo>
                  <a:cubicBezTo>
                    <a:pt x="609574" y="680421"/>
                    <a:pt x="578138" y="698500"/>
                    <a:pt x="544138" y="698500"/>
                  </a:cubicBezTo>
                  <a:lnTo>
                    <a:pt x="247572" y="698500"/>
                  </a:lnTo>
                  <a:cubicBezTo>
                    <a:pt x="213572" y="698500"/>
                    <a:pt x="182136" y="680421"/>
                    <a:pt x="165038" y="651033"/>
                  </a:cubicBezTo>
                  <a:lnTo>
                    <a:pt x="17072" y="396717"/>
                  </a:lnTo>
                  <a:cubicBezTo>
                    <a:pt x="0" y="367375"/>
                    <a:pt x="0" y="331125"/>
                    <a:pt x="17072" y="301783"/>
                  </a:cubicBezTo>
                  <a:lnTo>
                    <a:pt x="165038" y="47467"/>
                  </a:lnTo>
                  <a:cubicBezTo>
                    <a:pt x="182136" y="18079"/>
                    <a:pt x="213572" y="0"/>
                    <a:pt x="247572" y="0"/>
                  </a:cubicBezTo>
                  <a:lnTo>
                    <a:pt x="544138" y="0"/>
                  </a:lnTo>
                  <a:cubicBezTo>
                    <a:pt x="578138" y="0"/>
                    <a:pt x="609574" y="18079"/>
                    <a:pt x="626672" y="47467"/>
                  </a:cubicBezTo>
                  <a:lnTo>
                    <a:pt x="774638" y="301783"/>
                  </a:lnTo>
                  <a:cubicBezTo>
                    <a:pt x="791710" y="331125"/>
                    <a:pt x="791710" y="367375"/>
                    <a:pt x="774638" y="396717"/>
                  </a:cubicBezTo>
                  <a:close/>
                </a:path>
              </a:pathLst>
            </a:custGeom>
            <a:solidFill>
              <a:srgbClr val="004082"/>
            </a:solidFill>
          </p:spPr>
          <p:txBody>
            <a:bodyPr/>
            <a:lstStyle/>
            <a:p>
              <a:endParaRPr lang="en-US"/>
            </a:p>
          </p:txBody>
        </p:sp>
        <p:sp>
          <p:nvSpPr>
            <p:cNvPr id="14" name="TextBox 14"/>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0165464" y="5488650"/>
            <a:ext cx="4479483" cy="3974955"/>
            <a:chOff x="0" y="0"/>
            <a:chExt cx="4346359" cy="3856825"/>
          </a:xfrm>
        </p:grpSpPr>
        <p:sp>
          <p:nvSpPr>
            <p:cNvPr id="16" name="Freeform 16"/>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4"/>
              <a:stretch>
                <a:fillRect l="-8240" r="-8240"/>
              </a:stretch>
            </a:blipFill>
          </p:spPr>
          <p:txBody>
            <a:bodyPr/>
            <a:lstStyle/>
            <a:p>
              <a:endParaRPr lang="en-US"/>
            </a:p>
          </p:txBody>
        </p:sp>
      </p:grpSp>
      <p:sp>
        <p:nvSpPr>
          <p:cNvPr id="18" name="Freeform 18" descr="Logo, company name"/>
          <p:cNvSpPr/>
          <p:nvPr/>
        </p:nvSpPr>
        <p:spPr>
          <a:xfrm>
            <a:off x="3144098" y="516003"/>
            <a:ext cx="4059705" cy="2369731"/>
          </a:xfrm>
          <a:custGeom>
            <a:avLst/>
            <a:gdLst/>
            <a:ahLst/>
            <a:cxnLst/>
            <a:rect l="l" t="t" r="r" b="b"/>
            <a:pathLst>
              <a:path w="4059705" h="2369731">
                <a:moveTo>
                  <a:pt x="0" y="0"/>
                </a:moveTo>
                <a:lnTo>
                  <a:pt x="4059704" y="0"/>
                </a:lnTo>
                <a:lnTo>
                  <a:pt x="4059704" y="2369731"/>
                </a:lnTo>
                <a:lnTo>
                  <a:pt x="0" y="2369731"/>
                </a:lnTo>
                <a:lnTo>
                  <a:pt x="0" y="0"/>
                </a:lnTo>
                <a:close/>
              </a:path>
            </a:pathLst>
          </a:custGeom>
          <a:blipFill>
            <a:blip r:embed="rId5"/>
            <a:stretch>
              <a:fillRect t="-34856" r="-3" b="-36463"/>
            </a:stretch>
          </a:blipFill>
        </p:spPr>
        <p:txBody>
          <a:bodyPr/>
          <a:lstStyle/>
          <a:p>
            <a:endParaRPr lang="en-US"/>
          </a:p>
        </p:txBody>
      </p:sp>
      <p:sp>
        <p:nvSpPr>
          <p:cNvPr id="19" name="TextBox 19"/>
          <p:cNvSpPr txBox="1"/>
          <p:nvPr/>
        </p:nvSpPr>
        <p:spPr>
          <a:xfrm>
            <a:off x="699164" y="3301330"/>
            <a:ext cx="8717458" cy="2187319"/>
          </a:xfrm>
          <a:prstGeom prst="rect">
            <a:avLst/>
          </a:prstGeom>
        </p:spPr>
        <p:txBody>
          <a:bodyPr lIns="0" tIns="0" rIns="0" bIns="0" rtlCol="0" anchor="t">
            <a:spAutoFit/>
          </a:bodyPr>
          <a:lstStyle/>
          <a:p>
            <a:pPr algn="ctr">
              <a:lnSpc>
                <a:spcPts val="8531"/>
              </a:lnSpc>
            </a:pPr>
            <a:r>
              <a:rPr lang="en-US" sz="7899" b="1" dirty="0">
                <a:solidFill>
                  <a:srgbClr val="000000">
                    <a:alpha val="80000"/>
                  </a:srgbClr>
                </a:solidFill>
                <a:latin typeface="Montserrat Bold"/>
                <a:ea typeface="Montserrat Bold"/>
                <a:cs typeface="Montserrat Bold"/>
                <a:sym typeface="Montserrat Bold"/>
              </a:rPr>
              <a:t>Colorado Neurodiversity	</a:t>
            </a:r>
          </a:p>
        </p:txBody>
      </p:sp>
      <p:sp>
        <p:nvSpPr>
          <p:cNvPr id="20" name="TextBox 20"/>
          <p:cNvSpPr txBox="1"/>
          <p:nvPr/>
        </p:nvSpPr>
        <p:spPr>
          <a:xfrm>
            <a:off x="779286" y="5577663"/>
            <a:ext cx="8789329" cy="786159"/>
          </a:xfrm>
          <a:prstGeom prst="rect">
            <a:avLst/>
          </a:prstGeom>
        </p:spPr>
        <p:txBody>
          <a:bodyPr lIns="0" tIns="0" rIns="0" bIns="0" rtlCol="0" anchor="t">
            <a:spAutoFit/>
          </a:bodyPr>
          <a:lstStyle/>
          <a:p>
            <a:pPr algn="l">
              <a:lnSpc>
                <a:spcPts val="5985"/>
              </a:lnSpc>
            </a:pPr>
            <a:r>
              <a:rPr lang="en-US" sz="5542" b="1" dirty="0">
                <a:solidFill>
                  <a:srgbClr val="000000">
                    <a:alpha val="80000"/>
                  </a:srgbClr>
                </a:solidFill>
                <a:latin typeface="Montserrat Bold"/>
                <a:ea typeface="Montserrat Bold"/>
                <a:cs typeface="Montserrat Bold"/>
                <a:sym typeface="Montserrat Bold"/>
              </a:rPr>
              <a:t>Chamber of Commerce 	</a:t>
            </a:r>
          </a:p>
        </p:txBody>
      </p:sp>
      <p:grpSp>
        <p:nvGrpSpPr>
          <p:cNvPr id="21" name="Group 21"/>
          <p:cNvGrpSpPr/>
          <p:nvPr/>
        </p:nvGrpSpPr>
        <p:grpSpPr>
          <a:xfrm>
            <a:off x="977036" y="7343656"/>
            <a:ext cx="10387666" cy="1143000"/>
            <a:chOff x="0" y="0"/>
            <a:chExt cx="13850221" cy="1524000"/>
          </a:xfrm>
        </p:grpSpPr>
        <p:sp>
          <p:nvSpPr>
            <p:cNvPr id="22" name="TextBox 22"/>
            <p:cNvSpPr txBox="1"/>
            <p:nvPr/>
          </p:nvSpPr>
          <p:spPr>
            <a:xfrm>
              <a:off x="0" y="-19050"/>
              <a:ext cx="10584670" cy="577850"/>
            </a:xfrm>
            <a:prstGeom prst="rect">
              <a:avLst/>
            </a:prstGeom>
          </p:spPr>
          <p:txBody>
            <a:bodyPr lIns="0" tIns="0" rIns="0" bIns="0" rtlCol="0" anchor="t">
              <a:spAutoFit/>
            </a:bodyPr>
            <a:lstStyle/>
            <a:p>
              <a:pPr algn="l">
                <a:lnSpc>
                  <a:spcPts val="3359"/>
                </a:lnSpc>
              </a:pPr>
              <a:r>
                <a:rPr lang="en-US" sz="2799" b="1">
                  <a:solidFill>
                    <a:srgbClr val="000000">
                      <a:alpha val="80000"/>
                    </a:srgbClr>
                  </a:solidFill>
                  <a:latin typeface="Arimo Bold"/>
                  <a:ea typeface="Arimo Bold"/>
                  <a:cs typeface="Arimo Bold"/>
                  <a:sym typeface="Arimo Bold"/>
                </a:rPr>
                <a:t>Co-Founders</a:t>
              </a:r>
            </a:p>
          </p:txBody>
        </p:sp>
        <p:sp>
          <p:nvSpPr>
            <p:cNvPr id="23" name="TextBox 23"/>
            <p:cNvSpPr txBox="1"/>
            <p:nvPr/>
          </p:nvSpPr>
          <p:spPr>
            <a:xfrm>
              <a:off x="3265551" y="-9525"/>
              <a:ext cx="10584670" cy="1533525"/>
            </a:xfrm>
            <a:prstGeom prst="rect">
              <a:avLst/>
            </a:prstGeom>
          </p:spPr>
          <p:txBody>
            <a:bodyPr lIns="0" tIns="0" rIns="0" bIns="0" rtlCol="0" anchor="t">
              <a:spAutoFit/>
            </a:bodyPr>
            <a:lstStyle/>
            <a:p>
              <a:pPr algn="l">
                <a:lnSpc>
                  <a:spcPts val="3060"/>
                </a:lnSpc>
              </a:pPr>
              <a:r>
                <a:rPr lang="en-US" sz="2550" dirty="0">
                  <a:solidFill>
                    <a:srgbClr val="000000">
                      <a:alpha val="80000"/>
                    </a:srgbClr>
                  </a:solidFill>
                  <a:latin typeface="Arimo"/>
                  <a:ea typeface="Arimo"/>
                  <a:cs typeface="Arimo"/>
                  <a:sym typeface="Arimo"/>
                </a:rPr>
                <a:t>Dr. Amanda Kelly</a:t>
              </a:r>
            </a:p>
            <a:p>
              <a:pPr algn="l">
                <a:lnSpc>
                  <a:spcPts val="3060"/>
                </a:lnSpc>
              </a:pPr>
              <a:r>
                <a:rPr lang="en-US" sz="2550" dirty="0">
                  <a:solidFill>
                    <a:srgbClr val="000000">
                      <a:alpha val="80000"/>
                    </a:srgbClr>
                  </a:solidFill>
                  <a:latin typeface="Arimo"/>
                  <a:ea typeface="Arimo"/>
                  <a:cs typeface="Arimo"/>
                  <a:sym typeface="Arimo"/>
                </a:rPr>
                <a:t>Tiffany Feingold</a:t>
              </a:r>
            </a:p>
            <a:p>
              <a:pPr algn="l">
                <a:lnSpc>
                  <a:spcPts val="3060"/>
                </a:lnSpc>
              </a:pPr>
              <a:r>
                <a:rPr lang="en-US" sz="2550" dirty="0">
                  <a:solidFill>
                    <a:srgbClr val="000000">
                      <a:alpha val="80000"/>
                    </a:srgbClr>
                  </a:solidFill>
                  <a:latin typeface="Arimo"/>
                  <a:ea typeface="Arimo"/>
                  <a:cs typeface="Arimo"/>
                  <a:sym typeface="Arimo"/>
                </a:rPr>
                <a:t>Danny Combs </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TextBox 4"/>
          <p:cNvSpPr txBox="1"/>
          <p:nvPr/>
        </p:nvSpPr>
        <p:spPr>
          <a:xfrm>
            <a:off x="548646" y="1198820"/>
            <a:ext cx="17070333" cy="938784"/>
          </a:xfrm>
          <a:prstGeom prst="rect">
            <a:avLst/>
          </a:prstGeom>
        </p:spPr>
        <p:txBody>
          <a:bodyPr lIns="0" tIns="0" rIns="0" bIns="0" rtlCol="0" anchor="t">
            <a:spAutoFit/>
          </a:bodyPr>
          <a:lstStyle/>
          <a:p>
            <a:pPr algn="ctr">
              <a:lnSpc>
                <a:spcPts val="7128"/>
              </a:lnSpc>
            </a:pPr>
            <a:r>
              <a:rPr lang="en-US" sz="6600" b="1" dirty="0">
                <a:solidFill>
                  <a:srgbClr val="004082">
                    <a:alpha val="80000"/>
                  </a:srgbClr>
                </a:solidFill>
                <a:latin typeface="Montserrat Bold"/>
                <a:ea typeface="Montserrat Bold"/>
                <a:cs typeface="Montserrat Bold"/>
                <a:sym typeface="Montserrat Bold"/>
              </a:rPr>
              <a:t>Research Insights</a:t>
            </a:r>
          </a:p>
        </p:txBody>
      </p:sp>
      <p:grpSp>
        <p:nvGrpSpPr>
          <p:cNvPr id="5" name="Group 5"/>
          <p:cNvGrpSpPr/>
          <p:nvPr/>
        </p:nvGrpSpPr>
        <p:grpSpPr>
          <a:xfrm>
            <a:off x="1741671" y="3080146"/>
            <a:ext cx="4601931" cy="2768778"/>
            <a:chOff x="0" y="0"/>
            <a:chExt cx="6135908" cy="3691704"/>
          </a:xfrm>
        </p:grpSpPr>
        <p:sp>
          <p:nvSpPr>
            <p:cNvPr id="6" name="Freeform 6"/>
            <p:cNvSpPr/>
            <p:nvPr/>
          </p:nvSpPr>
          <p:spPr>
            <a:xfrm>
              <a:off x="12700" y="12700"/>
              <a:ext cx="6110478" cy="3666363"/>
            </a:xfrm>
            <a:custGeom>
              <a:avLst/>
              <a:gdLst/>
              <a:ahLst/>
              <a:cxnLst/>
              <a:rect l="l" t="t" r="r" b="b"/>
              <a:pathLst>
                <a:path w="6110478" h="3666363">
                  <a:moveTo>
                    <a:pt x="0" y="0"/>
                  </a:moveTo>
                  <a:lnTo>
                    <a:pt x="6110478" y="0"/>
                  </a:lnTo>
                  <a:lnTo>
                    <a:pt x="6110478" y="3666363"/>
                  </a:lnTo>
                  <a:lnTo>
                    <a:pt x="0" y="3666363"/>
                  </a:lnTo>
                  <a:close/>
                </a:path>
              </a:pathLst>
            </a:custGeom>
            <a:solidFill>
              <a:srgbClr val="004082"/>
            </a:solidFill>
          </p:spPr>
          <p:txBody>
            <a:bodyPr/>
            <a:lstStyle/>
            <a:p>
              <a:endParaRPr lang="en-US"/>
            </a:p>
          </p:txBody>
        </p:sp>
        <p:sp>
          <p:nvSpPr>
            <p:cNvPr id="7" name="Freeform 7"/>
            <p:cNvSpPr/>
            <p:nvPr/>
          </p:nvSpPr>
          <p:spPr>
            <a:xfrm>
              <a:off x="0" y="0"/>
              <a:ext cx="6135878" cy="3691763"/>
            </a:xfrm>
            <a:custGeom>
              <a:avLst/>
              <a:gdLst/>
              <a:ahLst/>
              <a:cxnLst/>
              <a:rect l="l" t="t" r="r" b="b"/>
              <a:pathLst>
                <a:path w="6135878" h="3691763">
                  <a:moveTo>
                    <a:pt x="12700" y="0"/>
                  </a:moveTo>
                  <a:lnTo>
                    <a:pt x="6123178" y="0"/>
                  </a:lnTo>
                  <a:cubicBezTo>
                    <a:pt x="6130163" y="0"/>
                    <a:pt x="6135878" y="5715"/>
                    <a:pt x="6135878" y="12700"/>
                  </a:cubicBezTo>
                  <a:lnTo>
                    <a:pt x="6135878" y="3679063"/>
                  </a:lnTo>
                  <a:cubicBezTo>
                    <a:pt x="6135878" y="3686048"/>
                    <a:pt x="6130163" y="3691763"/>
                    <a:pt x="6123178" y="3691763"/>
                  </a:cubicBezTo>
                  <a:lnTo>
                    <a:pt x="12700" y="3691763"/>
                  </a:lnTo>
                  <a:cubicBezTo>
                    <a:pt x="5715" y="3691763"/>
                    <a:pt x="0" y="3686048"/>
                    <a:pt x="0" y="3679063"/>
                  </a:cubicBezTo>
                  <a:lnTo>
                    <a:pt x="0" y="12700"/>
                  </a:lnTo>
                  <a:cubicBezTo>
                    <a:pt x="0" y="5715"/>
                    <a:pt x="5715" y="0"/>
                    <a:pt x="12700" y="0"/>
                  </a:cubicBezTo>
                  <a:moveTo>
                    <a:pt x="12700" y="25400"/>
                  </a:moveTo>
                  <a:lnTo>
                    <a:pt x="12700" y="12700"/>
                  </a:lnTo>
                  <a:lnTo>
                    <a:pt x="25400" y="12700"/>
                  </a:lnTo>
                  <a:lnTo>
                    <a:pt x="25400" y="3679063"/>
                  </a:lnTo>
                  <a:lnTo>
                    <a:pt x="12700" y="3679063"/>
                  </a:lnTo>
                  <a:lnTo>
                    <a:pt x="12700" y="3666363"/>
                  </a:lnTo>
                  <a:lnTo>
                    <a:pt x="6123178" y="3666363"/>
                  </a:lnTo>
                  <a:lnTo>
                    <a:pt x="6123178" y="3679063"/>
                  </a:lnTo>
                  <a:lnTo>
                    <a:pt x="6110478" y="3679063"/>
                  </a:lnTo>
                  <a:lnTo>
                    <a:pt x="6110478" y="12700"/>
                  </a:lnTo>
                  <a:lnTo>
                    <a:pt x="6123178" y="12700"/>
                  </a:lnTo>
                  <a:lnTo>
                    <a:pt x="6123178" y="25400"/>
                  </a:lnTo>
                  <a:lnTo>
                    <a:pt x="12700" y="25400"/>
                  </a:lnTo>
                  <a:close/>
                </a:path>
              </a:pathLst>
            </a:custGeom>
            <a:solidFill>
              <a:srgbClr val="FFFFFF"/>
            </a:solidFill>
          </p:spPr>
          <p:txBody>
            <a:bodyPr/>
            <a:lstStyle/>
            <a:p>
              <a:endParaRPr lang="en-US"/>
            </a:p>
          </p:txBody>
        </p:sp>
      </p:grpSp>
      <p:sp>
        <p:nvSpPr>
          <p:cNvPr id="8" name="TextBox 8"/>
          <p:cNvSpPr txBox="1"/>
          <p:nvPr/>
        </p:nvSpPr>
        <p:spPr>
          <a:xfrm>
            <a:off x="1814061" y="3290294"/>
            <a:ext cx="4457151" cy="2367534"/>
          </a:xfrm>
          <a:prstGeom prst="rect">
            <a:avLst/>
          </a:prstGeom>
        </p:spPr>
        <p:txBody>
          <a:bodyPr lIns="0" tIns="0" rIns="0" bIns="0" rtlCol="0" anchor="t">
            <a:spAutoFit/>
          </a:bodyPr>
          <a:lstStyle/>
          <a:p>
            <a:pPr algn="ctr">
              <a:lnSpc>
                <a:spcPts val="3078"/>
              </a:lnSpc>
            </a:pPr>
            <a:r>
              <a:rPr lang="en-US" sz="2850" dirty="0">
                <a:solidFill>
                  <a:srgbClr val="FFFFFF"/>
                </a:solidFill>
                <a:latin typeface="Arimo"/>
                <a:ea typeface="Arimo"/>
                <a:cs typeface="Arimo"/>
                <a:sym typeface="Arimo"/>
              </a:rPr>
              <a:t>Understood.org Study- April 2024 - 2,000+ U.S. ND adults (diagnosed with ADHD, dyslexia, dyscalculia, or another condition)</a:t>
            </a:r>
          </a:p>
        </p:txBody>
      </p:sp>
      <p:grpSp>
        <p:nvGrpSpPr>
          <p:cNvPr id="9" name="Group 9"/>
          <p:cNvGrpSpPr/>
          <p:nvPr/>
        </p:nvGrpSpPr>
        <p:grpSpPr>
          <a:xfrm>
            <a:off x="6782841" y="3080146"/>
            <a:ext cx="4601931" cy="2768778"/>
            <a:chOff x="0" y="0"/>
            <a:chExt cx="6135908" cy="3691704"/>
          </a:xfrm>
        </p:grpSpPr>
        <p:sp>
          <p:nvSpPr>
            <p:cNvPr id="10" name="Freeform 10"/>
            <p:cNvSpPr/>
            <p:nvPr/>
          </p:nvSpPr>
          <p:spPr>
            <a:xfrm>
              <a:off x="12700" y="12700"/>
              <a:ext cx="6110478" cy="3666363"/>
            </a:xfrm>
            <a:custGeom>
              <a:avLst/>
              <a:gdLst/>
              <a:ahLst/>
              <a:cxnLst/>
              <a:rect l="l" t="t" r="r" b="b"/>
              <a:pathLst>
                <a:path w="6110478" h="3666363">
                  <a:moveTo>
                    <a:pt x="0" y="0"/>
                  </a:moveTo>
                  <a:lnTo>
                    <a:pt x="6110478" y="0"/>
                  </a:lnTo>
                  <a:lnTo>
                    <a:pt x="6110478" y="3666363"/>
                  </a:lnTo>
                  <a:lnTo>
                    <a:pt x="0" y="3666363"/>
                  </a:lnTo>
                  <a:close/>
                </a:path>
              </a:pathLst>
            </a:custGeom>
            <a:solidFill>
              <a:srgbClr val="FFB303"/>
            </a:solidFill>
          </p:spPr>
          <p:txBody>
            <a:bodyPr/>
            <a:lstStyle/>
            <a:p>
              <a:endParaRPr lang="en-US"/>
            </a:p>
          </p:txBody>
        </p:sp>
        <p:sp>
          <p:nvSpPr>
            <p:cNvPr id="11" name="Freeform 11"/>
            <p:cNvSpPr/>
            <p:nvPr/>
          </p:nvSpPr>
          <p:spPr>
            <a:xfrm>
              <a:off x="0" y="0"/>
              <a:ext cx="6135878" cy="3691763"/>
            </a:xfrm>
            <a:custGeom>
              <a:avLst/>
              <a:gdLst/>
              <a:ahLst/>
              <a:cxnLst/>
              <a:rect l="l" t="t" r="r" b="b"/>
              <a:pathLst>
                <a:path w="6135878" h="3691763">
                  <a:moveTo>
                    <a:pt x="12700" y="0"/>
                  </a:moveTo>
                  <a:lnTo>
                    <a:pt x="6123178" y="0"/>
                  </a:lnTo>
                  <a:cubicBezTo>
                    <a:pt x="6130163" y="0"/>
                    <a:pt x="6135878" y="5715"/>
                    <a:pt x="6135878" y="12700"/>
                  </a:cubicBezTo>
                  <a:lnTo>
                    <a:pt x="6135878" y="3679063"/>
                  </a:lnTo>
                  <a:cubicBezTo>
                    <a:pt x="6135878" y="3686048"/>
                    <a:pt x="6130163" y="3691763"/>
                    <a:pt x="6123178" y="3691763"/>
                  </a:cubicBezTo>
                  <a:lnTo>
                    <a:pt x="12700" y="3691763"/>
                  </a:lnTo>
                  <a:cubicBezTo>
                    <a:pt x="5715" y="3691763"/>
                    <a:pt x="0" y="3686048"/>
                    <a:pt x="0" y="3679063"/>
                  </a:cubicBezTo>
                  <a:lnTo>
                    <a:pt x="0" y="12700"/>
                  </a:lnTo>
                  <a:cubicBezTo>
                    <a:pt x="0" y="5715"/>
                    <a:pt x="5715" y="0"/>
                    <a:pt x="12700" y="0"/>
                  </a:cubicBezTo>
                  <a:moveTo>
                    <a:pt x="12700" y="25400"/>
                  </a:moveTo>
                  <a:lnTo>
                    <a:pt x="12700" y="12700"/>
                  </a:lnTo>
                  <a:lnTo>
                    <a:pt x="25400" y="12700"/>
                  </a:lnTo>
                  <a:lnTo>
                    <a:pt x="25400" y="3679063"/>
                  </a:lnTo>
                  <a:lnTo>
                    <a:pt x="12700" y="3679063"/>
                  </a:lnTo>
                  <a:lnTo>
                    <a:pt x="12700" y="3666363"/>
                  </a:lnTo>
                  <a:lnTo>
                    <a:pt x="6123178" y="3666363"/>
                  </a:lnTo>
                  <a:lnTo>
                    <a:pt x="6123178" y="3679063"/>
                  </a:lnTo>
                  <a:lnTo>
                    <a:pt x="6110478" y="3679063"/>
                  </a:lnTo>
                  <a:lnTo>
                    <a:pt x="6110478" y="12700"/>
                  </a:lnTo>
                  <a:lnTo>
                    <a:pt x="6123178" y="12700"/>
                  </a:lnTo>
                  <a:lnTo>
                    <a:pt x="6123178" y="25400"/>
                  </a:lnTo>
                  <a:lnTo>
                    <a:pt x="12700" y="25400"/>
                  </a:lnTo>
                  <a:close/>
                </a:path>
              </a:pathLst>
            </a:custGeom>
            <a:solidFill>
              <a:srgbClr val="FFFFFF"/>
            </a:solidFill>
          </p:spPr>
          <p:txBody>
            <a:bodyPr/>
            <a:lstStyle/>
            <a:p>
              <a:endParaRPr lang="en-US"/>
            </a:p>
          </p:txBody>
        </p:sp>
      </p:grpSp>
      <p:sp>
        <p:nvSpPr>
          <p:cNvPr id="12" name="TextBox 12"/>
          <p:cNvSpPr txBox="1"/>
          <p:nvPr/>
        </p:nvSpPr>
        <p:spPr>
          <a:xfrm>
            <a:off x="6855231" y="3485556"/>
            <a:ext cx="4457151" cy="1977009"/>
          </a:xfrm>
          <a:prstGeom prst="rect">
            <a:avLst/>
          </a:prstGeom>
        </p:spPr>
        <p:txBody>
          <a:bodyPr lIns="0" tIns="0" rIns="0" bIns="0" rtlCol="0" anchor="t">
            <a:spAutoFit/>
          </a:bodyPr>
          <a:lstStyle/>
          <a:p>
            <a:pPr algn="ctr">
              <a:lnSpc>
                <a:spcPts val="3078"/>
              </a:lnSpc>
            </a:pPr>
            <a:r>
              <a:rPr lang="en-US" sz="2850">
                <a:solidFill>
                  <a:srgbClr val="FFFFFF"/>
                </a:solidFill>
                <a:latin typeface="Arimo"/>
                <a:ea typeface="Arimo"/>
                <a:cs typeface="Arimo"/>
                <a:sym typeface="Arimo"/>
              </a:rPr>
              <a:t>▶️59% of Neurodivergent adults worry that disclosing their condition would negatively impact their career. </a:t>
            </a:r>
          </a:p>
        </p:txBody>
      </p:sp>
      <p:grpSp>
        <p:nvGrpSpPr>
          <p:cNvPr id="13" name="Group 13"/>
          <p:cNvGrpSpPr/>
          <p:nvPr/>
        </p:nvGrpSpPr>
        <p:grpSpPr>
          <a:xfrm>
            <a:off x="11824011" y="3080146"/>
            <a:ext cx="4601931" cy="2768778"/>
            <a:chOff x="0" y="0"/>
            <a:chExt cx="6135908" cy="3691704"/>
          </a:xfrm>
        </p:grpSpPr>
        <p:sp>
          <p:nvSpPr>
            <p:cNvPr id="14" name="Freeform 14"/>
            <p:cNvSpPr/>
            <p:nvPr/>
          </p:nvSpPr>
          <p:spPr>
            <a:xfrm>
              <a:off x="12700" y="12700"/>
              <a:ext cx="6110478" cy="3666363"/>
            </a:xfrm>
            <a:custGeom>
              <a:avLst/>
              <a:gdLst/>
              <a:ahLst/>
              <a:cxnLst/>
              <a:rect l="l" t="t" r="r" b="b"/>
              <a:pathLst>
                <a:path w="6110478" h="3666363">
                  <a:moveTo>
                    <a:pt x="0" y="0"/>
                  </a:moveTo>
                  <a:lnTo>
                    <a:pt x="6110478" y="0"/>
                  </a:lnTo>
                  <a:lnTo>
                    <a:pt x="6110478" y="3666363"/>
                  </a:lnTo>
                  <a:lnTo>
                    <a:pt x="0" y="3666363"/>
                  </a:lnTo>
                  <a:close/>
                </a:path>
              </a:pathLst>
            </a:custGeom>
            <a:solidFill>
              <a:srgbClr val="FC0301"/>
            </a:solidFill>
          </p:spPr>
          <p:txBody>
            <a:bodyPr/>
            <a:lstStyle/>
            <a:p>
              <a:endParaRPr lang="en-US"/>
            </a:p>
          </p:txBody>
        </p:sp>
        <p:sp>
          <p:nvSpPr>
            <p:cNvPr id="15" name="Freeform 15"/>
            <p:cNvSpPr/>
            <p:nvPr/>
          </p:nvSpPr>
          <p:spPr>
            <a:xfrm>
              <a:off x="0" y="0"/>
              <a:ext cx="6135878" cy="3691763"/>
            </a:xfrm>
            <a:custGeom>
              <a:avLst/>
              <a:gdLst/>
              <a:ahLst/>
              <a:cxnLst/>
              <a:rect l="l" t="t" r="r" b="b"/>
              <a:pathLst>
                <a:path w="6135878" h="3691763">
                  <a:moveTo>
                    <a:pt x="12700" y="0"/>
                  </a:moveTo>
                  <a:lnTo>
                    <a:pt x="6123178" y="0"/>
                  </a:lnTo>
                  <a:cubicBezTo>
                    <a:pt x="6130163" y="0"/>
                    <a:pt x="6135878" y="5715"/>
                    <a:pt x="6135878" y="12700"/>
                  </a:cubicBezTo>
                  <a:lnTo>
                    <a:pt x="6135878" y="3679063"/>
                  </a:lnTo>
                  <a:cubicBezTo>
                    <a:pt x="6135878" y="3686048"/>
                    <a:pt x="6130163" y="3691763"/>
                    <a:pt x="6123178" y="3691763"/>
                  </a:cubicBezTo>
                  <a:lnTo>
                    <a:pt x="12700" y="3691763"/>
                  </a:lnTo>
                  <a:cubicBezTo>
                    <a:pt x="5715" y="3691763"/>
                    <a:pt x="0" y="3686048"/>
                    <a:pt x="0" y="3679063"/>
                  </a:cubicBezTo>
                  <a:lnTo>
                    <a:pt x="0" y="12700"/>
                  </a:lnTo>
                  <a:cubicBezTo>
                    <a:pt x="0" y="5715"/>
                    <a:pt x="5715" y="0"/>
                    <a:pt x="12700" y="0"/>
                  </a:cubicBezTo>
                  <a:moveTo>
                    <a:pt x="12700" y="25400"/>
                  </a:moveTo>
                  <a:lnTo>
                    <a:pt x="12700" y="12700"/>
                  </a:lnTo>
                  <a:lnTo>
                    <a:pt x="25400" y="12700"/>
                  </a:lnTo>
                  <a:lnTo>
                    <a:pt x="25400" y="3679063"/>
                  </a:lnTo>
                  <a:lnTo>
                    <a:pt x="12700" y="3679063"/>
                  </a:lnTo>
                  <a:lnTo>
                    <a:pt x="12700" y="3666363"/>
                  </a:lnTo>
                  <a:lnTo>
                    <a:pt x="6123178" y="3666363"/>
                  </a:lnTo>
                  <a:lnTo>
                    <a:pt x="6123178" y="3679063"/>
                  </a:lnTo>
                  <a:lnTo>
                    <a:pt x="6110478" y="3679063"/>
                  </a:lnTo>
                  <a:lnTo>
                    <a:pt x="6110478" y="12700"/>
                  </a:lnTo>
                  <a:lnTo>
                    <a:pt x="6123178" y="12700"/>
                  </a:lnTo>
                  <a:lnTo>
                    <a:pt x="6123178" y="25400"/>
                  </a:lnTo>
                  <a:lnTo>
                    <a:pt x="12700" y="25400"/>
                  </a:lnTo>
                  <a:close/>
                </a:path>
              </a:pathLst>
            </a:custGeom>
            <a:solidFill>
              <a:srgbClr val="FFFFFF"/>
            </a:solidFill>
          </p:spPr>
          <p:txBody>
            <a:bodyPr/>
            <a:lstStyle/>
            <a:p>
              <a:endParaRPr lang="en-US"/>
            </a:p>
          </p:txBody>
        </p:sp>
      </p:grpSp>
      <p:sp>
        <p:nvSpPr>
          <p:cNvPr id="16" name="TextBox 16"/>
          <p:cNvSpPr txBox="1"/>
          <p:nvPr/>
        </p:nvSpPr>
        <p:spPr>
          <a:xfrm>
            <a:off x="11896401" y="3876081"/>
            <a:ext cx="4457151" cy="1195959"/>
          </a:xfrm>
          <a:prstGeom prst="rect">
            <a:avLst/>
          </a:prstGeom>
        </p:spPr>
        <p:txBody>
          <a:bodyPr lIns="0" tIns="0" rIns="0" bIns="0" rtlCol="0" anchor="t">
            <a:spAutoFit/>
          </a:bodyPr>
          <a:lstStyle/>
          <a:p>
            <a:pPr algn="ctr">
              <a:lnSpc>
                <a:spcPts val="3078"/>
              </a:lnSpc>
            </a:pPr>
            <a:r>
              <a:rPr lang="en-US" sz="2850">
                <a:solidFill>
                  <a:srgbClr val="FFFFFF"/>
                </a:solidFill>
                <a:latin typeface="Arimo"/>
                <a:ea typeface="Arimo"/>
                <a:cs typeface="Arimo"/>
                <a:sym typeface="Arimo"/>
              </a:rPr>
              <a:t>▶️ 60% feel there is a stigma around asking for support.</a:t>
            </a:r>
          </a:p>
        </p:txBody>
      </p:sp>
      <p:grpSp>
        <p:nvGrpSpPr>
          <p:cNvPr id="17" name="Group 17"/>
          <p:cNvGrpSpPr/>
          <p:nvPr/>
        </p:nvGrpSpPr>
        <p:grpSpPr>
          <a:xfrm>
            <a:off x="4262256" y="6288164"/>
            <a:ext cx="4601931" cy="2768778"/>
            <a:chOff x="0" y="0"/>
            <a:chExt cx="6135908" cy="3691704"/>
          </a:xfrm>
        </p:grpSpPr>
        <p:sp>
          <p:nvSpPr>
            <p:cNvPr id="18" name="Freeform 18"/>
            <p:cNvSpPr/>
            <p:nvPr/>
          </p:nvSpPr>
          <p:spPr>
            <a:xfrm>
              <a:off x="12700" y="12700"/>
              <a:ext cx="6110478" cy="3666363"/>
            </a:xfrm>
            <a:custGeom>
              <a:avLst/>
              <a:gdLst/>
              <a:ahLst/>
              <a:cxnLst/>
              <a:rect l="l" t="t" r="r" b="b"/>
              <a:pathLst>
                <a:path w="6110478" h="3666363">
                  <a:moveTo>
                    <a:pt x="0" y="0"/>
                  </a:moveTo>
                  <a:lnTo>
                    <a:pt x="6110478" y="0"/>
                  </a:lnTo>
                  <a:lnTo>
                    <a:pt x="6110478" y="3666363"/>
                  </a:lnTo>
                  <a:lnTo>
                    <a:pt x="0" y="3666363"/>
                  </a:lnTo>
                  <a:close/>
                </a:path>
              </a:pathLst>
            </a:custGeom>
            <a:solidFill>
              <a:srgbClr val="FC0301"/>
            </a:solidFill>
          </p:spPr>
          <p:txBody>
            <a:bodyPr/>
            <a:lstStyle/>
            <a:p>
              <a:endParaRPr lang="en-US"/>
            </a:p>
          </p:txBody>
        </p:sp>
        <p:sp>
          <p:nvSpPr>
            <p:cNvPr id="19" name="Freeform 19"/>
            <p:cNvSpPr/>
            <p:nvPr/>
          </p:nvSpPr>
          <p:spPr>
            <a:xfrm>
              <a:off x="0" y="0"/>
              <a:ext cx="6135878" cy="3691763"/>
            </a:xfrm>
            <a:custGeom>
              <a:avLst/>
              <a:gdLst/>
              <a:ahLst/>
              <a:cxnLst/>
              <a:rect l="l" t="t" r="r" b="b"/>
              <a:pathLst>
                <a:path w="6135878" h="3691763">
                  <a:moveTo>
                    <a:pt x="12700" y="0"/>
                  </a:moveTo>
                  <a:lnTo>
                    <a:pt x="6123178" y="0"/>
                  </a:lnTo>
                  <a:cubicBezTo>
                    <a:pt x="6130163" y="0"/>
                    <a:pt x="6135878" y="5715"/>
                    <a:pt x="6135878" y="12700"/>
                  </a:cubicBezTo>
                  <a:lnTo>
                    <a:pt x="6135878" y="3679063"/>
                  </a:lnTo>
                  <a:cubicBezTo>
                    <a:pt x="6135878" y="3686048"/>
                    <a:pt x="6130163" y="3691763"/>
                    <a:pt x="6123178" y="3691763"/>
                  </a:cubicBezTo>
                  <a:lnTo>
                    <a:pt x="12700" y="3691763"/>
                  </a:lnTo>
                  <a:cubicBezTo>
                    <a:pt x="5715" y="3691763"/>
                    <a:pt x="0" y="3686048"/>
                    <a:pt x="0" y="3679063"/>
                  </a:cubicBezTo>
                  <a:lnTo>
                    <a:pt x="0" y="12700"/>
                  </a:lnTo>
                  <a:cubicBezTo>
                    <a:pt x="0" y="5715"/>
                    <a:pt x="5715" y="0"/>
                    <a:pt x="12700" y="0"/>
                  </a:cubicBezTo>
                  <a:moveTo>
                    <a:pt x="12700" y="25400"/>
                  </a:moveTo>
                  <a:lnTo>
                    <a:pt x="12700" y="12700"/>
                  </a:lnTo>
                  <a:lnTo>
                    <a:pt x="25400" y="12700"/>
                  </a:lnTo>
                  <a:lnTo>
                    <a:pt x="25400" y="3679063"/>
                  </a:lnTo>
                  <a:lnTo>
                    <a:pt x="12700" y="3679063"/>
                  </a:lnTo>
                  <a:lnTo>
                    <a:pt x="12700" y="3666363"/>
                  </a:lnTo>
                  <a:lnTo>
                    <a:pt x="6123178" y="3666363"/>
                  </a:lnTo>
                  <a:lnTo>
                    <a:pt x="6123178" y="3679063"/>
                  </a:lnTo>
                  <a:lnTo>
                    <a:pt x="6110478" y="3679063"/>
                  </a:lnTo>
                  <a:lnTo>
                    <a:pt x="6110478" y="12700"/>
                  </a:lnTo>
                  <a:lnTo>
                    <a:pt x="6123178" y="12700"/>
                  </a:lnTo>
                  <a:lnTo>
                    <a:pt x="6123178" y="25400"/>
                  </a:lnTo>
                  <a:lnTo>
                    <a:pt x="12700" y="25400"/>
                  </a:lnTo>
                  <a:close/>
                </a:path>
              </a:pathLst>
            </a:custGeom>
            <a:solidFill>
              <a:srgbClr val="FFFFFF"/>
            </a:solidFill>
          </p:spPr>
          <p:txBody>
            <a:bodyPr/>
            <a:lstStyle/>
            <a:p>
              <a:endParaRPr lang="en-US"/>
            </a:p>
          </p:txBody>
        </p:sp>
      </p:grpSp>
      <p:sp>
        <p:nvSpPr>
          <p:cNvPr id="20" name="TextBox 20"/>
          <p:cNvSpPr txBox="1"/>
          <p:nvPr/>
        </p:nvSpPr>
        <p:spPr>
          <a:xfrm>
            <a:off x="4334646" y="6888836"/>
            <a:ext cx="4457151" cy="1586484"/>
          </a:xfrm>
          <a:prstGeom prst="rect">
            <a:avLst/>
          </a:prstGeom>
        </p:spPr>
        <p:txBody>
          <a:bodyPr lIns="0" tIns="0" rIns="0" bIns="0" rtlCol="0" anchor="t">
            <a:spAutoFit/>
          </a:bodyPr>
          <a:lstStyle/>
          <a:p>
            <a:pPr algn="ctr">
              <a:lnSpc>
                <a:spcPts val="3078"/>
              </a:lnSpc>
            </a:pPr>
            <a:r>
              <a:rPr lang="en-US" sz="2850">
                <a:solidFill>
                  <a:srgbClr val="FFFFFF"/>
                </a:solidFill>
                <a:latin typeface="Arimo"/>
                <a:ea typeface="Arimo"/>
                <a:cs typeface="Arimo"/>
                <a:sym typeface="Arimo"/>
              </a:rPr>
              <a:t>▶️ 49% do not know who to talk to about requesting a workplace accommodation within their company. </a:t>
            </a:r>
          </a:p>
        </p:txBody>
      </p:sp>
      <p:grpSp>
        <p:nvGrpSpPr>
          <p:cNvPr id="21" name="Group 21"/>
          <p:cNvGrpSpPr/>
          <p:nvPr/>
        </p:nvGrpSpPr>
        <p:grpSpPr>
          <a:xfrm>
            <a:off x="9303426" y="6288164"/>
            <a:ext cx="4601931" cy="2768778"/>
            <a:chOff x="0" y="0"/>
            <a:chExt cx="6135908" cy="3691704"/>
          </a:xfrm>
        </p:grpSpPr>
        <p:sp>
          <p:nvSpPr>
            <p:cNvPr id="22" name="Freeform 22"/>
            <p:cNvSpPr/>
            <p:nvPr/>
          </p:nvSpPr>
          <p:spPr>
            <a:xfrm>
              <a:off x="12700" y="12700"/>
              <a:ext cx="6110478" cy="3666363"/>
            </a:xfrm>
            <a:custGeom>
              <a:avLst/>
              <a:gdLst/>
              <a:ahLst/>
              <a:cxnLst/>
              <a:rect l="l" t="t" r="r" b="b"/>
              <a:pathLst>
                <a:path w="6110478" h="3666363">
                  <a:moveTo>
                    <a:pt x="0" y="0"/>
                  </a:moveTo>
                  <a:lnTo>
                    <a:pt x="6110478" y="0"/>
                  </a:lnTo>
                  <a:lnTo>
                    <a:pt x="6110478" y="3666363"/>
                  </a:lnTo>
                  <a:lnTo>
                    <a:pt x="0" y="3666363"/>
                  </a:lnTo>
                  <a:close/>
                </a:path>
              </a:pathLst>
            </a:custGeom>
            <a:solidFill>
              <a:srgbClr val="004082"/>
            </a:solidFill>
          </p:spPr>
          <p:txBody>
            <a:bodyPr/>
            <a:lstStyle/>
            <a:p>
              <a:endParaRPr lang="en-US"/>
            </a:p>
          </p:txBody>
        </p:sp>
        <p:sp>
          <p:nvSpPr>
            <p:cNvPr id="23" name="Freeform 23"/>
            <p:cNvSpPr/>
            <p:nvPr/>
          </p:nvSpPr>
          <p:spPr>
            <a:xfrm>
              <a:off x="0" y="0"/>
              <a:ext cx="6135878" cy="3691763"/>
            </a:xfrm>
            <a:custGeom>
              <a:avLst/>
              <a:gdLst/>
              <a:ahLst/>
              <a:cxnLst/>
              <a:rect l="l" t="t" r="r" b="b"/>
              <a:pathLst>
                <a:path w="6135878" h="3691763">
                  <a:moveTo>
                    <a:pt x="12700" y="0"/>
                  </a:moveTo>
                  <a:lnTo>
                    <a:pt x="6123178" y="0"/>
                  </a:lnTo>
                  <a:cubicBezTo>
                    <a:pt x="6130163" y="0"/>
                    <a:pt x="6135878" y="5715"/>
                    <a:pt x="6135878" y="12700"/>
                  </a:cubicBezTo>
                  <a:lnTo>
                    <a:pt x="6135878" y="3679063"/>
                  </a:lnTo>
                  <a:cubicBezTo>
                    <a:pt x="6135878" y="3686048"/>
                    <a:pt x="6130163" y="3691763"/>
                    <a:pt x="6123178" y="3691763"/>
                  </a:cubicBezTo>
                  <a:lnTo>
                    <a:pt x="12700" y="3691763"/>
                  </a:lnTo>
                  <a:cubicBezTo>
                    <a:pt x="5715" y="3691763"/>
                    <a:pt x="0" y="3686048"/>
                    <a:pt x="0" y="3679063"/>
                  </a:cubicBezTo>
                  <a:lnTo>
                    <a:pt x="0" y="12700"/>
                  </a:lnTo>
                  <a:cubicBezTo>
                    <a:pt x="0" y="5715"/>
                    <a:pt x="5715" y="0"/>
                    <a:pt x="12700" y="0"/>
                  </a:cubicBezTo>
                  <a:moveTo>
                    <a:pt x="12700" y="25400"/>
                  </a:moveTo>
                  <a:lnTo>
                    <a:pt x="12700" y="12700"/>
                  </a:lnTo>
                  <a:lnTo>
                    <a:pt x="25400" y="12700"/>
                  </a:lnTo>
                  <a:lnTo>
                    <a:pt x="25400" y="3679063"/>
                  </a:lnTo>
                  <a:lnTo>
                    <a:pt x="12700" y="3679063"/>
                  </a:lnTo>
                  <a:lnTo>
                    <a:pt x="12700" y="3666363"/>
                  </a:lnTo>
                  <a:lnTo>
                    <a:pt x="6123178" y="3666363"/>
                  </a:lnTo>
                  <a:lnTo>
                    <a:pt x="6123178" y="3679063"/>
                  </a:lnTo>
                  <a:lnTo>
                    <a:pt x="6110478" y="3679063"/>
                  </a:lnTo>
                  <a:lnTo>
                    <a:pt x="6110478" y="12700"/>
                  </a:lnTo>
                  <a:lnTo>
                    <a:pt x="6123178" y="12700"/>
                  </a:lnTo>
                  <a:lnTo>
                    <a:pt x="6123178" y="25400"/>
                  </a:lnTo>
                  <a:lnTo>
                    <a:pt x="12700" y="25400"/>
                  </a:lnTo>
                  <a:close/>
                </a:path>
              </a:pathLst>
            </a:custGeom>
            <a:solidFill>
              <a:srgbClr val="FFFFFF"/>
            </a:solidFill>
          </p:spPr>
          <p:txBody>
            <a:bodyPr/>
            <a:lstStyle/>
            <a:p>
              <a:endParaRPr lang="en-US"/>
            </a:p>
          </p:txBody>
        </p:sp>
      </p:grpSp>
      <p:sp>
        <p:nvSpPr>
          <p:cNvPr id="24" name="TextBox 24"/>
          <p:cNvSpPr txBox="1"/>
          <p:nvPr/>
        </p:nvSpPr>
        <p:spPr>
          <a:xfrm>
            <a:off x="9375816" y="6888836"/>
            <a:ext cx="4457151" cy="1586484"/>
          </a:xfrm>
          <a:prstGeom prst="rect">
            <a:avLst/>
          </a:prstGeom>
        </p:spPr>
        <p:txBody>
          <a:bodyPr lIns="0" tIns="0" rIns="0" bIns="0" rtlCol="0" anchor="t">
            <a:spAutoFit/>
          </a:bodyPr>
          <a:lstStyle/>
          <a:p>
            <a:pPr algn="ctr">
              <a:lnSpc>
                <a:spcPts val="3078"/>
              </a:lnSpc>
            </a:pPr>
            <a:r>
              <a:rPr lang="en-US" sz="2850">
                <a:solidFill>
                  <a:srgbClr val="FFFFFF"/>
                </a:solidFill>
                <a:latin typeface="Arimo"/>
                <a:ea typeface="Arimo"/>
                <a:cs typeface="Arimo"/>
                <a:sym typeface="Arimo"/>
              </a:rPr>
              <a:t>▶️ 23% surveyed said they lost their job or were demoted after requesting accommodations.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3428" cy="10287000"/>
            <a:chOff x="0" y="0"/>
            <a:chExt cx="24377904" cy="13716000"/>
          </a:xfrm>
        </p:grpSpPr>
        <p:sp>
          <p:nvSpPr>
            <p:cNvPr id="3" name="Freeform 3"/>
            <p:cNvSpPr/>
            <p:nvPr/>
          </p:nvSpPr>
          <p:spPr>
            <a:xfrm>
              <a:off x="0" y="0"/>
              <a:ext cx="24377904" cy="13716000"/>
            </a:xfrm>
            <a:custGeom>
              <a:avLst/>
              <a:gdLst/>
              <a:ahLst/>
              <a:cxnLst/>
              <a:rect l="l" t="t" r="r" b="b"/>
              <a:pathLst>
                <a:path w="24377904" h="13716000">
                  <a:moveTo>
                    <a:pt x="0" y="0"/>
                  </a:moveTo>
                  <a:lnTo>
                    <a:pt x="24377904" y="0"/>
                  </a:lnTo>
                  <a:lnTo>
                    <a:pt x="24377904" y="13716000"/>
                  </a:lnTo>
                  <a:lnTo>
                    <a:pt x="0" y="13716000"/>
                  </a:lnTo>
                  <a:close/>
                </a:path>
              </a:pathLst>
            </a:custGeom>
            <a:solidFill>
              <a:srgbClr val="C3604D"/>
            </a:solidFill>
          </p:spPr>
          <p:txBody>
            <a:bodyPr/>
            <a:lstStyle/>
            <a:p>
              <a:endParaRPr lang="en-US"/>
            </a:p>
          </p:txBody>
        </p:sp>
      </p:grpSp>
      <p:sp>
        <p:nvSpPr>
          <p:cNvPr id="4" name="AutoShape 4"/>
          <p:cNvSpPr/>
          <p:nvPr/>
        </p:nvSpPr>
        <p:spPr>
          <a:xfrm rot="5363">
            <a:off x="-31418" y="10038950"/>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5" name="AutoShape 5"/>
          <p:cNvSpPr/>
          <p:nvPr/>
        </p:nvSpPr>
        <p:spPr>
          <a:xfrm rot="5390477">
            <a:off x="-5165606"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6" name="AutoShape 6"/>
          <p:cNvSpPr/>
          <p:nvPr/>
        </p:nvSpPr>
        <p:spPr>
          <a:xfrm rot="5390477">
            <a:off x="12824281"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7" name="AutoShape 7"/>
          <p:cNvSpPr/>
          <p:nvPr/>
        </p:nvSpPr>
        <p:spPr>
          <a:xfrm rot="5390477">
            <a:off x="-4876814"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8" name="AutoShape 8"/>
          <p:cNvSpPr/>
          <p:nvPr/>
        </p:nvSpPr>
        <p:spPr>
          <a:xfrm rot="5390477">
            <a:off x="-3377657"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9" name="AutoShape 9"/>
          <p:cNvSpPr/>
          <p:nvPr/>
        </p:nvSpPr>
        <p:spPr>
          <a:xfrm rot="5390477">
            <a:off x="-1878500"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0" name="AutoShape 10"/>
          <p:cNvSpPr/>
          <p:nvPr/>
        </p:nvSpPr>
        <p:spPr>
          <a:xfrm rot="5390477">
            <a:off x="-379343"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1" name="AutoShape 11"/>
          <p:cNvSpPr/>
          <p:nvPr/>
        </p:nvSpPr>
        <p:spPr>
          <a:xfrm rot="5390477">
            <a:off x="1119814"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2" name="AutoShape 12"/>
          <p:cNvSpPr/>
          <p:nvPr/>
        </p:nvSpPr>
        <p:spPr>
          <a:xfrm rot="5390477">
            <a:off x="2618971"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3" name="AutoShape 13"/>
          <p:cNvSpPr/>
          <p:nvPr/>
        </p:nvSpPr>
        <p:spPr>
          <a:xfrm rot="5390477">
            <a:off x="4118128"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4" name="AutoShape 14"/>
          <p:cNvSpPr/>
          <p:nvPr/>
        </p:nvSpPr>
        <p:spPr>
          <a:xfrm rot="5390477">
            <a:off x="5617285"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5" name="AutoShape 15"/>
          <p:cNvSpPr/>
          <p:nvPr/>
        </p:nvSpPr>
        <p:spPr>
          <a:xfrm rot="5390477">
            <a:off x="7116442"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6" name="AutoShape 16"/>
          <p:cNvSpPr/>
          <p:nvPr/>
        </p:nvSpPr>
        <p:spPr>
          <a:xfrm rot="5390477">
            <a:off x="8615599"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7" name="AutoShape 17"/>
          <p:cNvSpPr/>
          <p:nvPr/>
        </p:nvSpPr>
        <p:spPr>
          <a:xfrm rot="5390477">
            <a:off x="10114756"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8" name="AutoShape 18"/>
          <p:cNvSpPr/>
          <p:nvPr/>
        </p:nvSpPr>
        <p:spPr>
          <a:xfrm rot="5390477">
            <a:off x="11613913"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9" name="AutoShape 19"/>
          <p:cNvSpPr/>
          <p:nvPr/>
        </p:nvSpPr>
        <p:spPr>
          <a:xfrm rot="5390477">
            <a:off x="13113073"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20" name="AutoShape 20"/>
          <p:cNvSpPr/>
          <p:nvPr/>
        </p:nvSpPr>
        <p:spPr>
          <a:xfrm rot="5363">
            <a:off x="-22097" y="267099"/>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21" name="AutoShape 21"/>
          <p:cNvSpPr/>
          <p:nvPr/>
        </p:nvSpPr>
        <p:spPr>
          <a:xfrm rot="5363">
            <a:off x="-22097" y="110288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22" name="AutoShape 22"/>
          <p:cNvSpPr/>
          <p:nvPr/>
        </p:nvSpPr>
        <p:spPr>
          <a:xfrm rot="5363">
            <a:off x="-22097" y="1938669"/>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23" name="AutoShape 23"/>
          <p:cNvSpPr/>
          <p:nvPr/>
        </p:nvSpPr>
        <p:spPr>
          <a:xfrm rot="5363">
            <a:off x="-22097" y="277445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24" name="AutoShape 24"/>
          <p:cNvSpPr/>
          <p:nvPr/>
        </p:nvSpPr>
        <p:spPr>
          <a:xfrm rot="5363">
            <a:off x="-22097" y="3610239"/>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25" name="AutoShape 25"/>
          <p:cNvSpPr/>
          <p:nvPr/>
        </p:nvSpPr>
        <p:spPr>
          <a:xfrm rot="5363">
            <a:off x="-22097" y="444602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26" name="AutoShape 26"/>
          <p:cNvSpPr/>
          <p:nvPr/>
        </p:nvSpPr>
        <p:spPr>
          <a:xfrm rot="5363">
            <a:off x="-22097" y="5281809"/>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27" name="AutoShape 27"/>
          <p:cNvSpPr/>
          <p:nvPr/>
        </p:nvSpPr>
        <p:spPr>
          <a:xfrm rot="5363">
            <a:off x="-22097" y="611759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28" name="AutoShape 28"/>
          <p:cNvSpPr/>
          <p:nvPr/>
        </p:nvSpPr>
        <p:spPr>
          <a:xfrm rot="5363">
            <a:off x="-22097" y="6953379"/>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29" name="AutoShape 29"/>
          <p:cNvSpPr/>
          <p:nvPr/>
        </p:nvSpPr>
        <p:spPr>
          <a:xfrm rot="5363">
            <a:off x="-22097" y="778916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30" name="AutoShape 30"/>
          <p:cNvSpPr/>
          <p:nvPr/>
        </p:nvSpPr>
        <p:spPr>
          <a:xfrm rot="5363">
            <a:off x="-22097" y="8624949"/>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31" name="AutoShape 31"/>
          <p:cNvSpPr/>
          <p:nvPr/>
        </p:nvSpPr>
        <p:spPr>
          <a:xfrm rot="5363">
            <a:off x="-22097" y="1029652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32" name="AutoShape 32"/>
          <p:cNvSpPr/>
          <p:nvPr/>
        </p:nvSpPr>
        <p:spPr>
          <a:xfrm rot="5363">
            <a:off x="2822" y="9382125"/>
            <a:ext cx="18316597" cy="0"/>
          </a:xfrm>
          <a:prstGeom prst="line">
            <a:avLst/>
          </a:prstGeom>
          <a:ln w="19050" cap="rnd">
            <a:solidFill>
              <a:srgbClr val="46B4A1"/>
            </a:solidFill>
            <a:prstDash val="solid"/>
            <a:headEnd type="none" w="sm" len="sm"/>
            <a:tailEnd type="none" w="sm" len="sm"/>
          </a:ln>
        </p:spPr>
        <p:txBody>
          <a:bodyPr/>
          <a:lstStyle/>
          <a:p>
            <a:endParaRPr lang="en-US"/>
          </a:p>
        </p:txBody>
      </p:sp>
      <p:grpSp>
        <p:nvGrpSpPr>
          <p:cNvPr id="33" name="Group 33"/>
          <p:cNvGrpSpPr/>
          <p:nvPr/>
        </p:nvGrpSpPr>
        <p:grpSpPr>
          <a:xfrm>
            <a:off x="-9321" y="7522074"/>
            <a:ext cx="4200186" cy="2764926"/>
            <a:chOff x="0" y="0"/>
            <a:chExt cx="5600248" cy="3686568"/>
          </a:xfrm>
        </p:grpSpPr>
        <p:sp>
          <p:nvSpPr>
            <p:cNvPr id="34" name="Freeform 34"/>
            <p:cNvSpPr/>
            <p:nvPr/>
          </p:nvSpPr>
          <p:spPr>
            <a:xfrm>
              <a:off x="0" y="0"/>
              <a:ext cx="5600192" cy="3686556"/>
            </a:xfrm>
            <a:custGeom>
              <a:avLst/>
              <a:gdLst/>
              <a:ahLst/>
              <a:cxnLst/>
              <a:rect l="l" t="t" r="r" b="b"/>
              <a:pathLst>
                <a:path w="5600192" h="3686556">
                  <a:moveTo>
                    <a:pt x="750697" y="0"/>
                  </a:moveTo>
                  <a:cubicBezTo>
                    <a:pt x="3011551" y="0"/>
                    <a:pt x="4924679" y="1489202"/>
                    <a:pt x="5562600" y="3540125"/>
                  </a:cubicBezTo>
                  <a:lnTo>
                    <a:pt x="5600192" y="3686556"/>
                  </a:lnTo>
                  <a:lnTo>
                    <a:pt x="3975735" y="3686556"/>
                  </a:lnTo>
                  <a:lnTo>
                    <a:pt x="3972433" y="3677412"/>
                  </a:lnTo>
                  <a:cubicBezTo>
                    <a:pt x="3441573" y="2422525"/>
                    <a:pt x="2199005" y="1541907"/>
                    <a:pt x="750697" y="1541907"/>
                  </a:cubicBezTo>
                  <a:cubicBezTo>
                    <a:pt x="509270" y="1541907"/>
                    <a:pt x="273685" y="1566418"/>
                    <a:pt x="46101" y="1612900"/>
                  </a:cubicBezTo>
                  <a:lnTo>
                    <a:pt x="0" y="1624838"/>
                  </a:lnTo>
                  <a:lnTo>
                    <a:pt x="0" y="61976"/>
                  </a:lnTo>
                  <a:lnTo>
                    <a:pt x="235585" y="26035"/>
                  </a:lnTo>
                  <a:cubicBezTo>
                    <a:pt x="405003" y="8763"/>
                    <a:pt x="576834" y="0"/>
                    <a:pt x="750697" y="0"/>
                  </a:cubicBezTo>
                  <a:close/>
                </a:path>
              </a:pathLst>
            </a:custGeom>
            <a:solidFill>
              <a:srgbClr val="994433">
                <a:alpha val="19608"/>
              </a:srgbClr>
            </a:solidFill>
          </p:spPr>
          <p:txBody>
            <a:bodyPr/>
            <a:lstStyle/>
            <a:p>
              <a:endParaRPr lang="en-US"/>
            </a:p>
          </p:txBody>
        </p:sp>
      </p:grpSp>
      <p:grpSp>
        <p:nvGrpSpPr>
          <p:cNvPr id="35" name="Group 35"/>
          <p:cNvGrpSpPr/>
          <p:nvPr/>
        </p:nvGrpSpPr>
        <p:grpSpPr>
          <a:xfrm>
            <a:off x="11969592" y="0"/>
            <a:ext cx="6313836" cy="2475824"/>
            <a:chOff x="0" y="0"/>
            <a:chExt cx="8418448" cy="3301098"/>
          </a:xfrm>
        </p:grpSpPr>
        <p:sp>
          <p:nvSpPr>
            <p:cNvPr id="36" name="Freeform 36"/>
            <p:cNvSpPr/>
            <p:nvPr/>
          </p:nvSpPr>
          <p:spPr>
            <a:xfrm>
              <a:off x="0" y="0"/>
              <a:ext cx="8418449" cy="3301111"/>
            </a:xfrm>
            <a:custGeom>
              <a:avLst/>
              <a:gdLst/>
              <a:ahLst/>
              <a:cxnLst/>
              <a:rect l="l" t="t" r="r" b="b"/>
              <a:pathLst>
                <a:path w="8418449" h="3301111">
                  <a:moveTo>
                    <a:pt x="0" y="0"/>
                  </a:moveTo>
                  <a:lnTo>
                    <a:pt x="1692910" y="0"/>
                  </a:lnTo>
                  <a:lnTo>
                    <a:pt x="1825117" y="217551"/>
                  </a:lnTo>
                  <a:cubicBezTo>
                    <a:pt x="2453386" y="1147699"/>
                    <a:pt x="3517519" y="1759204"/>
                    <a:pt x="4724400" y="1759204"/>
                  </a:cubicBezTo>
                  <a:cubicBezTo>
                    <a:pt x="5931281" y="1759204"/>
                    <a:pt x="6995414" y="1147699"/>
                    <a:pt x="7623683" y="217551"/>
                  </a:cubicBezTo>
                  <a:lnTo>
                    <a:pt x="7755890" y="0"/>
                  </a:lnTo>
                  <a:lnTo>
                    <a:pt x="8418449" y="0"/>
                  </a:lnTo>
                  <a:lnTo>
                    <a:pt x="8418449" y="1680845"/>
                  </a:lnTo>
                  <a:lnTo>
                    <a:pt x="8287131" y="1825371"/>
                  </a:lnTo>
                  <a:cubicBezTo>
                    <a:pt x="7375271" y="2737104"/>
                    <a:pt x="6115685" y="3301111"/>
                    <a:pt x="4724400" y="3301111"/>
                  </a:cubicBezTo>
                  <a:cubicBezTo>
                    <a:pt x="2637409" y="3301111"/>
                    <a:pt x="846836" y="2032254"/>
                    <a:pt x="81915" y="223901"/>
                  </a:cubicBezTo>
                  <a:close/>
                </a:path>
              </a:pathLst>
            </a:custGeom>
            <a:solidFill>
              <a:srgbClr val="DBA094">
                <a:alpha val="49804"/>
              </a:srgbClr>
            </a:solidFill>
          </p:spPr>
          <p:txBody>
            <a:bodyPr/>
            <a:lstStyle/>
            <a:p>
              <a:endParaRPr lang="en-US"/>
            </a:p>
          </p:txBody>
        </p:sp>
      </p:grpSp>
      <p:grpSp>
        <p:nvGrpSpPr>
          <p:cNvPr id="37" name="Group 37"/>
          <p:cNvGrpSpPr/>
          <p:nvPr/>
        </p:nvGrpSpPr>
        <p:grpSpPr>
          <a:xfrm>
            <a:off x="0" y="0"/>
            <a:ext cx="18312920" cy="10287000"/>
            <a:chOff x="0" y="0"/>
            <a:chExt cx="24417226" cy="13716000"/>
          </a:xfrm>
        </p:grpSpPr>
        <p:sp>
          <p:nvSpPr>
            <p:cNvPr id="38" name="Freeform 38"/>
            <p:cNvSpPr/>
            <p:nvPr/>
          </p:nvSpPr>
          <p:spPr>
            <a:xfrm>
              <a:off x="0" y="0"/>
              <a:ext cx="24417274" cy="13716000"/>
            </a:xfrm>
            <a:custGeom>
              <a:avLst/>
              <a:gdLst/>
              <a:ahLst/>
              <a:cxnLst/>
              <a:rect l="l" t="t" r="r" b="b"/>
              <a:pathLst>
                <a:path w="24417274" h="13716000">
                  <a:moveTo>
                    <a:pt x="0" y="0"/>
                  </a:moveTo>
                  <a:lnTo>
                    <a:pt x="24417274" y="0"/>
                  </a:lnTo>
                  <a:lnTo>
                    <a:pt x="24417274" y="13716000"/>
                  </a:lnTo>
                  <a:lnTo>
                    <a:pt x="0" y="13716000"/>
                  </a:lnTo>
                  <a:close/>
                </a:path>
              </a:pathLst>
            </a:custGeom>
            <a:solidFill>
              <a:srgbClr val="E8E3E2">
                <a:alpha val="80000"/>
              </a:srgbClr>
            </a:solidFill>
          </p:spPr>
          <p:txBody>
            <a:bodyPr/>
            <a:lstStyle/>
            <a:p>
              <a:endParaRPr lang="en-US"/>
            </a:p>
          </p:txBody>
        </p:sp>
      </p:grpSp>
      <p:grpSp>
        <p:nvGrpSpPr>
          <p:cNvPr id="39" name="Group 39"/>
          <p:cNvGrpSpPr/>
          <p:nvPr/>
        </p:nvGrpSpPr>
        <p:grpSpPr>
          <a:xfrm>
            <a:off x="0" y="-3"/>
            <a:ext cx="18312920" cy="10287000"/>
            <a:chOff x="0" y="0"/>
            <a:chExt cx="24417226" cy="13716000"/>
          </a:xfrm>
        </p:grpSpPr>
        <p:sp>
          <p:nvSpPr>
            <p:cNvPr id="40" name="Freeform 40"/>
            <p:cNvSpPr/>
            <p:nvPr/>
          </p:nvSpPr>
          <p:spPr>
            <a:xfrm>
              <a:off x="0" y="0"/>
              <a:ext cx="24417274" cy="13716000"/>
            </a:xfrm>
            <a:custGeom>
              <a:avLst/>
              <a:gdLst/>
              <a:ahLst/>
              <a:cxnLst/>
              <a:rect l="l" t="t" r="r" b="b"/>
              <a:pathLst>
                <a:path w="24417274" h="13716000">
                  <a:moveTo>
                    <a:pt x="0" y="0"/>
                  </a:moveTo>
                  <a:lnTo>
                    <a:pt x="24417274" y="0"/>
                  </a:lnTo>
                  <a:lnTo>
                    <a:pt x="24417274" y="13716000"/>
                  </a:lnTo>
                  <a:lnTo>
                    <a:pt x="0" y="13716000"/>
                  </a:lnTo>
                  <a:close/>
                </a:path>
              </a:pathLst>
            </a:custGeom>
            <a:solidFill>
              <a:srgbClr val="FFB303"/>
            </a:solidFill>
          </p:spPr>
          <p:txBody>
            <a:bodyPr/>
            <a:lstStyle/>
            <a:p>
              <a:endParaRPr lang="en-US"/>
            </a:p>
          </p:txBody>
        </p:sp>
      </p:grpSp>
      <p:grpSp>
        <p:nvGrpSpPr>
          <p:cNvPr id="41" name="Group 41"/>
          <p:cNvGrpSpPr/>
          <p:nvPr/>
        </p:nvGrpSpPr>
        <p:grpSpPr>
          <a:xfrm rot="-2700000">
            <a:off x="612153" y="-426219"/>
            <a:ext cx="852434" cy="852434"/>
            <a:chOff x="0" y="0"/>
            <a:chExt cx="1136578" cy="1136578"/>
          </a:xfrm>
        </p:grpSpPr>
        <p:sp>
          <p:nvSpPr>
            <p:cNvPr id="42" name="Freeform 42"/>
            <p:cNvSpPr/>
            <p:nvPr/>
          </p:nvSpPr>
          <p:spPr>
            <a:xfrm>
              <a:off x="0" y="0"/>
              <a:ext cx="1136523" cy="1136523"/>
            </a:xfrm>
            <a:custGeom>
              <a:avLst/>
              <a:gdLst/>
              <a:ahLst/>
              <a:cxnLst/>
              <a:rect l="l" t="t" r="r" b="b"/>
              <a:pathLst>
                <a:path w="1136523" h="1136523">
                  <a:moveTo>
                    <a:pt x="0" y="1136523"/>
                  </a:moveTo>
                  <a:lnTo>
                    <a:pt x="0" y="0"/>
                  </a:lnTo>
                  <a:lnTo>
                    <a:pt x="1136523" y="1136523"/>
                  </a:lnTo>
                  <a:close/>
                </a:path>
              </a:pathLst>
            </a:custGeom>
            <a:solidFill>
              <a:srgbClr val="662D22">
                <a:alpha val="16863"/>
              </a:srgbClr>
            </a:solidFill>
          </p:spPr>
          <p:txBody>
            <a:bodyPr/>
            <a:lstStyle/>
            <a:p>
              <a:endParaRPr lang="en-US"/>
            </a:p>
          </p:txBody>
        </p:sp>
      </p:grpSp>
      <p:sp>
        <p:nvSpPr>
          <p:cNvPr id="44" name="AutoShape 44"/>
          <p:cNvSpPr/>
          <p:nvPr/>
        </p:nvSpPr>
        <p:spPr>
          <a:xfrm rot="5390477">
            <a:off x="12832080" y="511492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49" name="AutoShape 49"/>
          <p:cNvSpPr/>
          <p:nvPr/>
        </p:nvSpPr>
        <p:spPr>
          <a:xfrm rot="5390477">
            <a:off x="2626770" y="511492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50" name="AutoShape 50"/>
          <p:cNvSpPr/>
          <p:nvPr/>
        </p:nvSpPr>
        <p:spPr>
          <a:xfrm rot="5390477">
            <a:off x="4125927" y="511492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51" name="AutoShape 51"/>
          <p:cNvSpPr/>
          <p:nvPr/>
        </p:nvSpPr>
        <p:spPr>
          <a:xfrm rot="5390477">
            <a:off x="5625084" y="511492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52" name="AutoShape 52"/>
          <p:cNvSpPr/>
          <p:nvPr/>
        </p:nvSpPr>
        <p:spPr>
          <a:xfrm rot="5390477">
            <a:off x="7124241" y="511492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53" name="AutoShape 53"/>
          <p:cNvSpPr/>
          <p:nvPr/>
        </p:nvSpPr>
        <p:spPr>
          <a:xfrm rot="5390477">
            <a:off x="8623398" y="511492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54" name="AutoShape 54"/>
          <p:cNvSpPr/>
          <p:nvPr/>
        </p:nvSpPr>
        <p:spPr>
          <a:xfrm rot="5390477">
            <a:off x="10122555" y="511492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55" name="AutoShape 55"/>
          <p:cNvSpPr/>
          <p:nvPr/>
        </p:nvSpPr>
        <p:spPr>
          <a:xfrm rot="5390477">
            <a:off x="11621712" y="511492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56" name="AutoShape 56"/>
          <p:cNvSpPr/>
          <p:nvPr/>
        </p:nvSpPr>
        <p:spPr>
          <a:xfrm rot="5390477">
            <a:off x="13120872" y="511492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67" name="AutoShape 67"/>
          <p:cNvSpPr/>
          <p:nvPr/>
        </p:nvSpPr>
        <p:spPr>
          <a:xfrm rot="5363">
            <a:off x="-14299" y="1027747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69" name="TextBox 69"/>
          <p:cNvSpPr txBox="1"/>
          <p:nvPr/>
        </p:nvSpPr>
        <p:spPr>
          <a:xfrm>
            <a:off x="777241" y="3445625"/>
            <a:ext cx="6185860" cy="3643884"/>
          </a:xfrm>
          <a:prstGeom prst="rect">
            <a:avLst/>
          </a:prstGeom>
        </p:spPr>
        <p:txBody>
          <a:bodyPr lIns="0" tIns="0" rIns="0" bIns="0" rtlCol="0" anchor="t">
            <a:spAutoFit/>
          </a:bodyPr>
          <a:lstStyle/>
          <a:p>
            <a:pPr algn="l">
              <a:lnSpc>
                <a:spcPts val="7128"/>
              </a:lnSpc>
            </a:pPr>
            <a:r>
              <a:rPr lang="en-US" sz="6600" b="1">
                <a:solidFill>
                  <a:srgbClr val="FFFFFF"/>
                </a:solidFill>
                <a:latin typeface="Posterama Bold"/>
                <a:ea typeface="Posterama Bold"/>
                <a:cs typeface="Posterama Bold"/>
                <a:sym typeface="Posterama Bold"/>
              </a:rPr>
              <a:t>Barriers to Neuro-inclusive Workplaces  </a:t>
            </a:r>
          </a:p>
        </p:txBody>
      </p:sp>
      <p:sp>
        <p:nvSpPr>
          <p:cNvPr id="70" name="Freeform 70"/>
          <p:cNvSpPr/>
          <p:nvPr/>
        </p:nvSpPr>
        <p:spPr>
          <a:xfrm>
            <a:off x="6619873" y="-9528"/>
            <a:ext cx="11702572" cy="10306052"/>
          </a:xfrm>
          <a:custGeom>
            <a:avLst/>
            <a:gdLst/>
            <a:ahLst/>
            <a:cxnLst/>
            <a:rect l="l" t="t" r="r" b="b"/>
            <a:pathLst>
              <a:path w="11702572" h="10306052">
                <a:moveTo>
                  <a:pt x="0" y="0"/>
                </a:moveTo>
                <a:lnTo>
                  <a:pt x="11702573" y="0"/>
                </a:lnTo>
                <a:lnTo>
                  <a:pt x="11702573" y="10306051"/>
                </a:lnTo>
                <a:lnTo>
                  <a:pt x="0" y="103060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71" name="Group 71"/>
          <p:cNvGrpSpPr/>
          <p:nvPr/>
        </p:nvGrpSpPr>
        <p:grpSpPr>
          <a:xfrm>
            <a:off x="7748268" y="284672"/>
            <a:ext cx="10246677" cy="1512608"/>
            <a:chOff x="0" y="0"/>
            <a:chExt cx="13662236" cy="2016810"/>
          </a:xfrm>
        </p:grpSpPr>
        <p:sp>
          <p:nvSpPr>
            <p:cNvPr id="72" name="Freeform 72"/>
            <p:cNvSpPr/>
            <p:nvPr/>
          </p:nvSpPr>
          <p:spPr>
            <a:xfrm>
              <a:off x="0" y="0"/>
              <a:ext cx="13662279" cy="2016760"/>
            </a:xfrm>
            <a:custGeom>
              <a:avLst/>
              <a:gdLst/>
              <a:ahLst/>
              <a:cxnLst/>
              <a:rect l="l" t="t" r="r" b="b"/>
              <a:pathLst>
                <a:path w="13662279" h="2016760">
                  <a:moveTo>
                    <a:pt x="0" y="201676"/>
                  </a:moveTo>
                  <a:cubicBezTo>
                    <a:pt x="0" y="90297"/>
                    <a:pt x="90297" y="0"/>
                    <a:pt x="201676" y="0"/>
                  </a:cubicBezTo>
                  <a:lnTo>
                    <a:pt x="13460603" y="0"/>
                  </a:lnTo>
                  <a:cubicBezTo>
                    <a:pt x="13571982" y="0"/>
                    <a:pt x="13662279" y="90297"/>
                    <a:pt x="13662279" y="201676"/>
                  </a:cubicBezTo>
                  <a:lnTo>
                    <a:pt x="13662279" y="1815084"/>
                  </a:lnTo>
                  <a:cubicBezTo>
                    <a:pt x="13662279" y="1926463"/>
                    <a:pt x="13571982" y="2016760"/>
                    <a:pt x="13460603" y="2016760"/>
                  </a:cubicBezTo>
                  <a:lnTo>
                    <a:pt x="201676" y="2016760"/>
                  </a:lnTo>
                  <a:cubicBezTo>
                    <a:pt x="90297" y="2016760"/>
                    <a:pt x="0" y="1926463"/>
                    <a:pt x="0" y="1815084"/>
                  </a:cubicBezTo>
                  <a:close/>
                </a:path>
              </a:pathLst>
            </a:custGeom>
            <a:solidFill>
              <a:srgbClr val="FC0301"/>
            </a:solidFill>
          </p:spPr>
          <p:txBody>
            <a:bodyPr/>
            <a:lstStyle/>
            <a:p>
              <a:endParaRPr lang="en-US"/>
            </a:p>
          </p:txBody>
        </p:sp>
      </p:grpSp>
      <p:sp>
        <p:nvSpPr>
          <p:cNvPr id="73" name="Freeform 73"/>
          <p:cNvSpPr/>
          <p:nvPr/>
        </p:nvSpPr>
        <p:spPr>
          <a:xfrm>
            <a:off x="8205831" y="625008"/>
            <a:ext cx="831933" cy="831933"/>
          </a:xfrm>
          <a:custGeom>
            <a:avLst/>
            <a:gdLst/>
            <a:ahLst/>
            <a:cxnLst/>
            <a:rect l="l" t="t" r="r" b="b"/>
            <a:pathLst>
              <a:path w="831933" h="831933">
                <a:moveTo>
                  <a:pt x="0" y="0"/>
                </a:moveTo>
                <a:lnTo>
                  <a:pt x="831933" y="0"/>
                </a:lnTo>
                <a:lnTo>
                  <a:pt x="831933" y="831933"/>
                </a:lnTo>
                <a:lnTo>
                  <a:pt x="0" y="8319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4" name="TextBox 74"/>
          <p:cNvSpPr txBox="1"/>
          <p:nvPr/>
        </p:nvSpPr>
        <p:spPr>
          <a:xfrm>
            <a:off x="9597290" y="405682"/>
            <a:ext cx="8295693" cy="1289637"/>
          </a:xfrm>
          <a:prstGeom prst="rect">
            <a:avLst/>
          </a:prstGeom>
        </p:spPr>
        <p:txBody>
          <a:bodyPr lIns="0" tIns="0" rIns="0" bIns="0" rtlCol="0" anchor="t">
            <a:spAutoFit/>
          </a:bodyPr>
          <a:lstStyle/>
          <a:p>
            <a:pPr algn="l">
              <a:lnSpc>
                <a:spcPts val="3078"/>
              </a:lnSpc>
            </a:pPr>
            <a:r>
              <a:rPr lang="en-US" sz="2850" b="1">
                <a:solidFill>
                  <a:srgbClr val="000000"/>
                </a:solidFill>
                <a:latin typeface="Arimo Bold"/>
                <a:ea typeface="Arimo Bold"/>
                <a:cs typeface="Arimo Bold"/>
                <a:sym typeface="Arimo Bold"/>
              </a:rPr>
              <a:t>Recruitment Stage: </a:t>
            </a:r>
            <a:r>
              <a:rPr lang="en-US" sz="2850">
                <a:solidFill>
                  <a:srgbClr val="000000"/>
                </a:solidFill>
                <a:latin typeface="Arimo"/>
                <a:ea typeface="Arimo"/>
                <a:cs typeface="Arimo"/>
                <a:sym typeface="Arimo"/>
              </a:rPr>
              <a:t>Job descriptions </a:t>
            </a:r>
          </a:p>
        </p:txBody>
      </p:sp>
      <p:grpSp>
        <p:nvGrpSpPr>
          <p:cNvPr id="75" name="Group 75"/>
          <p:cNvGrpSpPr/>
          <p:nvPr/>
        </p:nvGrpSpPr>
        <p:grpSpPr>
          <a:xfrm>
            <a:off x="7748268" y="2175432"/>
            <a:ext cx="10246677" cy="1512608"/>
            <a:chOff x="0" y="0"/>
            <a:chExt cx="13662236" cy="2016810"/>
          </a:xfrm>
        </p:grpSpPr>
        <p:sp>
          <p:nvSpPr>
            <p:cNvPr id="76" name="Freeform 76"/>
            <p:cNvSpPr/>
            <p:nvPr/>
          </p:nvSpPr>
          <p:spPr>
            <a:xfrm>
              <a:off x="0" y="0"/>
              <a:ext cx="13662279" cy="2016760"/>
            </a:xfrm>
            <a:custGeom>
              <a:avLst/>
              <a:gdLst/>
              <a:ahLst/>
              <a:cxnLst/>
              <a:rect l="l" t="t" r="r" b="b"/>
              <a:pathLst>
                <a:path w="13662279" h="2016760">
                  <a:moveTo>
                    <a:pt x="0" y="201676"/>
                  </a:moveTo>
                  <a:cubicBezTo>
                    <a:pt x="0" y="90297"/>
                    <a:pt x="90297" y="0"/>
                    <a:pt x="201676" y="0"/>
                  </a:cubicBezTo>
                  <a:lnTo>
                    <a:pt x="13460603" y="0"/>
                  </a:lnTo>
                  <a:cubicBezTo>
                    <a:pt x="13571982" y="0"/>
                    <a:pt x="13662279" y="90297"/>
                    <a:pt x="13662279" y="201676"/>
                  </a:cubicBezTo>
                  <a:lnTo>
                    <a:pt x="13662279" y="1815084"/>
                  </a:lnTo>
                  <a:cubicBezTo>
                    <a:pt x="13662279" y="1926463"/>
                    <a:pt x="13571982" y="2016760"/>
                    <a:pt x="13460603" y="2016760"/>
                  </a:cubicBezTo>
                  <a:lnTo>
                    <a:pt x="201676" y="2016760"/>
                  </a:lnTo>
                  <a:cubicBezTo>
                    <a:pt x="90297" y="2016760"/>
                    <a:pt x="0" y="1926463"/>
                    <a:pt x="0" y="1815084"/>
                  </a:cubicBezTo>
                  <a:close/>
                </a:path>
              </a:pathLst>
            </a:custGeom>
            <a:solidFill>
              <a:srgbClr val="004082"/>
            </a:solidFill>
          </p:spPr>
          <p:txBody>
            <a:bodyPr/>
            <a:lstStyle/>
            <a:p>
              <a:endParaRPr lang="en-US"/>
            </a:p>
          </p:txBody>
        </p:sp>
      </p:grpSp>
      <p:sp>
        <p:nvSpPr>
          <p:cNvPr id="77" name="Freeform 77"/>
          <p:cNvSpPr/>
          <p:nvPr/>
        </p:nvSpPr>
        <p:spPr>
          <a:xfrm>
            <a:off x="8205831" y="2515768"/>
            <a:ext cx="831933" cy="831933"/>
          </a:xfrm>
          <a:custGeom>
            <a:avLst/>
            <a:gdLst/>
            <a:ahLst/>
            <a:cxnLst/>
            <a:rect l="l" t="t" r="r" b="b"/>
            <a:pathLst>
              <a:path w="831933" h="831933">
                <a:moveTo>
                  <a:pt x="0" y="0"/>
                </a:moveTo>
                <a:lnTo>
                  <a:pt x="831933" y="0"/>
                </a:lnTo>
                <a:lnTo>
                  <a:pt x="831933" y="831934"/>
                </a:lnTo>
                <a:lnTo>
                  <a:pt x="0" y="8319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8" name="TextBox 78"/>
          <p:cNvSpPr txBox="1"/>
          <p:nvPr/>
        </p:nvSpPr>
        <p:spPr>
          <a:xfrm>
            <a:off x="9597290" y="2296442"/>
            <a:ext cx="8295693" cy="1289637"/>
          </a:xfrm>
          <a:prstGeom prst="rect">
            <a:avLst/>
          </a:prstGeom>
        </p:spPr>
        <p:txBody>
          <a:bodyPr lIns="0" tIns="0" rIns="0" bIns="0" rtlCol="0" anchor="t">
            <a:spAutoFit/>
          </a:bodyPr>
          <a:lstStyle/>
          <a:p>
            <a:pPr algn="l">
              <a:lnSpc>
                <a:spcPts val="3078"/>
              </a:lnSpc>
            </a:pPr>
            <a:r>
              <a:rPr lang="en-US" sz="2850" b="1">
                <a:solidFill>
                  <a:srgbClr val="000000"/>
                </a:solidFill>
                <a:latin typeface="Arimo Bold"/>
                <a:ea typeface="Arimo Bold"/>
                <a:cs typeface="Arimo Bold"/>
                <a:sym typeface="Arimo Bold"/>
              </a:rPr>
              <a:t>Interview Stage: </a:t>
            </a:r>
            <a:r>
              <a:rPr lang="en-US" sz="2850">
                <a:solidFill>
                  <a:srgbClr val="000000"/>
                </a:solidFill>
                <a:latin typeface="Arimo"/>
                <a:ea typeface="Arimo"/>
                <a:cs typeface="Arimo"/>
                <a:sym typeface="Arimo"/>
              </a:rPr>
              <a:t>Standardized interviews, non-inclusive rubrics, etc.</a:t>
            </a:r>
          </a:p>
        </p:txBody>
      </p:sp>
      <p:grpSp>
        <p:nvGrpSpPr>
          <p:cNvPr id="79" name="Group 79"/>
          <p:cNvGrpSpPr/>
          <p:nvPr/>
        </p:nvGrpSpPr>
        <p:grpSpPr>
          <a:xfrm>
            <a:off x="7748268" y="4066191"/>
            <a:ext cx="10246677" cy="1512608"/>
            <a:chOff x="0" y="0"/>
            <a:chExt cx="13662236" cy="2016810"/>
          </a:xfrm>
        </p:grpSpPr>
        <p:sp>
          <p:nvSpPr>
            <p:cNvPr id="80" name="Freeform 80"/>
            <p:cNvSpPr/>
            <p:nvPr/>
          </p:nvSpPr>
          <p:spPr>
            <a:xfrm>
              <a:off x="0" y="0"/>
              <a:ext cx="13662279" cy="2016760"/>
            </a:xfrm>
            <a:custGeom>
              <a:avLst/>
              <a:gdLst/>
              <a:ahLst/>
              <a:cxnLst/>
              <a:rect l="l" t="t" r="r" b="b"/>
              <a:pathLst>
                <a:path w="13662279" h="2016760">
                  <a:moveTo>
                    <a:pt x="0" y="201676"/>
                  </a:moveTo>
                  <a:cubicBezTo>
                    <a:pt x="0" y="90297"/>
                    <a:pt x="90297" y="0"/>
                    <a:pt x="201676" y="0"/>
                  </a:cubicBezTo>
                  <a:lnTo>
                    <a:pt x="13460603" y="0"/>
                  </a:lnTo>
                  <a:cubicBezTo>
                    <a:pt x="13571982" y="0"/>
                    <a:pt x="13662279" y="90297"/>
                    <a:pt x="13662279" y="201676"/>
                  </a:cubicBezTo>
                  <a:lnTo>
                    <a:pt x="13662279" y="1815084"/>
                  </a:lnTo>
                  <a:cubicBezTo>
                    <a:pt x="13662279" y="1926463"/>
                    <a:pt x="13571982" y="2016760"/>
                    <a:pt x="13460603" y="2016760"/>
                  </a:cubicBezTo>
                  <a:lnTo>
                    <a:pt x="201676" y="2016760"/>
                  </a:lnTo>
                  <a:cubicBezTo>
                    <a:pt x="90297" y="2016760"/>
                    <a:pt x="0" y="1926463"/>
                    <a:pt x="0" y="1815084"/>
                  </a:cubicBezTo>
                  <a:close/>
                </a:path>
              </a:pathLst>
            </a:custGeom>
            <a:solidFill>
              <a:srgbClr val="FFB303"/>
            </a:solidFill>
          </p:spPr>
          <p:txBody>
            <a:bodyPr/>
            <a:lstStyle/>
            <a:p>
              <a:endParaRPr lang="en-US"/>
            </a:p>
          </p:txBody>
        </p:sp>
      </p:grpSp>
      <p:sp>
        <p:nvSpPr>
          <p:cNvPr id="81" name="Freeform 81"/>
          <p:cNvSpPr/>
          <p:nvPr/>
        </p:nvSpPr>
        <p:spPr>
          <a:xfrm>
            <a:off x="8205831" y="4406529"/>
            <a:ext cx="831933" cy="831933"/>
          </a:xfrm>
          <a:custGeom>
            <a:avLst/>
            <a:gdLst/>
            <a:ahLst/>
            <a:cxnLst/>
            <a:rect l="l" t="t" r="r" b="b"/>
            <a:pathLst>
              <a:path w="831933" h="831933">
                <a:moveTo>
                  <a:pt x="0" y="0"/>
                </a:moveTo>
                <a:lnTo>
                  <a:pt x="831933" y="0"/>
                </a:lnTo>
                <a:lnTo>
                  <a:pt x="831933" y="831933"/>
                </a:lnTo>
                <a:lnTo>
                  <a:pt x="0" y="8319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2" name="TextBox 82"/>
          <p:cNvSpPr txBox="1"/>
          <p:nvPr/>
        </p:nvSpPr>
        <p:spPr>
          <a:xfrm>
            <a:off x="9597290" y="4187202"/>
            <a:ext cx="8295693" cy="1289637"/>
          </a:xfrm>
          <a:prstGeom prst="rect">
            <a:avLst/>
          </a:prstGeom>
        </p:spPr>
        <p:txBody>
          <a:bodyPr lIns="0" tIns="0" rIns="0" bIns="0" rtlCol="0" anchor="t">
            <a:spAutoFit/>
          </a:bodyPr>
          <a:lstStyle/>
          <a:p>
            <a:pPr algn="l">
              <a:lnSpc>
                <a:spcPts val="3078"/>
              </a:lnSpc>
            </a:pPr>
            <a:r>
              <a:rPr lang="en-US" sz="2850" b="1">
                <a:solidFill>
                  <a:srgbClr val="000000"/>
                </a:solidFill>
                <a:latin typeface="Arimo Bold"/>
                <a:ea typeface="Arimo Bold"/>
                <a:cs typeface="Arimo Bold"/>
                <a:sym typeface="Arimo Bold"/>
              </a:rPr>
              <a:t>Onboarding Stage: </a:t>
            </a:r>
            <a:r>
              <a:rPr lang="en-US" sz="2850">
                <a:solidFill>
                  <a:srgbClr val="000000"/>
                </a:solidFill>
                <a:latin typeface="Arimo"/>
                <a:ea typeface="Arimo"/>
                <a:cs typeface="Arimo"/>
                <a:sym typeface="Arimo"/>
              </a:rPr>
              <a:t>Disorganized, inconsistent, lack of initial supports</a:t>
            </a:r>
          </a:p>
        </p:txBody>
      </p:sp>
      <p:grpSp>
        <p:nvGrpSpPr>
          <p:cNvPr id="83" name="Group 83"/>
          <p:cNvGrpSpPr/>
          <p:nvPr/>
        </p:nvGrpSpPr>
        <p:grpSpPr>
          <a:xfrm>
            <a:off x="7748268" y="5956952"/>
            <a:ext cx="10246677" cy="1512607"/>
            <a:chOff x="0" y="0"/>
            <a:chExt cx="13662236" cy="2016810"/>
          </a:xfrm>
        </p:grpSpPr>
        <p:sp>
          <p:nvSpPr>
            <p:cNvPr id="84" name="Freeform 84"/>
            <p:cNvSpPr/>
            <p:nvPr/>
          </p:nvSpPr>
          <p:spPr>
            <a:xfrm>
              <a:off x="0" y="0"/>
              <a:ext cx="13662279" cy="2016760"/>
            </a:xfrm>
            <a:custGeom>
              <a:avLst/>
              <a:gdLst/>
              <a:ahLst/>
              <a:cxnLst/>
              <a:rect l="l" t="t" r="r" b="b"/>
              <a:pathLst>
                <a:path w="13662279" h="2016760">
                  <a:moveTo>
                    <a:pt x="0" y="201676"/>
                  </a:moveTo>
                  <a:cubicBezTo>
                    <a:pt x="0" y="90297"/>
                    <a:pt x="90297" y="0"/>
                    <a:pt x="201676" y="0"/>
                  </a:cubicBezTo>
                  <a:lnTo>
                    <a:pt x="13460603" y="0"/>
                  </a:lnTo>
                  <a:cubicBezTo>
                    <a:pt x="13571982" y="0"/>
                    <a:pt x="13662279" y="90297"/>
                    <a:pt x="13662279" y="201676"/>
                  </a:cubicBezTo>
                  <a:lnTo>
                    <a:pt x="13662279" y="1815084"/>
                  </a:lnTo>
                  <a:cubicBezTo>
                    <a:pt x="13662279" y="1926463"/>
                    <a:pt x="13571982" y="2016760"/>
                    <a:pt x="13460603" y="2016760"/>
                  </a:cubicBezTo>
                  <a:lnTo>
                    <a:pt x="201676" y="2016760"/>
                  </a:lnTo>
                  <a:cubicBezTo>
                    <a:pt x="90297" y="2016760"/>
                    <a:pt x="0" y="1926463"/>
                    <a:pt x="0" y="1815084"/>
                  </a:cubicBezTo>
                  <a:close/>
                </a:path>
              </a:pathLst>
            </a:custGeom>
            <a:solidFill>
              <a:srgbClr val="FC0301"/>
            </a:solidFill>
          </p:spPr>
          <p:txBody>
            <a:bodyPr/>
            <a:lstStyle/>
            <a:p>
              <a:endParaRPr lang="en-US"/>
            </a:p>
          </p:txBody>
        </p:sp>
      </p:grpSp>
      <p:sp>
        <p:nvSpPr>
          <p:cNvPr id="85" name="Freeform 85"/>
          <p:cNvSpPr/>
          <p:nvPr/>
        </p:nvSpPr>
        <p:spPr>
          <a:xfrm>
            <a:off x="8205831" y="6297288"/>
            <a:ext cx="831933" cy="831933"/>
          </a:xfrm>
          <a:custGeom>
            <a:avLst/>
            <a:gdLst/>
            <a:ahLst/>
            <a:cxnLst/>
            <a:rect l="l" t="t" r="r" b="b"/>
            <a:pathLst>
              <a:path w="831933" h="831933">
                <a:moveTo>
                  <a:pt x="0" y="0"/>
                </a:moveTo>
                <a:lnTo>
                  <a:pt x="831933" y="0"/>
                </a:lnTo>
                <a:lnTo>
                  <a:pt x="831933" y="831933"/>
                </a:lnTo>
                <a:lnTo>
                  <a:pt x="0" y="8319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6" name="TextBox 86"/>
          <p:cNvSpPr txBox="1"/>
          <p:nvPr/>
        </p:nvSpPr>
        <p:spPr>
          <a:xfrm>
            <a:off x="9597290" y="6077962"/>
            <a:ext cx="8295693" cy="1289636"/>
          </a:xfrm>
          <a:prstGeom prst="rect">
            <a:avLst/>
          </a:prstGeom>
        </p:spPr>
        <p:txBody>
          <a:bodyPr lIns="0" tIns="0" rIns="0" bIns="0" rtlCol="0" anchor="t">
            <a:spAutoFit/>
          </a:bodyPr>
          <a:lstStyle/>
          <a:p>
            <a:pPr algn="l">
              <a:lnSpc>
                <a:spcPts val="3078"/>
              </a:lnSpc>
            </a:pPr>
            <a:r>
              <a:rPr lang="en-US" sz="2850" b="1">
                <a:solidFill>
                  <a:srgbClr val="000000"/>
                </a:solidFill>
                <a:latin typeface="Arimo Bold"/>
                <a:ea typeface="Arimo Bold"/>
                <a:cs typeface="Arimo Bold"/>
                <a:sym typeface="Arimo Bold"/>
              </a:rPr>
              <a:t>Retention:</a:t>
            </a:r>
            <a:r>
              <a:rPr lang="en-US" sz="2850">
                <a:solidFill>
                  <a:srgbClr val="000000"/>
                </a:solidFill>
                <a:latin typeface="Arimo"/>
                <a:ea typeface="Arimo"/>
                <a:cs typeface="Arimo"/>
                <a:sym typeface="Arimo"/>
              </a:rPr>
              <a:t> Physical space, expectation setting, meeting structures, efficiency. </a:t>
            </a:r>
          </a:p>
        </p:txBody>
      </p:sp>
      <p:grpSp>
        <p:nvGrpSpPr>
          <p:cNvPr id="87" name="Group 87"/>
          <p:cNvGrpSpPr/>
          <p:nvPr/>
        </p:nvGrpSpPr>
        <p:grpSpPr>
          <a:xfrm>
            <a:off x="7748268" y="7847712"/>
            <a:ext cx="10246677" cy="1512607"/>
            <a:chOff x="0" y="0"/>
            <a:chExt cx="13662236" cy="2016810"/>
          </a:xfrm>
        </p:grpSpPr>
        <p:sp>
          <p:nvSpPr>
            <p:cNvPr id="88" name="Freeform 88"/>
            <p:cNvSpPr/>
            <p:nvPr/>
          </p:nvSpPr>
          <p:spPr>
            <a:xfrm>
              <a:off x="0" y="0"/>
              <a:ext cx="13662279" cy="2016760"/>
            </a:xfrm>
            <a:custGeom>
              <a:avLst/>
              <a:gdLst/>
              <a:ahLst/>
              <a:cxnLst/>
              <a:rect l="l" t="t" r="r" b="b"/>
              <a:pathLst>
                <a:path w="13662279" h="2016760">
                  <a:moveTo>
                    <a:pt x="0" y="201676"/>
                  </a:moveTo>
                  <a:cubicBezTo>
                    <a:pt x="0" y="90297"/>
                    <a:pt x="90297" y="0"/>
                    <a:pt x="201676" y="0"/>
                  </a:cubicBezTo>
                  <a:lnTo>
                    <a:pt x="13460603" y="0"/>
                  </a:lnTo>
                  <a:cubicBezTo>
                    <a:pt x="13571982" y="0"/>
                    <a:pt x="13662279" y="90297"/>
                    <a:pt x="13662279" y="201676"/>
                  </a:cubicBezTo>
                  <a:lnTo>
                    <a:pt x="13662279" y="1815084"/>
                  </a:lnTo>
                  <a:cubicBezTo>
                    <a:pt x="13662279" y="1926463"/>
                    <a:pt x="13571982" y="2016760"/>
                    <a:pt x="13460603" y="2016760"/>
                  </a:cubicBezTo>
                  <a:lnTo>
                    <a:pt x="201676" y="2016760"/>
                  </a:lnTo>
                  <a:cubicBezTo>
                    <a:pt x="90297" y="2016760"/>
                    <a:pt x="0" y="1926463"/>
                    <a:pt x="0" y="1815084"/>
                  </a:cubicBezTo>
                  <a:close/>
                </a:path>
              </a:pathLst>
            </a:custGeom>
            <a:solidFill>
              <a:srgbClr val="004082"/>
            </a:solidFill>
          </p:spPr>
          <p:txBody>
            <a:bodyPr/>
            <a:lstStyle/>
            <a:p>
              <a:endParaRPr lang="en-US"/>
            </a:p>
          </p:txBody>
        </p:sp>
      </p:grpSp>
      <p:sp>
        <p:nvSpPr>
          <p:cNvPr id="89" name="Freeform 89"/>
          <p:cNvSpPr/>
          <p:nvPr/>
        </p:nvSpPr>
        <p:spPr>
          <a:xfrm>
            <a:off x="8205831" y="8188048"/>
            <a:ext cx="831933" cy="831933"/>
          </a:xfrm>
          <a:custGeom>
            <a:avLst/>
            <a:gdLst/>
            <a:ahLst/>
            <a:cxnLst/>
            <a:rect l="l" t="t" r="r" b="b"/>
            <a:pathLst>
              <a:path w="831933" h="831933">
                <a:moveTo>
                  <a:pt x="0" y="0"/>
                </a:moveTo>
                <a:lnTo>
                  <a:pt x="831933" y="0"/>
                </a:lnTo>
                <a:lnTo>
                  <a:pt x="831933" y="831934"/>
                </a:lnTo>
                <a:lnTo>
                  <a:pt x="0" y="83193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0" name="TextBox 90"/>
          <p:cNvSpPr txBox="1"/>
          <p:nvPr/>
        </p:nvSpPr>
        <p:spPr>
          <a:xfrm>
            <a:off x="9597290" y="7968722"/>
            <a:ext cx="8295693" cy="1289636"/>
          </a:xfrm>
          <a:prstGeom prst="rect">
            <a:avLst/>
          </a:prstGeom>
        </p:spPr>
        <p:txBody>
          <a:bodyPr lIns="0" tIns="0" rIns="0" bIns="0" rtlCol="0" anchor="t">
            <a:spAutoFit/>
          </a:bodyPr>
          <a:lstStyle/>
          <a:p>
            <a:pPr algn="l">
              <a:lnSpc>
                <a:spcPts val="3078"/>
              </a:lnSpc>
            </a:pPr>
            <a:r>
              <a:rPr lang="en-US" sz="2850" b="1">
                <a:solidFill>
                  <a:srgbClr val="000000"/>
                </a:solidFill>
                <a:latin typeface="Arimo Bold"/>
                <a:ea typeface="Arimo Bold"/>
                <a:cs typeface="Arimo Bold"/>
                <a:sym typeface="Arimo Bold"/>
              </a:rPr>
              <a:t>Summary:</a:t>
            </a:r>
            <a:r>
              <a:rPr lang="en-US" sz="2850">
                <a:solidFill>
                  <a:srgbClr val="000000"/>
                </a:solidFill>
                <a:latin typeface="Arimo"/>
                <a:ea typeface="Arimo"/>
                <a:cs typeface="Arimo"/>
                <a:sym typeface="Arimo"/>
              </a:rPr>
              <a:t> Inclusive Workplace: Skills-based hiring, transparency of procedures, normalizing remote work*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363">
            <a:off x="-22097" y="267099"/>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3" name="AutoShape 3"/>
          <p:cNvSpPr/>
          <p:nvPr/>
        </p:nvSpPr>
        <p:spPr>
          <a:xfrm rot="5363">
            <a:off x="-22097" y="110288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4" name="AutoShape 4"/>
          <p:cNvSpPr/>
          <p:nvPr/>
        </p:nvSpPr>
        <p:spPr>
          <a:xfrm rot="5363">
            <a:off x="-22097" y="1938669"/>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5" name="AutoShape 5"/>
          <p:cNvSpPr/>
          <p:nvPr/>
        </p:nvSpPr>
        <p:spPr>
          <a:xfrm rot="5363">
            <a:off x="-22097" y="277445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6" name="AutoShape 6"/>
          <p:cNvSpPr/>
          <p:nvPr/>
        </p:nvSpPr>
        <p:spPr>
          <a:xfrm rot="5363">
            <a:off x="-22097" y="3610239"/>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7" name="AutoShape 7"/>
          <p:cNvSpPr/>
          <p:nvPr/>
        </p:nvSpPr>
        <p:spPr>
          <a:xfrm rot="5363">
            <a:off x="-22097" y="444602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8" name="AutoShape 8"/>
          <p:cNvSpPr/>
          <p:nvPr/>
        </p:nvSpPr>
        <p:spPr>
          <a:xfrm rot="5363">
            <a:off x="-22097" y="5281809"/>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9" name="AutoShape 9"/>
          <p:cNvSpPr/>
          <p:nvPr/>
        </p:nvSpPr>
        <p:spPr>
          <a:xfrm rot="5363">
            <a:off x="-22097" y="611759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10" name="AutoShape 10"/>
          <p:cNvSpPr/>
          <p:nvPr/>
        </p:nvSpPr>
        <p:spPr>
          <a:xfrm rot="5363">
            <a:off x="-22097" y="6953379"/>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11" name="AutoShape 11"/>
          <p:cNvSpPr/>
          <p:nvPr/>
        </p:nvSpPr>
        <p:spPr>
          <a:xfrm rot="5363">
            <a:off x="-22097" y="778916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12" name="AutoShape 12"/>
          <p:cNvSpPr/>
          <p:nvPr/>
        </p:nvSpPr>
        <p:spPr>
          <a:xfrm rot="5363">
            <a:off x="-22097" y="10296524"/>
            <a:ext cx="18316597" cy="0"/>
          </a:xfrm>
          <a:prstGeom prst="line">
            <a:avLst/>
          </a:prstGeom>
          <a:ln w="19050" cap="rnd">
            <a:solidFill>
              <a:srgbClr val="46B4A1"/>
            </a:solidFill>
            <a:prstDash val="solid"/>
            <a:headEnd type="none" w="sm" len="sm"/>
            <a:tailEnd type="none" w="sm" len="sm"/>
          </a:ln>
        </p:spPr>
        <p:txBody>
          <a:bodyPr/>
          <a:lstStyle/>
          <a:p>
            <a:endParaRPr lang="en-US"/>
          </a:p>
        </p:txBody>
      </p:sp>
      <p:grpSp>
        <p:nvGrpSpPr>
          <p:cNvPr id="13" name="Group 13"/>
          <p:cNvGrpSpPr/>
          <p:nvPr/>
        </p:nvGrpSpPr>
        <p:grpSpPr>
          <a:xfrm>
            <a:off x="11969592" y="0"/>
            <a:ext cx="6313836" cy="2475824"/>
            <a:chOff x="0" y="0"/>
            <a:chExt cx="8418448" cy="3301098"/>
          </a:xfrm>
        </p:grpSpPr>
        <p:sp>
          <p:nvSpPr>
            <p:cNvPr id="14" name="Freeform 14"/>
            <p:cNvSpPr/>
            <p:nvPr/>
          </p:nvSpPr>
          <p:spPr>
            <a:xfrm>
              <a:off x="0" y="0"/>
              <a:ext cx="8418449" cy="3301111"/>
            </a:xfrm>
            <a:custGeom>
              <a:avLst/>
              <a:gdLst/>
              <a:ahLst/>
              <a:cxnLst/>
              <a:rect l="l" t="t" r="r" b="b"/>
              <a:pathLst>
                <a:path w="8418449" h="3301111">
                  <a:moveTo>
                    <a:pt x="0" y="0"/>
                  </a:moveTo>
                  <a:lnTo>
                    <a:pt x="1692910" y="0"/>
                  </a:lnTo>
                  <a:lnTo>
                    <a:pt x="1825117" y="217551"/>
                  </a:lnTo>
                  <a:cubicBezTo>
                    <a:pt x="2453386" y="1147699"/>
                    <a:pt x="3517519" y="1759204"/>
                    <a:pt x="4724400" y="1759204"/>
                  </a:cubicBezTo>
                  <a:cubicBezTo>
                    <a:pt x="5931281" y="1759204"/>
                    <a:pt x="6995414" y="1147699"/>
                    <a:pt x="7623683" y="217551"/>
                  </a:cubicBezTo>
                  <a:lnTo>
                    <a:pt x="7755890" y="0"/>
                  </a:lnTo>
                  <a:lnTo>
                    <a:pt x="8418449" y="0"/>
                  </a:lnTo>
                  <a:lnTo>
                    <a:pt x="8418449" y="1680845"/>
                  </a:lnTo>
                  <a:lnTo>
                    <a:pt x="8287131" y="1825371"/>
                  </a:lnTo>
                  <a:cubicBezTo>
                    <a:pt x="7375271" y="2737104"/>
                    <a:pt x="6115685" y="3301111"/>
                    <a:pt x="4724400" y="3301111"/>
                  </a:cubicBezTo>
                  <a:cubicBezTo>
                    <a:pt x="2637409" y="3301111"/>
                    <a:pt x="846836" y="2032254"/>
                    <a:pt x="81915" y="223901"/>
                  </a:cubicBezTo>
                  <a:close/>
                </a:path>
              </a:pathLst>
            </a:custGeom>
            <a:solidFill>
              <a:srgbClr val="DBA094">
                <a:alpha val="49804"/>
              </a:srgbClr>
            </a:solidFill>
          </p:spPr>
          <p:txBody>
            <a:bodyPr/>
            <a:lstStyle/>
            <a:p>
              <a:endParaRPr lang="en-US"/>
            </a:p>
          </p:txBody>
        </p:sp>
      </p:grpSp>
      <p:sp>
        <p:nvSpPr>
          <p:cNvPr id="15" name="AutoShape 15"/>
          <p:cNvSpPr/>
          <p:nvPr/>
        </p:nvSpPr>
        <p:spPr>
          <a:xfrm rot="5363">
            <a:off x="-14299" y="248049"/>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16" name="AutoShape 16"/>
          <p:cNvSpPr/>
          <p:nvPr/>
        </p:nvSpPr>
        <p:spPr>
          <a:xfrm rot="5363">
            <a:off x="-14299" y="108383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17" name="AutoShape 17"/>
          <p:cNvSpPr/>
          <p:nvPr/>
        </p:nvSpPr>
        <p:spPr>
          <a:xfrm rot="5363">
            <a:off x="-14299" y="1919619"/>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18" name="AutoShape 18"/>
          <p:cNvSpPr/>
          <p:nvPr/>
        </p:nvSpPr>
        <p:spPr>
          <a:xfrm rot="5363">
            <a:off x="-14299" y="275540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19" name="AutoShape 19"/>
          <p:cNvSpPr/>
          <p:nvPr/>
        </p:nvSpPr>
        <p:spPr>
          <a:xfrm rot="5363">
            <a:off x="-14299" y="3591189"/>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20" name="AutoShape 20"/>
          <p:cNvSpPr/>
          <p:nvPr/>
        </p:nvSpPr>
        <p:spPr>
          <a:xfrm rot="5363">
            <a:off x="-14299" y="442697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21" name="AutoShape 21"/>
          <p:cNvSpPr/>
          <p:nvPr/>
        </p:nvSpPr>
        <p:spPr>
          <a:xfrm rot="5363">
            <a:off x="-14299" y="5262759"/>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22" name="AutoShape 22"/>
          <p:cNvSpPr/>
          <p:nvPr/>
        </p:nvSpPr>
        <p:spPr>
          <a:xfrm rot="5363">
            <a:off x="-14299" y="609854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23" name="AutoShape 23"/>
          <p:cNvSpPr/>
          <p:nvPr/>
        </p:nvSpPr>
        <p:spPr>
          <a:xfrm rot="5363">
            <a:off x="-14299" y="6934329"/>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24" name="AutoShape 24"/>
          <p:cNvSpPr/>
          <p:nvPr/>
        </p:nvSpPr>
        <p:spPr>
          <a:xfrm rot="5363">
            <a:off x="-14299" y="777011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25" name="AutoShape 25"/>
          <p:cNvSpPr/>
          <p:nvPr/>
        </p:nvSpPr>
        <p:spPr>
          <a:xfrm rot="5363">
            <a:off x="-14299" y="10277474"/>
            <a:ext cx="18316597" cy="0"/>
          </a:xfrm>
          <a:prstGeom prst="line">
            <a:avLst/>
          </a:prstGeom>
          <a:ln w="19050" cap="rnd">
            <a:solidFill>
              <a:srgbClr val="46B4A1"/>
            </a:solidFill>
            <a:prstDash val="solid"/>
            <a:headEnd type="none" w="sm" len="sm"/>
            <a:tailEnd type="none" w="sm" len="sm"/>
          </a:ln>
        </p:spPr>
        <p:txBody>
          <a:bodyPr/>
          <a:lstStyle/>
          <a:p>
            <a:endParaRPr lang="en-US"/>
          </a:p>
        </p:txBody>
      </p:sp>
      <p:grpSp>
        <p:nvGrpSpPr>
          <p:cNvPr id="26" name="Group 26"/>
          <p:cNvGrpSpPr/>
          <p:nvPr/>
        </p:nvGrpSpPr>
        <p:grpSpPr>
          <a:xfrm>
            <a:off x="11969592" y="0"/>
            <a:ext cx="6313836" cy="2475824"/>
            <a:chOff x="0" y="0"/>
            <a:chExt cx="8418448" cy="3301098"/>
          </a:xfrm>
        </p:grpSpPr>
        <p:sp>
          <p:nvSpPr>
            <p:cNvPr id="27" name="Freeform 27"/>
            <p:cNvSpPr/>
            <p:nvPr/>
          </p:nvSpPr>
          <p:spPr>
            <a:xfrm>
              <a:off x="0" y="0"/>
              <a:ext cx="8418449" cy="3301111"/>
            </a:xfrm>
            <a:custGeom>
              <a:avLst/>
              <a:gdLst/>
              <a:ahLst/>
              <a:cxnLst/>
              <a:rect l="l" t="t" r="r" b="b"/>
              <a:pathLst>
                <a:path w="8418449" h="3301111">
                  <a:moveTo>
                    <a:pt x="0" y="0"/>
                  </a:moveTo>
                  <a:lnTo>
                    <a:pt x="1692910" y="0"/>
                  </a:lnTo>
                  <a:lnTo>
                    <a:pt x="1825117" y="217551"/>
                  </a:lnTo>
                  <a:cubicBezTo>
                    <a:pt x="2453386" y="1147699"/>
                    <a:pt x="3517519" y="1759204"/>
                    <a:pt x="4724400" y="1759204"/>
                  </a:cubicBezTo>
                  <a:cubicBezTo>
                    <a:pt x="5931281" y="1759204"/>
                    <a:pt x="6995414" y="1147699"/>
                    <a:pt x="7623683" y="217551"/>
                  </a:cubicBezTo>
                  <a:lnTo>
                    <a:pt x="7755890" y="0"/>
                  </a:lnTo>
                  <a:lnTo>
                    <a:pt x="8418449" y="0"/>
                  </a:lnTo>
                  <a:lnTo>
                    <a:pt x="8418449" y="1680845"/>
                  </a:lnTo>
                  <a:lnTo>
                    <a:pt x="8287131" y="1825371"/>
                  </a:lnTo>
                  <a:cubicBezTo>
                    <a:pt x="7375271" y="2737104"/>
                    <a:pt x="6115685" y="3301111"/>
                    <a:pt x="4724400" y="3301111"/>
                  </a:cubicBezTo>
                  <a:cubicBezTo>
                    <a:pt x="2637409" y="3301111"/>
                    <a:pt x="846836" y="2032254"/>
                    <a:pt x="81915" y="223901"/>
                  </a:cubicBezTo>
                  <a:close/>
                </a:path>
              </a:pathLst>
            </a:custGeom>
            <a:solidFill>
              <a:srgbClr val="DBA094">
                <a:alpha val="49804"/>
              </a:srgbClr>
            </a:solidFill>
          </p:spPr>
          <p:txBody>
            <a:bodyPr/>
            <a:lstStyle/>
            <a:p>
              <a:endParaRPr lang="en-US"/>
            </a:p>
          </p:txBody>
        </p:sp>
      </p:grpSp>
      <p:grpSp>
        <p:nvGrpSpPr>
          <p:cNvPr id="28" name="Group 28"/>
          <p:cNvGrpSpPr/>
          <p:nvPr/>
        </p:nvGrpSpPr>
        <p:grpSpPr>
          <a:xfrm>
            <a:off x="11969592" y="0"/>
            <a:ext cx="6313836" cy="2475824"/>
            <a:chOff x="0" y="0"/>
            <a:chExt cx="8418448" cy="3301098"/>
          </a:xfrm>
        </p:grpSpPr>
        <p:sp>
          <p:nvSpPr>
            <p:cNvPr id="29" name="Freeform 29"/>
            <p:cNvSpPr/>
            <p:nvPr/>
          </p:nvSpPr>
          <p:spPr>
            <a:xfrm>
              <a:off x="0" y="0"/>
              <a:ext cx="8418449" cy="3301111"/>
            </a:xfrm>
            <a:custGeom>
              <a:avLst/>
              <a:gdLst/>
              <a:ahLst/>
              <a:cxnLst/>
              <a:rect l="l" t="t" r="r" b="b"/>
              <a:pathLst>
                <a:path w="8418449" h="3301111">
                  <a:moveTo>
                    <a:pt x="0" y="0"/>
                  </a:moveTo>
                  <a:lnTo>
                    <a:pt x="1692910" y="0"/>
                  </a:lnTo>
                  <a:lnTo>
                    <a:pt x="1825117" y="217551"/>
                  </a:lnTo>
                  <a:cubicBezTo>
                    <a:pt x="2453386" y="1147699"/>
                    <a:pt x="3517519" y="1759204"/>
                    <a:pt x="4724400" y="1759204"/>
                  </a:cubicBezTo>
                  <a:cubicBezTo>
                    <a:pt x="5931281" y="1759204"/>
                    <a:pt x="6995414" y="1147699"/>
                    <a:pt x="7623683" y="217551"/>
                  </a:cubicBezTo>
                  <a:lnTo>
                    <a:pt x="7755890" y="0"/>
                  </a:lnTo>
                  <a:lnTo>
                    <a:pt x="8418449" y="0"/>
                  </a:lnTo>
                  <a:lnTo>
                    <a:pt x="8418449" y="1680845"/>
                  </a:lnTo>
                  <a:lnTo>
                    <a:pt x="8287131" y="1825371"/>
                  </a:lnTo>
                  <a:cubicBezTo>
                    <a:pt x="7375271" y="2737104"/>
                    <a:pt x="6115685" y="3301111"/>
                    <a:pt x="4724400" y="3301111"/>
                  </a:cubicBezTo>
                  <a:cubicBezTo>
                    <a:pt x="2637409" y="3301111"/>
                    <a:pt x="846836" y="2032254"/>
                    <a:pt x="81915" y="223901"/>
                  </a:cubicBezTo>
                  <a:close/>
                </a:path>
              </a:pathLst>
            </a:custGeom>
            <a:solidFill>
              <a:srgbClr val="DBA094">
                <a:alpha val="49804"/>
              </a:srgbClr>
            </a:solidFill>
          </p:spPr>
          <p:txBody>
            <a:bodyPr/>
            <a:lstStyle/>
            <a:p>
              <a:endParaRPr lang="en-US"/>
            </a:p>
          </p:txBody>
        </p:sp>
      </p:grpSp>
      <p:sp>
        <p:nvSpPr>
          <p:cNvPr id="30" name="AutoShape 30"/>
          <p:cNvSpPr/>
          <p:nvPr/>
        </p:nvSpPr>
        <p:spPr>
          <a:xfrm rot="5363">
            <a:off x="-14299" y="248049"/>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31" name="AutoShape 31"/>
          <p:cNvSpPr/>
          <p:nvPr/>
        </p:nvSpPr>
        <p:spPr>
          <a:xfrm rot="5363">
            <a:off x="-14299" y="108383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32" name="AutoShape 32"/>
          <p:cNvSpPr/>
          <p:nvPr/>
        </p:nvSpPr>
        <p:spPr>
          <a:xfrm rot="5363">
            <a:off x="-14299" y="1919619"/>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33" name="AutoShape 33"/>
          <p:cNvSpPr/>
          <p:nvPr/>
        </p:nvSpPr>
        <p:spPr>
          <a:xfrm rot="5363">
            <a:off x="-14299" y="275540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34" name="AutoShape 34"/>
          <p:cNvSpPr/>
          <p:nvPr/>
        </p:nvSpPr>
        <p:spPr>
          <a:xfrm rot="5363">
            <a:off x="-14299" y="3591189"/>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35" name="AutoShape 35"/>
          <p:cNvSpPr/>
          <p:nvPr/>
        </p:nvSpPr>
        <p:spPr>
          <a:xfrm rot="5363">
            <a:off x="-14299" y="442697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36" name="AutoShape 36"/>
          <p:cNvSpPr/>
          <p:nvPr/>
        </p:nvSpPr>
        <p:spPr>
          <a:xfrm rot="5363">
            <a:off x="-14299" y="5262759"/>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37" name="AutoShape 37"/>
          <p:cNvSpPr/>
          <p:nvPr/>
        </p:nvSpPr>
        <p:spPr>
          <a:xfrm rot="5363">
            <a:off x="-14299" y="609854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38" name="AutoShape 38"/>
          <p:cNvSpPr/>
          <p:nvPr/>
        </p:nvSpPr>
        <p:spPr>
          <a:xfrm rot="5363">
            <a:off x="-14299" y="6934329"/>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39" name="AutoShape 39"/>
          <p:cNvSpPr/>
          <p:nvPr/>
        </p:nvSpPr>
        <p:spPr>
          <a:xfrm rot="5363">
            <a:off x="-14299" y="777011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40" name="AutoShape 40"/>
          <p:cNvSpPr/>
          <p:nvPr/>
        </p:nvSpPr>
        <p:spPr>
          <a:xfrm rot="5363">
            <a:off x="-14299" y="1027747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41" name="AutoShape 41"/>
          <p:cNvSpPr/>
          <p:nvPr/>
        </p:nvSpPr>
        <p:spPr>
          <a:xfrm rot="5363">
            <a:off x="-14299" y="248049"/>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42" name="AutoShape 42"/>
          <p:cNvSpPr/>
          <p:nvPr/>
        </p:nvSpPr>
        <p:spPr>
          <a:xfrm rot="5363">
            <a:off x="-14299" y="108383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43" name="AutoShape 43"/>
          <p:cNvSpPr/>
          <p:nvPr/>
        </p:nvSpPr>
        <p:spPr>
          <a:xfrm rot="5363">
            <a:off x="-14299" y="1919619"/>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44" name="AutoShape 44"/>
          <p:cNvSpPr/>
          <p:nvPr/>
        </p:nvSpPr>
        <p:spPr>
          <a:xfrm rot="5363">
            <a:off x="-14299" y="275540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45" name="AutoShape 45"/>
          <p:cNvSpPr/>
          <p:nvPr/>
        </p:nvSpPr>
        <p:spPr>
          <a:xfrm rot="5363">
            <a:off x="-14299" y="3591189"/>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46" name="AutoShape 46"/>
          <p:cNvSpPr/>
          <p:nvPr/>
        </p:nvSpPr>
        <p:spPr>
          <a:xfrm rot="5363">
            <a:off x="-14299" y="442697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47" name="AutoShape 47"/>
          <p:cNvSpPr/>
          <p:nvPr/>
        </p:nvSpPr>
        <p:spPr>
          <a:xfrm rot="5363">
            <a:off x="-14299" y="5262759"/>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48" name="AutoShape 48"/>
          <p:cNvSpPr/>
          <p:nvPr/>
        </p:nvSpPr>
        <p:spPr>
          <a:xfrm rot="5363">
            <a:off x="-14299" y="609854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49" name="AutoShape 49"/>
          <p:cNvSpPr/>
          <p:nvPr/>
        </p:nvSpPr>
        <p:spPr>
          <a:xfrm rot="5363">
            <a:off x="-14299" y="6934329"/>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50" name="AutoShape 50"/>
          <p:cNvSpPr/>
          <p:nvPr/>
        </p:nvSpPr>
        <p:spPr>
          <a:xfrm rot="5363">
            <a:off x="-14299" y="777011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51" name="AutoShape 51"/>
          <p:cNvSpPr/>
          <p:nvPr/>
        </p:nvSpPr>
        <p:spPr>
          <a:xfrm rot="5363">
            <a:off x="-14299" y="1027747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52" name="Freeform 52"/>
          <p:cNvSpPr/>
          <p:nvPr/>
        </p:nvSpPr>
        <p:spPr>
          <a:xfrm>
            <a:off x="0" y="0"/>
            <a:ext cx="18288000" cy="10529387"/>
          </a:xfrm>
          <a:custGeom>
            <a:avLst/>
            <a:gdLst/>
            <a:ahLst/>
            <a:cxnLst/>
            <a:rect l="l" t="t" r="r" b="b"/>
            <a:pathLst>
              <a:path w="18288000" h="10529387">
                <a:moveTo>
                  <a:pt x="0" y="0"/>
                </a:moveTo>
                <a:lnTo>
                  <a:pt x="18288000" y="0"/>
                </a:lnTo>
                <a:lnTo>
                  <a:pt x="18288000" y="10529387"/>
                </a:lnTo>
                <a:lnTo>
                  <a:pt x="0" y="10529387"/>
                </a:lnTo>
                <a:lnTo>
                  <a:pt x="0" y="0"/>
                </a:lnTo>
                <a:close/>
              </a:path>
            </a:pathLst>
          </a:custGeom>
          <a:blipFill>
            <a:blip r:embed="rId2"/>
            <a:stretch>
              <a:fillRect b="-15934"/>
            </a:stretch>
          </a:blipFill>
        </p:spPr>
        <p:txBody>
          <a:bodyPr/>
          <a:lstStyle/>
          <a:p>
            <a:endParaRPr lang="en-US"/>
          </a:p>
        </p:txBody>
      </p:sp>
      <p:sp>
        <p:nvSpPr>
          <p:cNvPr id="53" name="TextBox 53"/>
          <p:cNvSpPr txBox="1"/>
          <p:nvPr/>
        </p:nvSpPr>
        <p:spPr>
          <a:xfrm>
            <a:off x="718073" y="618297"/>
            <a:ext cx="17159897" cy="875406"/>
          </a:xfrm>
          <a:prstGeom prst="rect">
            <a:avLst/>
          </a:prstGeom>
        </p:spPr>
        <p:txBody>
          <a:bodyPr lIns="0" tIns="0" rIns="0" bIns="0" rtlCol="0" anchor="t">
            <a:spAutoFit/>
          </a:bodyPr>
          <a:lstStyle/>
          <a:p>
            <a:pPr algn="ctr">
              <a:lnSpc>
                <a:spcPts val="6686"/>
              </a:lnSpc>
            </a:pPr>
            <a:r>
              <a:rPr lang="en-US" sz="6191" b="1">
                <a:solidFill>
                  <a:srgbClr val="FFFFFF"/>
                </a:solidFill>
                <a:latin typeface="Montserrat Bold"/>
                <a:ea typeface="Montserrat Bold"/>
                <a:cs typeface="Montserrat Bold"/>
                <a:sym typeface="Montserrat Bold"/>
              </a:rPr>
              <a:t>Practical Steps Towards Neuroinclusion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AutoShape 2"/>
          <p:cNvSpPr/>
          <p:nvPr/>
        </p:nvSpPr>
        <p:spPr>
          <a:xfrm rot="5390477">
            <a:off x="12824281"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4" name="AutoShape 4"/>
          <p:cNvSpPr/>
          <p:nvPr/>
        </p:nvSpPr>
        <p:spPr>
          <a:xfrm rot="5390477">
            <a:off x="5617285"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5" name="AutoShape 5"/>
          <p:cNvSpPr/>
          <p:nvPr/>
        </p:nvSpPr>
        <p:spPr>
          <a:xfrm rot="5390477">
            <a:off x="7116442"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6" name="AutoShape 6"/>
          <p:cNvSpPr/>
          <p:nvPr/>
        </p:nvSpPr>
        <p:spPr>
          <a:xfrm rot="5390477">
            <a:off x="8615599"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7" name="AutoShape 7"/>
          <p:cNvSpPr/>
          <p:nvPr/>
        </p:nvSpPr>
        <p:spPr>
          <a:xfrm rot="5390477">
            <a:off x="10114756"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8" name="AutoShape 8"/>
          <p:cNvSpPr/>
          <p:nvPr/>
        </p:nvSpPr>
        <p:spPr>
          <a:xfrm rot="5390477">
            <a:off x="11613913"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9" name="AutoShape 9"/>
          <p:cNvSpPr/>
          <p:nvPr/>
        </p:nvSpPr>
        <p:spPr>
          <a:xfrm rot="5390477">
            <a:off x="13113073"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grpSp>
        <p:nvGrpSpPr>
          <p:cNvPr id="11" name="Group 11"/>
          <p:cNvGrpSpPr/>
          <p:nvPr/>
        </p:nvGrpSpPr>
        <p:grpSpPr>
          <a:xfrm>
            <a:off x="11969592" y="0"/>
            <a:ext cx="6313836" cy="2475824"/>
            <a:chOff x="0" y="0"/>
            <a:chExt cx="8418448" cy="3301098"/>
          </a:xfrm>
        </p:grpSpPr>
        <p:sp>
          <p:nvSpPr>
            <p:cNvPr id="12" name="Freeform 12"/>
            <p:cNvSpPr/>
            <p:nvPr/>
          </p:nvSpPr>
          <p:spPr>
            <a:xfrm>
              <a:off x="0" y="0"/>
              <a:ext cx="8418449" cy="3301111"/>
            </a:xfrm>
            <a:custGeom>
              <a:avLst/>
              <a:gdLst/>
              <a:ahLst/>
              <a:cxnLst/>
              <a:rect l="l" t="t" r="r" b="b"/>
              <a:pathLst>
                <a:path w="8418449" h="3301111">
                  <a:moveTo>
                    <a:pt x="0" y="0"/>
                  </a:moveTo>
                  <a:lnTo>
                    <a:pt x="1692910" y="0"/>
                  </a:lnTo>
                  <a:lnTo>
                    <a:pt x="1825117" y="217551"/>
                  </a:lnTo>
                  <a:cubicBezTo>
                    <a:pt x="2453386" y="1147699"/>
                    <a:pt x="3517519" y="1759204"/>
                    <a:pt x="4724400" y="1759204"/>
                  </a:cubicBezTo>
                  <a:cubicBezTo>
                    <a:pt x="5931281" y="1759204"/>
                    <a:pt x="6995414" y="1147699"/>
                    <a:pt x="7623683" y="217551"/>
                  </a:cubicBezTo>
                  <a:lnTo>
                    <a:pt x="7755890" y="0"/>
                  </a:lnTo>
                  <a:lnTo>
                    <a:pt x="8418449" y="0"/>
                  </a:lnTo>
                  <a:lnTo>
                    <a:pt x="8418449" y="1680845"/>
                  </a:lnTo>
                  <a:lnTo>
                    <a:pt x="8287131" y="1825371"/>
                  </a:lnTo>
                  <a:cubicBezTo>
                    <a:pt x="7375271" y="2737104"/>
                    <a:pt x="6115685" y="3301111"/>
                    <a:pt x="4724400" y="3301111"/>
                  </a:cubicBezTo>
                  <a:cubicBezTo>
                    <a:pt x="2637409" y="3301111"/>
                    <a:pt x="846836" y="2032254"/>
                    <a:pt x="81915" y="223901"/>
                  </a:cubicBezTo>
                  <a:close/>
                </a:path>
              </a:pathLst>
            </a:custGeom>
            <a:solidFill>
              <a:srgbClr val="DBA094">
                <a:alpha val="49804"/>
              </a:srgbClr>
            </a:solidFill>
          </p:spPr>
          <p:txBody>
            <a:bodyPr/>
            <a:lstStyle/>
            <a:p>
              <a:endParaRPr lang="en-US"/>
            </a:p>
          </p:txBody>
        </p:sp>
      </p:grpSp>
      <p:sp>
        <p:nvSpPr>
          <p:cNvPr id="13" name="AutoShape 13"/>
          <p:cNvSpPr/>
          <p:nvPr/>
        </p:nvSpPr>
        <p:spPr>
          <a:xfrm rot="5390477">
            <a:off x="12841401"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5" name="AutoShape 15"/>
          <p:cNvSpPr/>
          <p:nvPr/>
        </p:nvSpPr>
        <p:spPr>
          <a:xfrm rot="5390477">
            <a:off x="5634405"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6" name="AutoShape 16"/>
          <p:cNvSpPr/>
          <p:nvPr/>
        </p:nvSpPr>
        <p:spPr>
          <a:xfrm rot="5390477">
            <a:off x="7133562"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7" name="AutoShape 17"/>
          <p:cNvSpPr/>
          <p:nvPr/>
        </p:nvSpPr>
        <p:spPr>
          <a:xfrm rot="5390477">
            <a:off x="8632719"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8" name="AutoShape 18"/>
          <p:cNvSpPr/>
          <p:nvPr/>
        </p:nvSpPr>
        <p:spPr>
          <a:xfrm rot="5390477">
            <a:off x="10131876"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9" name="AutoShape 19"/>
          <p:cNvSpPr/>
          <p:nvPr/>
        </p:nvSpPr>
        <p:spPr>
          <a:xfrm rot="5390477">
            <a:off x="11631033"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20" name="AutoShape 20"/>
          <p:cNvSpPr/>
          <p:nvPr/>
        </p:nvSpPr>
        <p:spPr>
          <a:xfrm rot="5390477">
            <a:off x="13130193"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22" name="TextBox 22"/>
          <p:cNvSpPr txBox="1"/>
          <p:nvPr/>
        </p:nvSpPr>
        <p:spPr>
          <a:xfrm>
            <a:off x="861900" y="491687"/>
            <a:ext cx="8278644" cy="809645"/>
          </a:xfrm>
          <a:prstGeom prst="rect">
            <a:avLst/>
          </a:prstGeom>
        </p:spPr>
        <p:txBody>
          <a:bodyPr wrap="square" lIns="0" tIns="0" rIns="0" bIns="0" rtlCol="0" anchor="t">
            <a:spAutoFit/>
          </a:bodyPr>
          <a:lstStyle/>
          <a:p>
            <a:pPr algn="l">
              <a:lnSpc>
                <a:spcPts val="7128"/>
              </a:lnSpc>
            </a:pPr>
            <a:r>
              <a:rPr lang="en-US" sz="3600" b="1" dirty="0">
                <a:solidFill>
                  <a:srgbClr val="004082"/>
                </a:solidFill>
                <a:latin typeface="Montserrat Bold"/>
                <a:ea typeface="Montserrat Bold"/>
                <a:cs typeface="Montserrat Bold"/>
                <a:sym typeface="Montserrat Bold"/>
              </a:rPr>
              <a:t>Brain Injury Workplace Inclusion</a:t>
            </a:r>
          </a:p>
        </p:txBody>
      </p:sp>
      <p:sp>
        <p:nvSpPr>
          <p:cNvPr id="23" name="TextBox 23"/>
          <p:cNvSpPr txBox="1"/>
          <p:nvPr/>
        </p:nvSpPr>
        <p:spPr>
          <a:xfrm>
            <a:off x="763888" y="1562100"/>
            <a:ext cx="7246618" cy="7631641"/>
          </a:xfrm>
          <a:prstGeom prst="rect">
            <a:avLst/>
          </a:prstGeom>
        </p:spPr>
        <p:txBody>
          <a:bodyPr lIns="0" tIns="0" rIns="0" bIns="0" rtlCol="0" anchor="t">
            <a:spAutoFit/>
          </a:bodyPr>
          <a:lstStyle/>
          <a:p>
            <a:pPr marL="342900" marR="0" lvl="0" indent="-342900">
              <a:lnSpc>
                <a:spcPct val="107000"/>
              </a:lnSpc>
              <a:spcAft>
                <a:spcPts val="800"/>
              </a:spcAft>
              <a:buSzPts val="1000"/>
              <a:buFont typeface="Symbol" panose="05050102010706020507" pitchFamily="18" charset="2"/>
              <a:buChar char=""/>
              <a:tabLst>
                <a:tab pos="457200" algn="l"/>
              </a:tabLst>
            </a:pPr>
            <a:r>
              <a:rPr lang="en-US" sz="3000" b="1" kern="100" dirty="0">
                <a:effectLst/>
                <a:latin typeface="Aptos" panose="020B0004020202020204" pitchFamily="34" charset="0"/>
                <a:ea typeface="Aptos" panose="020B0004020202020204" pitchFamily="34" charset="0"/>
                <a:cs typeface="Times New Roman" panose="02020603050405020304" pitchFamily="18" charset="0"/>
              </a:rPr>
              <a:t>Education and Awareness:</a:t>
            </a:r>
            <a:endParaRPr lang="en-US" sz="30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indent="-457200">
              <a:lnSpc>
                <a:spcPct val="107000"/>
              </a:lnSpc>
              <a:spcAft>
                <a:spcPts val="800"/>
              </a:spcAft>
              <a:buFont typeface="Wingdings" panose="05000000000000000000" pitchFamily="2" charset="2"/>
              <a:buChar char="Ø"/>
            </a:pPr>
            <a:r>
              <a:rPr lang="en-US" sz="3000" kern="100" dirty="0">
                <a:effectLst/>
                <a:latin typeface="Aptos" panose="020B0004020202020204" pitchFamily="34" charset="0"/>
                <a:ea typeface="Aptos" panose="020B0004020202020204" pitchFamily="34" charset="0"/>
                <a:cs typeface="Times New Roman" panose="02020603050405020304" pitchFamily="18" charset="0"/>
              </a:rPr>
              <a:t>Training managers and colleagues: </a:t>
            </a:r>
          </a:p>
          <a:p>
            <a:pPr marL="457200" marR="0" indent="-457200">
              <a:lnSpc>
                <a:spcPct val="107000"/>
              </a:lnSpc>
              <a:spcAft>
                <a:spcPts val="800"/>
              </a:spcAft>
              <a:buFont typeface="Wingdings" panose="05000000000000000000" pitchFamily="2" charset="2"/>
              <a:buChar char="Ø"/>
            </a:pPr>
            <a:r>
              <a:rPr lang="en-US" sz="3000" kern="100" dirty="0">
                <a:latin typeface="Aptos" panose="020B0004020202020204" pitchFamily="34" charset="0"/>
                <a:ea typeface="Aptos" panose="020B0004020202020204" pitchFamily="34" charset="0"/>
                <a:cs typeface="Times New Roman" panose="02020603050405020304" pitchFamily="18" charset="0"/>
              </a:rPr>
              <a:t>C</a:t>
            </a:r>
            <a:r>
              <a:rPr lang="en-US" sz="3000" kern="100" dirty="0">
                <a:effectLst/>
                <a:latin typeface="Aptos" panose="020B0004020202020204" pitchFamily="34" charset="0"/>
                <a:ea typeface="Aptos" panose="020B0004020202020204" pitchFamily="34" charset="0"/>
                <a:cs typeface="Times New Roman" panose="02020603050405020304" pitchFamily="18" charset="0"/>
              </a:rPr>
              <a:t>ognitive challenges</a:t>
            </a:r>
          </a:p>
          <a:p>
            <a:pPr marL="457200" marR="0" indent="-457200">
              <a:lnSpc>
                <a:spcPct val="107000"/>
              </a:lnSpc>
              <a:spcAft>
                <a:spcPts val="800"/>
              </a:spcAft>
              <a:buFont typeface="Wingdings" panose="05000000000000000000" pitchFamily="2" charset="2"/>
              <a:buChar char="Ø"/>
            </a:pPr>
            <a:r>
              <a:rPr lang="en-US" sz="3000" kern="100" dirty="0">
                <a:latin typeface="Aptos" panose="020B0004020202020204" pitchFamily="34" charset="0"/>
                <a:ea typeface="Aptos" panose="020B0004020202020204" pitchFamily="34" charset="0"/>
                <a:cs typeface="Times New Roman" panose="02020603050405020304" pitchFamily="18" charset="0"/>
              </a:rPr>
              <a:t>M</a:t>
            </a:r>
            <a:r>
              <a:rPr lang="en-US" sz="3000" kern="100" dirty="0">
                <a:effectLst/>
                <a:latin typeface="Aptos" panose="020B0004020202020204" pitchFamily="34" charset="0"/>
                <a:ea typeface="Aptos" panose="020B0004020202020204" pitchFamily="34" charset="0"/>
                <a:cs typeface="Times New Roman" panose="02020603050405020304" pitchFamily="18" charset="0"/>
              </a:rPr>
              <a:t>emory &amp; Concentration</a:t>
            </a:r>
          </a:p>
          <a:p>
            <a:pPr marL="457200" marR="0" indent="-457200">
              <a:lnSpc>
                <a:spcPct val="107000"/>
              </a:lnSpc>
              <a:spcAft>
                <a:spcPts val="800"/>
              </a:spcAft>
              <a:buFont typeface="Wingdings" panose="05000000000000000000" pitchFamily="2" charset="2"/>
              <a:buChar char="Ø"/>
            </a:pPr>
            <a:r>
              <a:rPr lang="en-US" sz="3000" kern="100" dirty="0">
                <a:effectLst/>
                <a:latin typeface="Aptos" panose="020B0004020202020204" pitchFamily="34" charset="0"/>
                <a:ea typeface="Aptos" panose="020B0004020202020204" pitchFamily="34" charset="0"/>
                <a:cs typeface="Times New Roman" panose="02020603050405020304" pitchFamily="18" charset="0"/>
              </a:rPr>
              <a:t>Stimuli sensitivity</a:t>
            </a:r>
          </a:p>
          <a:p>
            <a:pPr marL="457200" marR="0" lvl="0" indent="-457200">
              <a:lnSpc>
                <a:spcPct val="107000"/>
              </a:lnSpc>
              <a:spcAft>
                <a:spcPts val="800"/>
              </a:spcAft>
              <a:buSzPts val="1000"/>
              <a:buFont typeface="Arial" panose="020B0604020202020204" pitchFamily="34" charset="0"/>
              <a:buChar char="•"/>
              <a:tabLst>
                <a:tab pos="457200" algn="l"/>
              </a:tabLst>
            </a:pPr>
            <a:r>
              <a:rPr lang="en-US" sz="3000" b="1" kern="100" dirty="0">
                <a:effectLst/>
                <a:latin typeface="Aptos" panose="020B0004020202020204" pitchFamily="34" charset="0"/>
                <a:ea typeface="Aptos" panose="020B0004020202020204" pitchFamily="34" charset="0"/>
                <a:cs typeface="Times New Roman" panose="02020603050405020304" pitchFamily="18" charset="0"/>
              </a:rPr>
              <a:t>Flexible Work Arrangements:</a:t>
            </a:r>
            <a:endParaRPr lang="en-US" sz="30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indent="-457200">
              <a:lnSpc>
                <a:spcPct val="107000"/>
              </a:lnSpc>
              <a:spcAft>
                <a:spcPts val="800"/>
              </a:spcAft>
              <a:buFont typeface="Wingdings" panose="05000000000000000000" pitchFamily="2" charset="2"/>
              <a:buChar char="Ø"/>
            </a:pPr>
            <a:r>
              <a:rPr lang="en-US" sz="3000" kern="100" dirty="0">
                <a:effectLst/>
                <a:latin typeface="Aptos" panose="020B0004020202020204" pitchFamily="34" charset="0"/>
                <a:ea typeface="Aptos" panose="020B0004020202020204" pitchFamily="34" charset="0"/>
                <a:cs typeface="Times New Roman" panose="02020603050405020304" pitchFamily="18" charset="0"/>
              </a:rPr>
              <a:t>IF POSSIBLE</a:t>
            </a:r>
          </a:p>
          <a:p>
            <a:pPr marL="457200" marR="0" indent="-457200">
              <a:lnSpc>
                <a:spcPct val="107000"/>
              </a:lnSpc>
              <a:spcAft>
                <a:spcPts val="800"/>
              </a:spcAft>
              <a:buFont typeface="Wingdings" panose="05000000000000000000" pitchFamily="2" charset="2"/>
              <a:buChar char="Ø"/>
            </a:pPr>
            <a:r>
              <a:rPr lang="en-US" sz="3000" kern="100" dirty="0">
                <a:latin typeface="Aptos" panose="020B0004020202020204" pitchFamily="34" charset="0"/>
                <a:ea typeface="Aptos" panose="020B0004020202020204" pitchFamily="34" charset="0"/>
                <a:cs typeface="Times New Roman" panose="02020603050405020304" pitchFamily="18" charset="0"/>
              </a:rPr>
              <a:t>Flex hours/PT </a:t>
            </a:r>
            <a:r>
              <a:rPr lang="en-US" sz="3000" kern="100" dirty="0">
                <a:effectLst/>
                <a:latin typeface="Aptos" panose="020B0004020202020204" pitchFamily="34" charset="0"/>
                <a:ea typeface="Aptos" panose="020B0004020202020204" pitchFamily="34" charset="0"/>
                <a:cs typeface="Times New Roman" panose="02020603050405020304" pitchFamily="18" charset="0"/>
              </a:rPr>
              <a:t>part-time </a:t>
            </a:r>
          </a:p>
          <a:p>
            <a:pPr marL="457200" marR="0" indent="-457200">
              <a:lnSpc>
                <a:spcPct val="107000"/>
              </a:lnSpc>
              <a:spcAft>
                <a:spcPts val="800"/>
              </a:spcAft>
              <a:buFont typeface="Wingdings" panose="05000000000000000000" pitchFamily="2" charset="2"/>
              <a:buChar char="Ø"/>
            </a:pPr>
            <a:r>
              <a:rPr lang="en-US" sz="3000" kern="100" dirty="0">
                <a:latin typeface="Aptos" panose="020B0004020202020204" pitchFamily="34" charset="0"/>
                <a:ea typeface="Aptos" panose="020B0004020202020204" pitchFamily="34" charset="0"/>
                <a:cs typeface="Times New Roman" panose="02020603050405020304" pitchFamily="18" charset="0"/>
              </a:rPr>
              <a:t>Remote Work</a:t>
            </a:r>
          </a:p>
          <a:p>
            <a:pPr marL="457200" marR="0" indent="-457200">
              <a:lnSpc>
                <a:spcPct val="107000"/>
              </a:lnSpc>
              <a:spcAft>
                <a:spcPts val="800"/>
              </a:spcAft>
              <a:buFont typeface="Arial" panose="020B0604020202020204" pitchFamily="34" charset="0"/>
              <a:buChar char="•"/>
            </a:pPr>
            <a:r>
              <a:rPr lang="en-US" sz="3000" b="1" kern="100" dirty="0">
                <a:effectLst/>
                <a:latin typeface="Aptos" panose="020B0004020202020204" pitchFamily="34" charset="0"/>
                <a:ea typeface="Aptos" panose="020B0004020202020204" pitchFamily="34" charset="0"/>
                <a:cs typeface="Times New Roman" panose="02020603050405020304" pitchFamily="18" charset="0"/>
              </a:rPr>
              <a:t>Job Accommodations:</a:t>
            </a:r>
            <a:endParaRPr lang="en-US" sz="30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indent="-457200">
              <a:lnSpc>
                <a:spcPct val="107000"/>
              </a:lnSpc>
              <a:spcAft>
                <a:spcPts val="800"/>
              </a:spcAft>
              <a:buFont typeface="Wingdings" panose="05000000000000000000" pitchFamily="2" charset="2"/>
              <a:buChar char="Ø"/>
            </a:pPr>
            <a:r>
              <a:rPr lang="en-US" sz="3000" kern="100" dirty="0">
                <a:effectLst/>
                <a:latin typeface="Aptos" panose="020B0004020202020204" pitchFamily="34" charset="0"/>
                <a:ea typeface="Aptos" panose="020B0004020202020204" pitchFamily="34" charset="0"/>
                <a:cs typeface="Times New Roman" panose="02020603050405020304" pitchFamily="18" charset="0"/>
              </a:rPr>
              <a:t>Modifying job duties</a:t>
            </a:r>
          </a:p>
          <a:p>
            <a:pPr marL="457200" marR="0" indent="-457200">
              <a:lnSpc>
                <a:spcPct val="107000"/>
              </a:lnSpc>
              <a:spcAft>
                <a:spcPts val="800"/>
              </a:spcAft>
              <a:buFont typeface="Wingdings" panose="05000000000000000000" pitchFamily="2" charset="2"/>
              <a:buChar char="Ø"/>
            </a:pPr>
            <a:r>
              <a:rPr lang="en-US" sz="3000" kern="100" dirty="0">
                <a:latin typeface="Aptos" panose="020B0004020202020204" pitchFamily="34" charset="0"/>
                <a:ea typeface="Aptos" panose="020B0004020202020204" pitchFamily="34" charset="0"/>
                <a:cs typeface="Times New Roman" panose="02020603050405020304" pitchFamily="18" charset="0"/>
              </a:rPr>
              <a:t>A</a:t>
            </a:r>
            <a:r>
              <a:rPr lang="en-US" sz="3000" kern="100" dirty="0">
                <a:effectLst/>
                <a:latin typeface="Aptos" panose="020B0004020202020204" pitchFamily="34" charset="0"/>
                <a:ea typeface="Aptos" panose="020B0004020202020204" pitchFamily="34" charset="0"/>
                <a:cs typeface="Times New Roman" panose="02020603050405020304" pitchFamily="18" charset="0"/>
              </a:rPr>
              <a:t>ssistive technology </a:t>
            </a:r>
            <a:endParaRPr lang="en-US" sz="3000" kern="100" dirty="0">
              <a:latin typeface="Aptos" panose="020B0004020202020204" pitchFamily="34" charset="0"/>
              <a:ea typeface="Aptos" panose="020B0004020202020204" pitchFamily="34" charset="0"/>
              <a:cs typeface="Times New Roman" panose="02020603050405020304" pitchFamily="18" charset="0"/>
            </a:endParaRPr>
          </a:p>
          <a:p>
            <a:pPr marL="457200" marR="0" indent="-457200">
              <a:lnSpc>
                <a:spcPct val="107000"/>
              </a:lnSpc>
              <a:spcAft>
                <a:spcPts val="800"/>
              </a:spcAft>
              <a:buFont typeface="Wingdings" panose="05000000000000000000" pitchFamily="2" charset="2"/>
              <a:buChar char="Ø"/>
            </a:pPr>
            <a:r>
              <a:rPr lang="en-US" sz="3000" kern="100" dirty="0">
                <a:solidFill>
                  <a:srgbClr val="000000"/>
                </a:solidFill>
                <a:effectLst/>
                <a:latin typeface="Aptos" panose="020B0004020202020204" pitchFamily="34" charset="0"/>
                <a:ea typeface="Arimo"/>
                <a:cs typeface="Times New Roman" panose="02020603050405020304" pitchFamily="18" charset="0"/>
                <a:sym typeface="Arimo"/>
              </a:rPr>
              <a:t>Physical </a:t>
            </a:r>
            <a:r>
              <a:rPr lang="en-US" sz="3000" kern="100" dirty="0">
                <a:solidFill>
                  <a:srgbClr val="000000"/>
                </a:solidFill>
                <a:latin typeface="Aptos" panose="020B0004020202020204" pitchFamily="34" charset="0"/>
                <a:ea typeface="Arimo"/>
                <a:cs typeface="Times New Roman" panose="02020603050405020304" pitchFamily="18" charset="0"/>
                <a:sym typeface="Arimo"/>
              </a:rPr>
              <a:t>spaces</a:t>
            </a:r>
            <a:endParaRPr lang="en-US" sz="3199" kern="100" dirty="0">
              <a:solidFill>
                <a:srgbClr val="000000"/>
              </a:solidFill>
              <a:effectLst/>
              <a:latin typeface="Arimo"/>
              <a:ea typeface="Arimo"/>
              <a:cs typeface="Arimo"/>
              <a:sym typeface="Arimo"/>
            </a:endParaRPr>
          </a:p>
        </p:txBody>
      </p:sp>
      <p:sp>
        <p:nvSpPr>
          <p:cNvPr id="24" name="Freeform 24" descr="A group of people with different colored heads  Description automatically generated"/>
          <p:cNvSpPr/>
          <p:nvPr/>
        </p:nvSpPr>
        <p:spPr>
          <a:xfrm>
            <a:off x="9463966" y="1"/>
            <a:ext cx="8848953" cy="10293345"/>
          </a:xfrm>
          <a:custGeom>
            <a:avLst/>
            <a:gdLst/>
            <a:ahLst/>
            <a:cxnLst/>
            <a:rect l="l" t="t" r="r" b="b"/>
            <a:pathLst>
              <a:path w="8848953" h="10293345">
                <a:moveTo>
                  <a:pt x="0" y="0"/>
                </a:moveTo>
                <a:lnTo>
                  <a:pt x="8848954" y="0"/>
                </a:lnTo>
                <a:lnTo>
                  <a:pt x="8848954" y="10293345"/>
                </a:lnTo>
                <a:lnTo>
                  <a:pt x="0" y="10293345"/>
                </a:lnTo>
                <a:lnTo>
                  <a:pt x="0" y="0"/>
                </a:lnTo>
                <a:close/>
              </a:path>
            </a:pathLst>
          </a:custGeom>
          <a:blipFill>
            <a:blip r:embed="rId3"/>
            <a:stretch>
              <a:fillRect l="-37171" r="-37276"/>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F8C7D-F472-7561-B685-233CBE081F60}"/>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F01DE773-2195-8E3C-FD40-A8E313D18111}"/>
              </a:ext>
            </a:extLst>
          </p:cNvPr>
          <p:cNvSpPr/>
          <p:nvPr/>
        </p:nvSpPr>
        <p:spPr>
          <a:xfrm rot="5390477">
            <a:off x="12824281"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4" name="AutoShape 4">
            <a:extLst>
              <a:ext uri="{FF2B5EF4-FFF2-40B4-BE49-F238E27FC236}">
                <a16:creationId xmlns:a16="http://schemas.microsoft.com/office/drawing/2014/main" id="{F9B1D5EF-C8E3-6697-A09E-7B1CA10E107A}"/>
              </a:ext>
            </a:extLst>
          </p:cNvPr>
          <p:cNvSpPr/>
          <p:nvPr/>
        </p:nvSpPr>
        <p:spPr>
          <a:xfrm rot="5390477">
            <a:off x="5617285"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5" name="AutoShape 5">
            <a:extLst>
              <a:ext uri="{FF2B5EF4-FFF2-40B4-BE49-F238E27FC236}">
                <a16:creationId xmlns:a16="http://schemas.microsoft.com/office/drawing/2014/main" id="{42461FBB-56DD-C895-D703-4FF20478137C}"/>
              </a:ext>
            </a:extLst>
          </p:cNvPr>
          <p:cNvSpPr/>
          <p:nvPr/>
        </p:nvSpPr>
        <p:spPr>
          <a:xfrm rot="5390477">
            <a:off x="7116442"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6" name="AutoShape 6">
            <a:extLst>
              <a:ext uri="{FF2B5EF4-FFF2-40B4-BE49-F238E27FC236}">
                <a16:creationId xmlns:a16="http://schemas.microsoft.com/office/drawing/2014/main" id="{249533C8-BA68-3FBA-C323-03D181CB6DEC}"/>
              </a:ext>
            </a:extLst>
          </p:cNvPr>
          <p:cNvSpPr/>
          <p:nvPr/>
        </p:nvSpPr>
        <p:spPr>
          <a:xfrm rot="5390477">
            <a:off x="8615599"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7" name="AutoShape 7">
            <a:extLst>
              <a:ext uri="{FF2B5EF4-FFF2-40B4-BE49-F238E27FC236}">
                <a16:creationId xmlns:a16="http://schemas.microsoft.com/office/drawing/2014/main" id="{14CF69F9-19A4-8747-54F7-9EC0D55E7AEF}"/>
              </a:ext>
            </a:extLst>
          </p:cNvPr>
          <p:cNvSpPr/>
          <p:nvPr/>
        </p:nvSpPr>
        <p:spPr>
          <a:xfrm rot="5390477">
            <a:off x="10114756"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8" name="AutoShape 8">
            <a:extLst>
              <a:ext uri="{FF2B5EF4-FFF2-40B4-BE49-F238E27FC236}">
                <a16:creationId xmlns:a16="http://schemas.microsoft.com/office/drawing/2014/main" id="{177B67C4-6BBE-E6A7-0077-A62820D6B6FD}"/>
              </a:ext>
            </a:extLst>
          </p:cNvPr>
          <p:cNvSpPr/>
          <p:nvPr/>
        </p:nvSpPr>
        <p:spPr>
          <a:xfrm rot="5390477">
            <a:off x="11613913"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9" name="AutoShape 9">
            <a:extLst>
              <a:ext uri="{FF2B5EF4-FFF2-40B4-BE49-F238E27FC236}">
                <a16:creationId xmlns:a16="http://schemas.microsoft.com/office/drawing/2014/main" id="{7C67C77C-2FE4-067C-07DD-ADA013DCC30B}"/>
              </a:ext>
            </a:extLst>
          </p:cNvPr>
          <p:cNvSpPr/>
          <p:nvPr/>
        </p:nvSpPr>
        <p:spPr>
          <a:xfrm rot="5390477">
            <a:off x="13113073"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grpSp>
        <p:nvGrpSpPr>
          <p:cNvPr id="11" name="Group 11">
            <a:extLst>
              <a:ext uri="{FF2B5EF4-FFF2-40B4-BE49-F238E27FC236}">
                <a16:creationId xmlns:a16="http://schemas.microsoft.com/office/drawing/2014/main" id="{CEB4F8E2-3BAC-A5E3-35FB-4529D3F36EF5}"/>
              </a:ext>
            </a:extLst>
          </p:cNvPr>
          <p:cNvGrpSpPr/>
          <p:nvPr/>
        </p:nvGrpSpPr>
        <p:grpSpPr>
          <a:xfrm>
            <a:off x="11969592" y="0"/>
            <a:ext cx="6313836" cy="2475824"/>
            <a:chOff x="0" y="0"/>
            <a:chExt cx="8418448" cy="3301098"/>
          </a:xfrm>
        </p:grpSpPr>
        <p:sp>
          <p:nvSpPr>
            <p:cNvPr id="12" name="Freeform 12">
              <a:extLst>
                <a:ext uri="{FF2B5EF4-FFF2-40B4-BE49-F238E27FC236}">
                  <a16:creationId xmlns:a16="http://schemas.microsoft.com/office/drawing/2014/main" id="{B67C96D2-6F01-DEFA-E4AD-E2C2EE165B23}"/>
                </a:ext>
              </a:extLst>
            </p:cNvPr>
            <p:cNvSpPr/>
            <p:nvPr/>
          </p:nvSpPr>
          <p:spPr>
            <a:xfrm>
              <a:off x="0" y="0"/>
              <a:ext cx="8418449" cy="3301111"/>
            </a:xfrm>
            <a:custGeom>
              <a:avLst/>
              <a:gdLst/>
              <a:ahLst/>
              <a:cxnLst/>
              <a:rect l="l" t="t" r="r" b="b"/>
              <a:pathLst>
                <a:path w="8418449" h="3301111">
                  <a:moveTo>
                    <a:pt x="0" y="0"/>
                  </a:moveTo>
                  <a:lnTo>
                    <a:pt x="1692910" y="0"/>
                  </a:lnTo>
                  <a:lnTo>
                    <a:pt x="1825117" y="217551"/>
                  </a:lnTo>
                  <a:cubicBezTo>
                    <a:pt x="2453386" y="1147699"/>
                    <a:pt x="3517519" y="1759204"/>
                    <a:pt x="4724400" y="1759204"/>
                  </a:cubicBezTo>
                  <a:cubicBezTo>
                    <a:pt x="5931281" y="1759204"/>
                    <a:pt x="6995414" y="1147699"/>
                    <a:pt x="7623683" y="217551"/>
                  </a:cubicBezTo>
                  <a:lnTo>
                    <a:pt x="7755890" y="0"/>
                  </a:lnTo>
                  <a:lnTo>
                    <a:pt x="8418449" y="0"/>
                  </a:lnTo>
                  <a:lnTo>
                    <a:pt x="8418449" y="1680845"/>
                  </a:lnTo>
                  <a:lnTo>
                    <a:pt x="8287131" y="1825371"/>
                  </a:lnTo>
                  <a:cubicBezTo>
                    <a:pt x="7375271" y="2737104"/>
                    <a:pt x="6115685" y="3301111"/>
                    <a:pt x="4724400" y="3301111"/>
                  </a:cubicBezTo>
                  <a:cubicBezTo>
                    <a:pt x="2637409" y="3301111"/>
                    <a:pt x="846836" y="2032254"/>
                    <a:pt x="81915" y="223901"/>
                  </a:cubicBezTo>
                  <a:close/>
                </a:path>
              </a:pathLst>
            </a:custGeom>
            <a:solidFill>
              <a:srgbClr val="DBA094">
                <a:alpha val="49804"/>
              </a:srgbClr>
            </a:solidFill>
          </p:spPr>
          <p:txBody>
            <a:bodyPr/>
            <a:lstStyle/>
            <a:p>
              <a:endParaRPr lang="en-US"/>
            </a:p>
          </p:txBody>
        </p:sp>
      </p:grpSp>
      <p:sp>
        <p:nvSpPr>
          <p:cNvPr id="13" name="AutoShape 13">
            <a:extLst>
              <a:ext uri="{FF2B5EF4-FFF2-40B4-BE49-F238E27FC236}">
                <a16:creationId xmlns:a16="http://schemas.microsoft.com/office/drawing/2014/main" id="{4496CF8A-949E-4BD3-33F2-98095092BE48}"/>
              </a:ext>
            </a:extLst>
          </p:cNvPr>
          <p:cNvSpPr/>
          <p:nvPr/>
        </p:nvSpPr>
        <p:spPr>
          <a:xfrm rot="5390477">
            <a:off x="12841401"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5" name="AutoShape 15">
            <a:extLst>
              <a:ext uri="{FF2B5EF4-FFF2-40B4-BE49-F238E27FC236}">
                <a16:creationId xmlns:a16="http://schemas.microsoft.com/office/drawing/2014/main" id="{443F4DC7-FD1E-884A-AE2F-889BCCE4C79F}"/>
              </a:ext>
            </a:extLst>
          </p:cNvPr>
          <p:cNvSpPr/>
          <p:nvPr/>
        </p:nvSpPr>
        <p:spPr>
          <a:xfrm rot="5390477">
            <a:off x="5634405"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6" name="AutoShape 16">
            <a:extLst>
              <a:ext uri="{FF2B5EF4-FFF2-40B4-BE49-F238E27FC236}">
                <a16:creationId xmlns:a16="http://schemas.microsoft.com/office/drawing/2014/main" id="{25542FB4-F17A-B90A-4298-FF7EBA4B90F0}"/>
              </a:ext>
            </a:extLst>
          </p:cNvPr>
          <p:cNvSpPr/>
          <p:nvPr/>
        </p:nvSpPr>
        <p:spPr>
          <a:xfrm rot="5390477">
            <a:off x="7133562"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7" name="AutoShape 17">
            <a:extLst>
              <a:ext uri="{FF2B5EF4-FFF2-40B4-BE49-F238E27FC236}">
                <a16:creationId xmlns:a16="http://schemas.microsoft.com/office/drawing/2014/main" id="{8C9A35DE-2B9E-E607-1CA6-778C069B1A6C}"/>
              </a:ext>
            </a:extLst>
          </p:cNvPr>
          <p:cNvSpPr/>
          <p:nvPr/>
        </p:nvSpPr>
        <p:spPr>
          <a:xfrm rot="5390477">
            <a:off x="8632719"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8" name="AutoShape 18">
            <a:extLst>
              <a:ext uri="{FF2B5EF4-FFF2-40B4-BE49-F238E27FC236}">
                <a16:creationId xmlns:a16="http://schemas.microsoft.com/office/drawing/2014/main" id="{9610C8A9-8BBF-DB51-2DEA-A052F4C60AEC}"/>
              </a:ext>
            </a:extLst>
          </p:cNvPr>
          <p:cNvSpPr/>
          <p:nvPr/>
        </p:nvSpPr>
        <p:spPr>
          <a:xfrm rot="5390477">
            <a:off x="10131876"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9" name="AutoShape 19">
            <a:extLst>
              <a:ext uri="{FF2B5EF4-FFF2-40B4-BE49-F238E27FC236}">
                <a16:creationId xmlns:a16="http://schemas.microsoft.com/office/drawing/2014/main" id="{1DC38E1D-4EB9-C950-500B-46F63FBB5CFC}"/>
              </a:ext>
            </a:extLst>
          </p:cNvPr>
          <p:cNvSpPr/>
          <p:nvPr/>
        </p:nvSpPr>
        <p:spPr>
          <a:xfrm rot="5390477">
            <a:off x="11631033"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20" name="AutoShape 20">
            <a:extLst>
              <a:ext uri="{FF2B5EF4-FFF2-40B4-BE49-F238E27FC236}">
                <a16:creationId xmlns:a16="http://schemas.microsoft.com/office/drawing/2014/main" id="{FCF4203E-859F-E99E-5FAB-B92D6E0C50B5}"/>
              </a:ext>
            </a:extLst>
          </p:cNvPr>
          <p:cNvSpPr/>
          <p:nvPr/>
        </p:nvSpPr>
        <p:spPr>
          <a:xfrm rot="5390477">
            <a:off x="13130193"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22" name="TextBox 22">
            <a:extLst>
              <a:ext uri="{FF2B5EF4-FFF2-40B4-BE49-F238E27FC236}">
                <a16:creationId xmlns:a16="http://schemas.microsoft.com/office/drawing/2014/main" id="{0AFAB3EF-C83A-5E6A-A530-D5C16B2342C6}"/>
              </a:ext>
            </a:extLst>
          </p:cNvPr>
          <p:cNvSpPr txBox="1"/>
          <p:nvPr/>
        </p:nvSpPr>
        <p:spPr>
          <a:xfrm>
            <a:off x="861900" y="491687"/>
            <a:ext cx="8278644" cy="796949"/>
          </a:xfrm>
          <a:prstGeom prst="rect">
            <a:avLst/>
          </a:prstGeom>
        </p:spPr>
        <p:txBody>
          <a:bodyPr wrap="square" lIns="0" tIns="0" rIns="0" bIns="0" rtlCol="0" anchor="t">
            <a:spAutoFit/>
          </a:bodyPr>
          <a:lstStyle/>
          <a:p>
            <a:pPr algn="l">
              <a:lnSpc>
                <a:spcPts val="7128"/>
              </a:lnSpc>
            </a:pPr>
            <a:r>
              <a:rPr lang="en-US" sz="3600" b="1" dirty="0">
                <a:solidFill>
                  <a:srgbClr val="004082"/>
                </a:solidFill>
                <a:latin typeface="Montserrat Bold"/>
                <a:ea typeface="Montserrat Bold"/>
                <a:cs typeface="Montserrat Bold"/>
                <a:sym typeface="Montserrat Bold"/>
              </a:rPr>
              <a:t>Brain Injury Workplace Inclusion</a:t>
            </a:r>
          </a:p>
        </p:txBody>
      </p:sp>
      <p:sp>
        <p:nvSpPr>
          <p:cNvPr id="23" name="TextBox 23">
            <a:extLst>
              <a:ext uri="{FF2B5EF4-FFF2-40B4-BE49-F238E27FC236}">
                <a16:creationId xmlns:a16="http://schemas.microsoft.com/office/drawing/2014/main" id="{3A473A7A-BF9E-B0B1-4910-7EDD7CAA5016}"/>
              </a:ext>
            </a:extLst>
          </p:cNvPr>
          <p:cNvSpPr txBox="1"/>
          <p:nvPr/>
        </p:nvSpPr>
        <p:spPr>
          <a:xfrm>
            <a:off x="763888" y="1562100"/>
            <a:ext cx="7246618" cy="7656263"/>
          </a:xfrm>
          <a:prstGeom prst="rect">
            <a:avLst/>
          </a:prstGeom>
        </p:spPr>
        <p:txBody>
          <a:bodyPr lIns="0" tIns="0" rIns="0" bIns="0" rtlCol="0" anchor="t">
            <a:spAutoFit/>
          </a:bodyPr>
          <a:lstStyle/>
          <a:p>
            <a:pPr marL="342900" marR="0" lvl="0" indent="-342900">
              <a:lnSpc>
                <a:spcPct val="107000"/>
              </a:lnSpc>
              <a:spcAft>
                <a:spcPts val="800"/>
              </a:spcAft>
              <a:buSzPts val="1000"/>
              <a:buFont typeface="Symbol" panose="05050102010706020507" pitchFamily="18" charset="2"/>
              <a:buChar char=""/>
              <a:tabLst>
                <a:tab pos="457200" algn="l"/>
              </a:tabLst>
            </a:pPr>
            <a:r>
              <a:rPr lang="en-US" sz="3000" b="1" kern="100" dirty="0">
                <a:effectLst/>
                <a:latin typeface="Aptos" panose="020B0004020202020204" pitchFamily="34" charset="0"/>
                <a:ea typeface="Aptos" panose="020B0004020202020204" pitchFamily="34" charset="0"/>
                <a:cs typeface="Times New Roman" panose="02020603050405020304" pitchFamily="18" charset="0"/>
              </a:rPr>
              <a:t>Clear Communication:</a:t>
            </a:r>
            <a:endParaRPr lang="en-US" sz="30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indent="-457200">
              <a:lnSpc>
                <a:spcPct val="107000"/>
              </a:lnSpc>
              <a:spcAft>
                <a:spcPts val="800"/>
              </a:spcAft>
              <a:buFont typeface="Wingdings" panose="05000000000000000000" pitchFamily="2" charset="2"/>
              <a:buChar char="Ø"/>
            </a:pPr>
            <a:r>
              <a:rPr lang="en-US" sz="3000" kern="100" dirty="0">
                <a:effectLst/>
                <a:latin typeface="Aptos" panose="020B0004020202020204" pitchFamily="34" charset="0"/>
                <a:ea typeface="Aptos" panose="020B0004020202020204" pitchFamily="34" charset="0"/>
                <a:cs typeface="Times New Roman" panose="02020603050405020304" pitchFamily="18" charset="0"/>
              </a:rPr>
              <a:t>Using clear/multiple means of comms</a:t>
            </a:r>
          </a:p>
          <a:p>
            <a:pPr marL="457200" marR="0" indent="-457200">
              <a:lnSpc>
                <a:spcPct val="107000"/>
              </a:lnSpc>
              <a:spcAft>
                <a:spcPts val="800"/>
              </a:spcAft>
              <a:buFont typeface="Wingdings" panose="05000000000000000000" pitchFamily="2" charset="2"/>
              <a:buChar char="Ø"/>
            </a:pPr>
            <a:r>
              <a:rPr lang="en-US" sz="3000" kern="100" dirty="0">
                <a:latin typeface="Aptos" panose="020B0004020202020204" pitchFamily="34" charset="0"/>
                <a:ea typeface="Aptos" panose="020B0004020202020204" pitchFamily="34" charset="0"/>
                <a:cs typeface="Times New Roman" panose="02020603050405020304" pitchFamily="18" charset="0"/>
              </a:rPr>
              <a:t>W</a:t>
            </a:r>
            <a:r>
              <a:rPr lang="en-US" sz="3000" kern="100" dirty="0">
                <a:effectLst/>
                <a:latin typeface="Aptos" panose="020B0004020202020204" pitchFamily="34" charset="0"/>
                <a:ea typeface="Aptos" panose="020B0004020202020204" pitchFamily="34" charset="0"/>
                <a:cs typeface="Times New Roman" panose="02020603050405020304" pitchFamily="18" charset="0"/>
              </a:rPr>
              <a:t>ritten instructions</a:t>
            </a:r>
          </a:p>
          <a:p>
            <a:pPr marL="457200" marR="0" indent="-457200">
              <a:lnSpc>
                <a:spcPct val="107000"/>
              </a:lnSpc>
              <a:spcAft>
                <a:spcPts val="800"/>
              </a:spcAft>
              <a:buFont typeface="Wingdings" panose="05000000000000000000" pitchFamily="2" charset="2"/>
              <a:buChar char="Ø"/>
            </a:pPr>
            <a:r>
              <a:rPr lang="en-US" sz="3000" kern="100" dirty="0">
                <a:latin typeface="Aptos" panose="020B0004020202020204" pitchFamily="34" charset="0"/>
                <a:ea typeface="Aptos" panose="020B0004020202020204" pitchFamily="34" charset="0"/>
                <a:cs typeface="Times New Roman" panose="02020603050405020304" pitchFamily="18" charset="0"/>
              </a:rPr>
              <a:t>Clear expectations/</a:t>
            </a:r>
            <a:r>
              <a:rPr lang="en-US" sz="3000" kern="100" dirty="0">
                <a:effectLst/>
                <a:latin typeface="Aptos" panose="020B0004020202020204" pitchFamily="34" charset="0"/>
                <a:ea typeface="Aptos" panose="020B0004020202020204" pitchFamily="34" charset="0"/>
                <a:cs typeface="Times New Roman" panose="02020603050405020304" pitchFamily="18" charset="0"/>
              </a:rPr>
              <a:t>feedback </a:t>
            </a:r>
          </a:p>
          <a:p>
            <a:pPr marR="0">
              <a:lnSpc>
                <a:spcPct val="107000"/>
              </a:lnSpc>
              <a:spcAft>
                <a:spcPts val="800"/>
              </a:spcAft>
            </a:pPr>
            <a:endParaRPr lang="en-US" sz="3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3000" b="1" kern="100" dirty="0">
                <a:effectLst/>
                <a:latin typeface="Aptos" panose="020B0004020202020204" pitchFamily="34" charset="0"/>
                <a:ea typeface="Aptos" panose="020B0004020202020204" pitchFamily="34" charset="0"/>
                <a:cs typeface="Times New Roman" panose="02020603050405020304" pitchFamily="18" charset="0"/>
              </a:rPr>
              <a:t>Supportive Environment:</a:t>
            </a:r>
            <a:endParaRPr lang="en-US" sz="30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indent="-457200">
              <a:lnSpc>
                <a:spcPct val="107000"/>
              </a:lnSpc>
              <a:spcAft>
                <a:spcPts val="800"/>
              </a:spcAft>
              <a:buFont typeface="Wingdings" panose="05000000000000000000" pitchFamily="2" charset="2"/>
              <a:buChar char="Ø"/>
            </a:pPr>
            <a:r>
              <a:rPr lang="en-US" sz="3000" kern="100" dirty="0">
                <a:effectLst/>
                <a:latin typeface="Aptos" panose="020B0004020202020204" pitchFamily="34" charset="0"/>
                <a:ea typeface="Aptos" panose="020B0004020202020204" pitchFamily="34" charset="0"/>
                <a:cs typeface="Times New Roman" panose="02020603050405020304" pitchFamily="18" charset="0"/>
              </a:rPr>
              <a:t>Culture</a:t>
            </a:r>
          </a:p>
          <a:p>
            <a:pPr marL="457200" marR="0" indent="-457200">
              <a:lnSpc>
                <a:spcPct val="107000"/>
              </a:lnSpc>
              <a:spcAft>
                <a:spcPts val="800"/>
              </a:spcAft>
              <a:buFont typeface="Wingdings" panose="05000000000000000000" pitchFamily="2" charset="2"/>
              <a:buChar char="Ø"/>
            </a:pPr>
            <a:r>
              <a:rPr lang="en-US" sz="3000" kern="100" dirty="0">
                <a:latin typeface="Aptos" panose="020B0004020202020204" pitchFamily="34" charset="0"/>
                <a:ea typeface="Aptos" panose="020B0004020202020204" pitchFamily="34" charset="0"/>
                <a:cs typeface="Times New Roman" panose="02020603050405020304" pitchFamily="18" charset="0"/>
              </a:rPr>
              <a:t>Acceptance </a:t>
            </a:r>
          </a:p>
          <a:p>
            <a:pPr marL="457200" marR="0" indent="-457200">
              <a:lnSpc>
                <a:spcPct val="107000"/>
              </a:lnSpc>
              <a:spcAft>
                <a:spcPts val="800"/>
              </a:spcAft>
              <a:buFont typeface="Wingdings" panose="05000000000000000000" pitchFamily="2" charset="2"/>
              <a:buChar char="Ø"/>
            </a:pPr>
            <a:r>
              <a:rPr lang="en-US" sz="3000" kern="100" dirty="0">
                <a:effectLst/>
                <a:latin typeface="Aptos" panose="020B0004020202020204" pitchFamily="34" charset="0"/>
                <a:ea typeface="Aptos" panose="020B0004020202020204" pitchFamily="34" charset="0"/>
                <a:cs typeface="Times New Roman" panose="02020603050405020304" pitchFamily="18" charset="0"/>
              </a:rPr>
              <a:t>ERGs </a:t>
            </a:r>
          </a:p>
          <a:p>
            <a:pPr marR="0">
              <a:lnSpc>
                <a:spcPct val="107000"/>
              </a:lnSpc>
              <a:spcAft>
                <a:spcPts val="800"/>
              </a:spcAft>
            </a:pPr>
            <a:endParaRPr lang="en-US" sz="3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3000" b="1" kern="100" dirty="0">
                <a:effectLst/>
                <a:latin typeface="Aptos" panose="020B0004020202020204" pitchFamily="34" charset="0"/>
                <a:ea typeface="Aptos" panose="020B0004020202020204" pitchFamily="34" charset="0"/>
                <a:cs typeface="Times New Roman" panose="02020603050405020304" pitchFamily="18" charset="0"/>
              </a:rPr>
              <a:t>Individualized Approach:</a:t>
            </a:r>
            <a:endParaRPr lang="en-US" sz="30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indent="-457200">
              <a:lnSpc>
                <a:spcPct val="107000"/>
              </a:lnSpc>
              <a:spcAft>
                <a:spcPts val="800"/>
              </a:spcAft>
              <a:buFont typeface="Wingdings" panose="05000000000000000000" pitchFamily="2" charset="2"/>
              <a:buChar char="Ø"/>
            </a:pPr>
            <a:r>
              <a:rPr lang="en-US" sz="3000" kern="100" dirty="0">
                <a:effectLst/>
                <a:latin typeface="Aptos" panose="020B0004020202020204" pitchFamily="34" charset="0"/>
                <a:ea typeface="Aptos" panose="020B0004020202020204" pitchFamily="34" charset="0"/>
                <a:cs typeface="Times New Roman" panose="02020603050405020304" pitchFamily="18" charset="0"/>
              </a:rPr>
              <a:t>Ask what is needed </a:t>
            </a:r>
          </a:p>
          <a:p>
            <a:pPr marL="345438" lvl="1" algn="l">
              <a:lnSpc>
                <a:spcPts val="4223"/>
              </a:lnSpc>
            </a:pPr>
            <a:endParaRPr lang="en-US" sz="3199" dirty="0">
              <a:solidFill>
                <a:srgbClr val="000000"/>
              </a:solidFill>
              <a:latin typeface="Arimo"/>
              <a:ea typeface="Arimo"/>
              <a:cs typeface="Arimo"/>
              <a:sym typeface="Arimo"/>
            </a:endParaRPr>
          </a:p>
        </p:txBody>
      </p:sp>
      <p:sp>
        <p:nvSpPr>
          <p:cNvPr id="24" name="Freeform 24" descr="A group of people with different colored heads  Description automatically generated">
            <a:extLst>
              <a:ext uri="{FF2B5EF4-FFF2-40B4-BE49-F238E27FC236}">
                <a16:creationId xmlns:a16="http://schemas.microsoft.com/office/drawing/2014/main" id="{B958EFDC-686E-A10B-5B74-1C7CF0F914D6}"/>
              </a:ext>
            </a:extLst>
          </p:cNvPr>
          <p:cNvSpPr/>
          <p:nvPr/>
        </p:nvSpPr>
        <p:spPr>
          <a:xfrm>
            <a:off x="9463966" y="1"/>
            <a:ext cx="8848953" cy="10293345"/>
          </a:xfrm>
          <a:custGeom>
            <a:avLst/>
            <a:gdLst/>
            <a:ahLst/>
            <a:cxnLst/>
            <a:rect l="l" t="t" r="r" b="b"/>
            <a:pathLst>
              <a:path w="8848953" h="10293345">
                <a:moveTo>
                  <a:pt x="0" y="0"/>
                </a:moveTo>
                <a:lnTo>
                  <a:pt x="8848954" y="0"/>
                </a:lnTo>
                <a:lnTo>
                  <a:pt x="8848954" y="10293345"/>
                </a:lnTo>
                <a:lnTo>
                  <a:pt x="0" y="10293345"/>
                </a:lnTo>
                <a:lnTo>
                  <a:pt x="0" y="0"/>
                </a:lnTo>
                <a:close/>
              </a:path>
            </a:pathLst>
          </a:custGeom>
          <a:blipFill>
            <a:blip r:embed="rId2"/>
            <a:stretch>
              <a:fillRect l="-37171" r="-37276"/>
            </a:stretch>
          </a:blipFill>
        </p:spPr>
        <p:txBody>
          <a:bodyPr/>
          <a:lstStyle/>
          <a:p>
            <a:endParaRPr lang="en-US"/>
          </a:p>
        </p:txBody>
      </p:sp>
    </p:spTree>
    <p:extLst>
      <p:ext uri="{BB962C8B-B14F-4D97-AF65-F5344CB8AC3E}">
        <p14:creationId xmlns:p14="http://schemas.microsoft.com/office/powerpoint/2010/main" val="406964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BC64A-9C2F-BF87-2AF4-3E6AC99CEDA6}"/>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368EE688-0B9D-0361-17A2-47BCA8A71E04}"/>
              </a:ext>
            </a:extLst>
          </p:cNvPr>
          <p:cNvSpPr/>
          <p:nvPr/>
        </p:nvSpPr>
        <p:spPr>
          <a:xfrm rot="5390477">
            <a:off x="12824281"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4" name="AutoShape 4">
            <a:extLst>
              <a:ext uri="{FF2B5EF4-FFF2-40B4-BE49-F238E27FC236}">
                <a16:creationId xmlns:a16="http://schemas.microsoft.com/office/drawing/2014/main" id="{13134AE9-1C9D-A1E1-A608-43315CE90393}"/>
              </a:ext>
            </a:extLst>
          </p:cNvPr>
          <p:cNvSpPr/>
          <p:nvPr/>
        </p:nvSpPr>
        <p:spPr>
          <a:xfrm rot="5390477">
            <a:off x="5617285"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5" name="AutoShape 5">
            <a:extLst>
              <a:ext uri="{FF2B5EF4-FFF2-40B4-BE49-F238E27FC236}">
                <a16:creationId xmlns:a16="http://schemas.microsoft.com/office/drawing/2014/main" id="{8167AE3C-F7F4-7AD1-685B-5D76BDADE7F0}"/>
              </a:ext>
            </a:extLst>
          </p:cNvPr>
          <p:cNvSpPr/>
          <p:nvPr/>
        </p:nvSpPr>
        <p:spPr>
          <a:xfrm rot="5390477">
            <a:off x="7116442"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6" name="AutoShape 6">
            <a:extLst>
              <a:ext uri="{FF2B5EF4-FFF2-40B4-BE49-F238E27FC236}">
                <a16:creationId xmlns:a16="http://schemas.microsoft.com/office/drawing/2014/main" id="{1697B5F5-B658-441D-417A-AA426F2AD6B5}"/>
              </a:ext>
            </a:extLst>
          </p:cNvPr>
          <p:cNvSpPr/>
          <p:nvPr/>
        </p:nvSpPr>
        <p:spPr>
          <a:xfrm rot="5390477">
            <a:off x="8615599"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7" name="AutoShape 7">
            <a:extLst>
              <a:ext uri="{FF2B5EF4-FFF2-40B4-BE49-F238E27FC236}">
                <a16:creationId xmlns:a16="http://schemas.microsoft.com/office/drawing/2014/main" id="{F5A70A20-6559-5E70-70F2-0AC42C9FA102}"/>
              </a:ext>
            </a:extLst>
          </p:cNvPr>
          <p:cNvSpPr/>
          <p:nvPr/>
        </p:nvSpPr>
        <p:spPr>
          <a:xfrm rot="5390477">
            <a:off x="10114756"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8" name="AutoShape 8">
            <a:extLst>
              <a:ext uri="{FF2B5EF4-FFF2-40B4-BE49-F238E27FC236}">
                <a16:creationId xmlns:a16="http://schemas.microsoft.com/office/drawing/2014/main" id="{D4F98134-8CCB-B7D4-2BA7-5D1E8A98E8B0}"/>
              </a:ext>
            </a:extLst>
          </p:cNvPr>
          <p:cNvSpPr/>
          <p:nvPr/>
        </p:nvSpPr>
        <p:spPr>
          <a:xfrm rot="5390477">
            <a:off x="11613913"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9" name="AutoShape 9">
            <a:extLst>
              <a:ext uri="{FF2B5EF4-FFF2-40B4-BE49-F238E27FC236}">
                <a16:creationId xmlns:a16="http://schemas.microsoft.com/office/drawing/2014/main" id="{85EBC821-FCEA-4FE5-E360-E1DF1248B3B8}"/>
              </a:ext>
            </a:extLst>
          </p:cNvPr>
          <p:cNvSpPr/>
          <p:nvPr/>
        </p:nvSpPr>
        <p:spPr>
          <a:xfrm rot="5390477">
            <a:off x="13113073"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grpSp>
        <p:nvGrpSpPr>
          <p:cNvPr id="11" name="Group 11">
            <a:extLst>
              <a:ext uri="{FF2B5EF4-FFF2-40B4-BE49-F238E27FC236}">
                <a16:creationId xmlns:a16="http://schemas.microsoft.com/office/drawing/2014/main" id="{B630860E-3861-725D-4657-82A5FFBB8208}"/>
              </a:ext>
            </a:extLst>
          </p:cNvPr>
          <p:cNvGrpSpPr/>
          <p:nvPr/>
        </p:nvGrpSpPr>
        <p:grpSpPr>
          <a:xfrm>
            <a:off x="11969592" y="0"/>
            <a:ext cx="6313836" cy="2475824"/>
            <a:chOff x="0" y="0"/>
            <a:chExt cx="8418448" cy="3301098"/>
          </a:xfrm>
        </p:grpSpPr>
        <p:sp>
          <p:nvSpPr>
            <p:cNvPr id="12" name="Freeform 12">
              <a:extLst>
                <a:ext uri="{FF2B5EF4-FFF2-40B4-BE49-F238E27FC236}">
                  <a16:creationId xmlns:a16="http://schemas.microsoft.com/office/drawing/2014/main" id="{6B33F5FD-9B82-8D81-3C62-405E628BC4B7}"/>
                </a:ext>
              </a:extLst>
            </p:cNvPr>
            <p:cNvSpPr/>
            <p:nvPr/>
          </p:nvSpPr>
          <p:spPr>
            <a:xfrm>
              <a:off x="0" y="0"/>
              <a:ext cx="8418449" cy="3301111"/>
            </a:xfrm>
            <a:custGeom>
              <a:avLst/>
              <a:gdLst/>
              <a:ahLst/>
              <a:cxnLst/>
              <a:rect l="l" t="t" r="r" b="b"/>
              <a:pathLst>
                <a:path w="8418449" h="3301111">
                  <a:moveTo>
                    <a:pt x="0" y="0"/>
                  </a:moveTo>
                  <a:lnTo>
                    <a:pt x="1692910" y="0"/>
                  </a:lnTo>
                  <a:lnTo>
                    <a:pt x="1825117" y="217551"/>
                  </a:lnTo>
                  <a:cubicBezTo>
                    <a:pt x="2453386" y="1147699"/>
                    <a:pt x="3517519" y="1759204"/>
                    <a:pt x="4724400" y="1759204"/>
                  </a:cubicBezTo>
                  <a:cubicBezTo>
                    <a:pt x="5931281" y="1759204"/>
                    <a:pt x="6995414" y="1147699"/>
                    <a:pt x="7623683" y="217551"/>
                  </a:cubicBezTo>
                  <a:lnTo>
                    <a:pt x="7755890" y="0"/>
                  </a:lnTo>
                  <a:lnTo>
                    <a:pt x="8418449" y="0"/>
                  </a:lnTo>
                  <a:lnTo>
                    <a:pt x="8418449" y="1680845"/>
                  </a:lnTo>
                  <a:lnTo>
                    <a:pt x="8287131" y="1825371"/>
                  </a:lnTo>
                  <a:cubicBezTo>
                    <a:pt x="7375271" y="2737104"/>
                    <a:pt x="6115685" y="3301111"/>
                    <a:pt x="4724400" y="3301111"/>
                  </a:cubicBezTo>
                  <a:cubicBezTo>
                    <a:pt x="2637409" y="3301111"/>
                    <a:pt x="846836" y="2032254"/>
                    <a:pt x="81915" y="223901"/>
                  </a:cubicBezTo>
                  <a:close/>
                </a:path>
              </a:pathLst>
            </a:custGeom>
            <a:solidFill>
              <a:srgbClr val="DBA094">
                <a:alpha val="49804"/>
              </a:srgbClr>
            </a:solidFill>
          </p:spPr>
          <p:txBody>
            <a:bodyPr/>
            <a:lstStyle/>
            <a:p>
              <a:endParaRPr lang="en-US"/>
            </a:p>
          </p:txBody>
        </p:sp>
      </p:grpSp>
      <p:sp>
        <p:nvSpPr>
          <p:cNvPr id="13" name="AutoShape 13">
            <a:extLst>
              <a:ext uri="{FF2B5EF4-FFF2-40B4-BE49-F238E27FC236}">
                <a16:creationId xmlns:a16="http://schemas.microsoft.com/office/drawing/2014/main" id="{C964877F-4DF7-26F0-54B2-B3F018A5C64E}"/>
              </a:ext>
            </a:extLst>
          </p:cNvPr>
          <p:cNvSpPr/>
          <p:nvPr/>
        </p:nvSpPr>
        <p:spPr>
          <a:xfrm rot="5390477">
            <a:off x="12841401"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5" name="AutoShape 15">
            <a:extLst>
              <a:ext uri="{FF2B5EF4-FFF2-40B4-BE49-F238E27FC236}">
                <a16:creationId xmlns:a16="http://schemas.microsoft.com/office/drawing/2014/main" id="{CF658A07-770E-ADDB-BBC0-338ACD30D23A}"/>
              </a:ext>
            </a:extLst>
          </p:cNvPr>
          <p:cNvSpPr/>
          <p:nvPr/>
        </p:nvSpPr>
        <p:spPr>
          <a:xfrm rot="5390477">
            <a:off x="5634405"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6" name="AutoShape 16">
            <a:extLst>
              <a:ext uri="{FF2B5EF4-FFF2-40B4-BE49-F238E27FC236}">
                <a16:creationId xmlns:a16="http://schemas.microsoft.com/office/drawing/2014/main" id="{7056C4C0-35FE-A0DD-7311-82A2A4B55EB1}"/>
              </a:ext>
            </a:extLst>
          </p:cNvPr>
          <p:cNvSpPr/>
          <p:nvPr/>
        </p:nvSpPr>
        <p:spPr>
          <a:xfrm rot="5390477">
            <a:off x="7133562"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7" name="AutoShape 17">
            <a:extLst>
              <a:ext uri="{FF2B5EF4-FFF2-40B4-BE49-F238E27FC236}">
                <a16:creationId xmlns:a16="http://schemas.microsoft.com/office/drawing/2014/main" id="{D4E6192F-244D-248E-5623-0355C18AF217}"/>
              </a:ext>
            </a:extLst>
          </p:cNvPr>
          <p:cNvSpPr/>
          <p:nvPr/>
        </p:nvSpPr>
        <p:spPr>
          <a:xfrm rot="5390477">
            <a:off x="8632719"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8" name="AutoShape 18">
            <a:extLst>
              <a:ext uri="{FF2B5EF4-FFF2-40B4-BE49-F238E27FC236}">
                <a16:creationId xmlns:a16="http://schemas.microsoft.com/office/drawing/2014/main" id="{93AADE13-8CB8-1586-50BC-50BDF5C3BF39}"/>
              </a:ext>
            </a:extLst>
          </p:cNvPr>
          <p:cNvSpPr/>
          <p:nvPr/>
        </p:nvSpPr>
        <p:spPr>
          <a:xfrm rot="5390477">
            <a:off x="10131876"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9" name="AutoShape 19">
            <a:extLst>
              <a:ext uri="{FF2B5EF4-FFF2-40B4-BE49-F238E27FC236}">
                <a16:creationId xmlns:a16="http://schemas.microsoft.com/office/drawing/2014/main" id="{FA98DC4B-595A-C83D-B372-0B5C3CB239B7}"/>
              </a:ext>
            </a:extLst>
          </p:cNvPr>
          <p:cNvSpPr/>
          <p:nvPr/>
        </p:nvSpPr>
        <p:spPr>
          <a:xfrm rot="5390477">
            <a:off x="11631033"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20" name="AutoShape 20">
            <a:extLst>
              <a:ext uri="{FF2B5EF4-FFF2-40B4-BE49-F238E27FC236}">
                <a16:creationId xmlns:a16="http://schemas.microsoft.com/office/drawing/2014/main" id="{A2966CF3-E308-3F09-8E2F-E1AE62B0A10B}"/>
              </a:ext>
            </a:extLst>
          </p:cNvPr>
          <p:cNvSpPr/>
          <p:nvPr/>
        </p:nvSpPr>
        <p:spPr>
          <a:xfrm rot="5390477">
            <a:off x="13130193"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22" name="TextBox 22">
            <a:extLst>
              <a:ext uri="{FF2B5EF4-FFF2-40B4-BE49-F238E27FC236}">
                <a16:creationId xmlns:a16="http://schemas.microsoft.com/office/drawing/2014/main" id="{C730EA50-EBA3-E141-9C41-BFBD2A36DDC2}"/>
              </a:ext>
            </a:extLst>
          </p:cNvPr>
          <p:cNvSpPr txBox="1"/>
          <p:nvPr/>
        </p:nvSpPr>
        <p:spPr>
          <a:xfrm>
            <a:off x="861900" y="491687"/>
            <a:ext cx="8278644" cy="784254"/>
          </a:xfrm>
          <a:prstGeom prst="rect">
            <a:avLst/>
          </a:prstGeom>
        </p:spPr>
        <p:txBody>
          <a:bodyPr wrap="square" lIns="0" tIns="0" rIns="0" bIns="0" rtlCol="0" anchor="t">
            <a:spAutoFit/>
          </a:bodyPr>
          <a:lstStyle/>
          <a:p>
            <a:pPr algn="l">
              <a:lnSpc>
                <a:spcPts val="7128"/>
              </a:lnSpc>
            </a:pPr>
            <a:r>
              <a:rPr lang="en-US" sz="3200" b="1" dirty="0">
                <a:solidFill>
                  <a:srgbClr val="004082"/>
                </a:solidFill>
                <a:latin typeface="Montserrat Bold"/>
                <a:ea typeface="Montserrat Bold"/>
                <a:cs typeface="Montserrat Bold"/>
                <a:sym typeface="Montserrat Bold"/>
              </a:rPr>
              <a:t>Brain Injury Workplace Inclusion</a:t>
            </a:r>
          </a:p>
        </p:txBody>
      </p:sp>
      <p:sp>
        <p:nvSpPr>
          <p:cNvPr id="23" name="TextBox 23">
            <a:extLst>
              <a:ext uri="{FF2B5EF4-FFF2-40B4-BE49-F238E27FC236}">
                <a16:creationId xmlns:a16="http://schemas.microsoft.com/office/drawing/2014/main" id="{5F5A61FE-EA9D-229C-0D54-CCE8FF24ED53}"/>
              </a:ext>
            </a:extLst>
          </p:cNvPr>
          <p:cNvSpPr txBox="1"/>
          <p:nvPr/>
        </p:nvSpPr>
        <p:spPr>
          <a:xfrm>
            <a:off x="763888" y="1562100"/>
            <a:ext cx="7246618" cy="9343392"/>
          </a:xfrm>
          <a:prstGeom prst="rect">
            <a:avLst/>
          </a:prstGeom>
        </p:spPr>
        <p:txBody>
          <a:bodyPr lIns="0" tIns="0" rIns="0" bIns="0" rtlCol="0" anchor="t">
            <a:spAutoFit/>
          </a:bodyPr>
          <a:lstStyle/>
          <a:p>
            <a:pPr marL="342900" marR="0" lvl="0" indent="-342900">
              <a:lnSpc>
                <a:spcPct val="107000"/>
              </a:lnSpc>
              <a:spcAft>
                <a:spcPts val="800"/>
              </a:spcAft>
              <a:buSzPts val="1000"/>
              <a:buFont typeface="Symbol" panose="05050102010706020507" pitchFamily="18" charset="2"/>
              <a:buChar char=""/>
              <a:tabLst>
                <a:tab pos="457200" algn="l"/>
              </a:tabLst>
            </a:pPr>
            <a:r>
              <a:rPr lang="en-US" sz="3000" b="1" kern="100" dirty="0">
                <a:effectLst/>
                <a:latin typeface="Aptos" panose="020B0004020202020204" pitchFamily="34" charset="0"/>
                <a:ea typeface="Aptos" panose="020B0004020202020204" pitchFamily="34" charset="0"/>
                <a:cs typeface="Times New Roman" panose="02020603050405020304" pitchFamily="18" charset="0"/>
              </a:rPr>
              <a:t>Improves employee well-being and productivity:</a:t>
            </a:r>
            <a:endParaRPr lang="en-US" sz="30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indent="-457200">
              <a:lnSpc>
                <a:spcPct val="107000"/>
              </a:lnSpc>
              <a:spcAft>
                <a:spcPts val="800"/>
              </a:spcAft>
              <a:buFont typeface="Wingdings" panose="05000000000000000000" pitchFamily="2" charset="2"/>
              <a:buChar char="Ø"/>
            </a:pPr>
            <a:r>
              <a:rPr lang="en-US" sz="3000" kern="100" dirty="0">
                <a:effectLst/>
                <a:latin typeface="Aptos" panose="020B0004020202020204" pitchFamily="34" charset="0"/>
                <a:ea typeface="Aptos" panose="020B0004020202020204" pitchFamily="34" charset="0"/>
                <a:cs typeface="Times New Roman" panose="02020603050405020304" pitchFamily="18" charset="0"/>
              </a:rPr>
              <a:t>Symptom management </a:t>
            </a:r>
          </a:p>
          <a:p>
            <a:pPr marL="457200" marR="0" indent="-457200">
              <a:lnSpc>
                <a:spcPct val="107000"/>
              </a:lnSpc>
              <a:spcAft>
                <a:spcPts val="800"/>
              </a:spcAft>
              <a:buFont typeface="Wingdings" panose="05000000000000000000" pitchFamily="2" charset="2"/>
              <a:buChar char="Ø"/>
            </a:pPr>
            <a:r>
              <a:rPr lang="en-US" sz="3000" kern="100" dirty="0">
                <a:latin typeface="Aptos" panose="020B0004020202020204" pitchFamily="34" charset="0"/>
                <a:ea typeface="Aptos" panose="020B0004020202020204" pitchFamily="34" charset="0"/>
                <a:cs typeface="Times New Roman" panose="02020603050405020304" pitchFamily="18" charset="0"/>
              </a:rPr>
              <a:t>Maximum &amp; meaningful contribution</a:t>
            </a:r>
          </a:p>
          <a:p>
            <a:pPr marR="0">
              <a:lnSpc>
                <a:spcPct val="107000"/>
              </a:lnSpc>
              <a:spcAft>
                <a:spcPts val="800"/>
              </a:spcAft>
            </a:pPr>
            <a:endParaRPr lang="en-US" sz="3000" kern="100" dirty="0">
              <a:latin typeface="Aptos" panose="020B0004020202020204" pitchFamily="34" charset="0"/>
              <a:ea typeface="Aptos" panose="020B0004020202020204" pitchFamily="34" charset="0"/>
              <a:cs typeface="Times New Roman" panose="02020603050405020304" pitchFamily="18" charset="0"/>
            </a:endParaRPr>
          </a:p>
          <a:p>
            <a:pPr marL="457200" marR="0" indent="-457200">
              <a:lnSpc>
                <a:spcPct val="107000"/>
              </a:lnSpc>
              <a:spcAft>
                <a:spcPts val="800"/>
              </a:spcAft>
              <a:buFont typeface="Arial" panose="020B0604020202020204" pitchFamily="34" charset="0"/>
              <a:buChar char="•"/>
            </a:pPr>
            <a:r>
              <a:rPr lang="en-US" sz="3000" kern="100" dirty="0">
                <a:latin typeface="Aptos" panose="020B0004020202020204" pitchFamily="34" charset="0"/>
                <a:ea typeface="Aptos" panose="020B0004020202020204" pitchFamily="34" charset="0"/>
                <a:cs typeface="Times New Roman" panose="02020603050405020304" pitchFamily="18" charset="0"/>
              </a:rPr>
              <a:t> </a:t>
            </a:r>
            <a:r>
              <a:rPr lang="en-US" sz="3000" b="1" kern="100" dirty="0">
                <a:effectLst/>
                <a:latin typeface="Aptos" panose="020B0004020202020204" pitchFamily="34" charset="0"/>
                <a:ea typeface="Aptos" panose="020B0004020202020204" pitchFamily="34" charset="0"/>
                <a:cs typeface="Times New Roman" panose="02020603050405020304" pitchFamily="18" charset="0"/>
              </a:rPr>
              <a:t>Complies with disability laws:</a:t>
            </a:r>
            <a:endParaRPr lang="en-US" sz="30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indent="-457200">
              <a:lnSpc>
                <a:spcPct val="107000"/>
              </a:lnSpc>
              <a:spcAft>
                <a:spcPts val="800"/>
              </a:spcAft>
              <a:buFont typeface="Wingdings" panose="05000000000000000000" pitchFamily="2" charset="2"/>
              <a:buChar char="Ø"/>
            </a:pPr>
            <a:r>
              <a:rPr lang="en-US" sz="3000" kern="100" dirty="0">
                <a:effectLst/>
                <a:latin typeface="Aptos" panose="020B0004020202020204" pitchFamily="34" charset="0"/>
                <a:ea typeface="Aptos" panose="020B0004020202020204" pitchFamily="34" charset="0"/>
                <a:cs typeface="Times New Roman" panose="02020603050405020304" pitchFamily="18" charset="0"/>
              </a:rPr>
              <a:t>ADA </a:t>
            </a:r>
          </a:p>
          <a:p>
            <a:pPr marL="457200" marR="0" indent="-457200">
              <a:lnSpc>
                <a:spcPct val="107000"/>
              </a:lnSpc>
              <a:spcAft>
                <a:spcPts val="800"/>
              </a:spcAft>
              <a:buFont typeface="Wingdings" panose="05000000000000000000" pitchFamily="2" charset="2"/>
              <a:buChar char="Ø"/>
            </a:pPr>
            <a:r>
              <a:rPr lang="en-US" sz="3000" kern="100" dirty="0">
                <a:latin typeface="Aptos" panose="020B0004020202020204" pitchFamily="34" charset="0"/>
                <a:ea typeface="Aptos" panose="020B0004020202020204" pitchFamily="34" charset="0"/>
                <a:cs typeface="Times New Roman" panose="02020603050405020304" pitchFamily="18" charset="0"/>
              </a:rPr>
              <a:t>Reasonable accommodations </a:t>
            </a:r>
          </a:p>
          <a:p>
            <a:pPr marR="0">
              <a:lnSpc>
                <a:spcPct val="107000"/>
              </a:lnSpc>
              <a:spcAft>
                <a:spcPts val="800"/>
              </a:spcAft>
            </a:pPr>
            <a:endParaRPr lang="en-US" sz="3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3000" b="1" kern="100" dirty="0">
                <a:effectLst/>
                <a:latin typeface="Aptos" panose="020B0004020202020204" pitchFamily="34" charset="0"/>
                <a:ea typeface="Aptos" panose="020B0004020202020204" pitchFamily="34" charset="0"/>
                <a:cs typeface="Times New Roman" panose="02020603050405020304" pitchFamily="18" charset="0"/>
              </a:rPr>
              <a:t>Positive impact on company culture:</a:t>
            </a:r>
            <a:endParaRPr lang="en-US" sz="30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indent="-457200">
              <a:lnSpc>
                <a:spcPct val="107000"/>
              </a:lnSpc>
              <a:spcAft>
                <a:spcPts val="800"/>
              </a:spcAft>
              <a:buFont typeface="Wingdings" panose="05000000000000000000" pitchFamily="2" charset="2"/>
              <a:buChar char="Ø"/>
            </a:pPr>
            <a:r>
              <a:rPr lang="en-US" sz="3000" kern="100" dirty="0">
                <a:effectLst/>
                <a:latin typeface="Aptos" panose="020B0004020202020204" pitchFamily="34" charset="0"/>
                <a:ea typeface="Aptos" panose="020B0004020202020204" pitchFamily="34" charset="0"/>
                <a:cs typeface="Times New Roman" panose="02020603050405020304" pitchFamily="18" charset="0"/>
              </a:rPr>
              <a:t>Morale boost</a:t>
            </a:r>
          </a:p>
          <a:p>
            <a:pPr marL="457200" marR="0" indent="-457200">
              <a:lnSpc>
                <a:spcPct val="107000"/>
              </a:lnSpc>
              <a:spcAft>
                <a:spcPts val="800"/>
              </a:spcAft>
              <a:buFont typeface="Wingdings" panose="05000000000000000000" pitchFamily="2" charset="2"/>
              <a:buChar char="Ø"/>
            </a:pPr>
            <a:r>
              <a:rPr lang="en-US" sz="3000" kern="100" dirty="0">
                <a:latin typeface="Aptos" panose="020B0004020202020204" pitchFamily="34" charset="0"/>
                <a:ea typeface="Aptos" panose="020B0004020202020204" pitchFamily="34" charset="0"/>
                <a:cs typeface="Times New Roman" panose="02020603050405020304" pitchFamily="18" charset="0"/>
              </a:rPr>
              <a:t>Positive work environment</a:t>
            </a:r>
          </a:p>
          <a:p>
            <a:pPr marL="457200" marR="0" indent="-457200">
              <a:lnSpc>
                <a:spcPct val="107000"/>
              </a:lnSpc>
              <a:spcAft>
                <a:spcPts val="800"/>
              </a:spcAft>
              <a:buFont typeface="Wingdings" panose="05000000000000000000" pitchFamily="2" charset="2"/>
              <a:buChar char="Ø"/>
            </a:pPr>
            <a:r>
              <a:rPr lang="en-US" sz="3000" kern="100" dirty="0">
                <a:effectLst/>
                <a:latin typeface="Aptos" panose="020B0004020202020204" pitchFamily="34" charset="0"/>
                <a:ea typeface="Aptos" panose="020B0004020202020204" pitchFamily="34" charset="0"/>
                <a:cs typeface="Times New Roman" panose="02020603050405020304" pitchFamily="18" charset="0"/>
              </a:rPr>
              <a:t>Productivity </a:t>
            </a:r>
          </a:p>
          <a:p>
            <a:pPr marL="457200" marR="0" indent="-457200">
              <a:lnSpc>
                <a:spcPct val="107000"/>
              </a:lnSpc>
              <a:spcAft>
                <a:spcPts val="800"/>
              </a:spcAft>
              <a:buFont typeface="Wingdings" panose="05000000000000000000" pitchFamily="2" charset="2"/>
              <a:buChar char="Ø"/>
            </a:pPr>
            <a:r>
              <a:rPr lang="en-US" sz="3000" kern="100" dirty="0">
                <a:latin typeface="Aptos" panose="020B0004020202020204" pitchFamily="34" charset="0"/>
                <a:ea typeface="Aptos" panose="020B0004020202020204" pitchFamily="34" charset="0"/>
                <a:cs typeface="Times New Roman" panose="02020603050405020304" pitchFamily="18" charset="0"/>
              </a:rPr>
              <a:t>Benefits for all. </a:t>
            </a:r>
            <a:endParaRPr lang="en-US" sz="3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3000" kern="100" dirty="0">
                <a:effectLst/>
                <a:latin typeface="Aptos" panose="020B0004020202020204" pitchFamily="34" charset="0"/>
                <a:ea typeface="Aptos" panose="020B0004020202020204" pitchFamily="34" charset="0"/>
                <a:cs typeface="Times New Roman" panose="02020603050405020304" pitchFamily="18" charset="0"/>
              </a:rPr>
              <a:t> </a:t>
            </a:r>
          </a:p>
          <a:p>
            <a:pPr marL="690877" lvl="1" indent="-345439" algn="l">
              <a:lnSpc>
                <a:spcPts val="4223"/>
              </a:lnSpc>
              <a:buFont typeface="Arial"/>
              <a:buChar char="•"/>
            </a:pPr>
            <a:endParaRPr lang="en-US" sz="3199" dirty="0">
              <a:solidFill>
                <a:srgbClr val="000000"/>
              </a:solidFill>
              <a:latin typeface="Arimo"/>
              <a:ea typeface="Arimo"/>
              <a:cs typeface="Arimo"/>
              <a:sym typeface="Arimo"/>
            </a:endParaRPr>
          </a:p>
        </p:txBody>
      </p:sp>
      <p:sp>
        <p:nvSpPr>
          <p:cNvPr id="24" name="Freeform 24" descr="A group of people with different colored heads  Description automatically generated">
            <a:extLst>
              <a:ext uri="{FF2B5EF4-FFF2-40B4-BE49-F238E27FC236}">
                <a16:creationId xmlns:a16="http://schemas.microsoft.com/office/drawing/2014/main" id="{4CA554EA-F8B8-1592-D80A-9166CA506B49}"/>
              </a:ext>
            </a:extLst>
          </p:cNvPr>
          <p:cNvSpPr/>
          <p:nvPr/>
        </p:nvSpPr>
        <p:spPr>
          <a:xfrm>
            <a:off x="9463966" y="1"/>
            <a:ext cx="8848953" cy="10293345"/>
          </a:xfrm>
          <a:custGeom>
            <a:avLst/>
            <a:gdLst/>
            <a:ahLst/>
            <a:cxnLst/>
            <a:rect l="l" t="t" r="r" b="b"/>
            <a:pathLst>
              <a:path w="8848953" h="10293345">
                <a:moveTo>
                  <a:pt x="0" y="0"/>
                </a:moveTo>
                <a:lnTo>
                  <a:pt x="8848954" y="0"/>
                </a:lnTo>
                <a:lnTo>
                  <a:pt x="8848954" y="10293345"/>
                </a:lnTo>
                <a:lnTo>
                  <a:pt x="0" y="10293345"/>
                </a:lnTo>
                <a:lnTo>
                  <a:pt x="0" y="0"/>
                </a:lnTo>
                <a:close/>
              </a:path>
            </a:pathLst>
          </a:custGeom>
          <a:blipFill>
            <a:blip r:embed="rId3"/>
            <a:stretch>
              <a:fillRect l="-37171" r="-37276"/>
            </a:stretch>
          </a:blipFill>
        </p:spPr>
        <p:txBody>
          <a:bodyPr/>
          <a:lstStyle/>
          <a:p>
            <a:endParaRPr lang="en-US"/>
          </a:p>
        </p:txBody>
      </p:sp>
    </p:spTree>
    <p:extLst>
      <p:ext uri="{BB962C8B-B14F-4D97-AF65-F5344CB8AC3E}">
        <p14:creationId xmlns:p14="http://schemas.microsoft.com/office/powerpoint/2010/main" val="2910329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19" name="TextBox 19"/>
          <p:cNvSpPr txBox="1"/>
          <p:nvPr/>
        </p:nvSpPr>
        <p:spPr>
          <a:xfrm>
            <a:off x="777241" y="3888538"/>
            <a:ext cx="5416737" cy="2748534"/>
          </a:xfrm>
          <a:prstGeom prst="rect">
            <a:avLst/>
          </a:prstGeom>
        </p:spPr>
        <p:txBody>
          <a:bodyPr lIns="0" tIns="0" rIns="0" bIns="0" rtlCol="0" anchor="t">
            <a:spAutoFit/>
          </a:bodyPr>
          <a:lstStyle/>
          <a:p>
            <a:pPr algn="l">
              <a:lnSpc>
                <a:spcPts val="7128"/>
              </a:lnSpc>
            </a:pPr>
            <a:r>
              <a:rPr lang="en-US" sz="6600" b="1">
                <a:solidFill>
                  <a:srgbClr val="004082"/>
                </a:solidFill>
                <a:latin typeface="Montserrat Bold"/>
                <a:ea typeface="Montserrat Bold"/>
                <a:cs typeface="Montserrat Bold"/>
                <a:sym typeface="Montserrat Bold"/>
              </a:rPr>
              <a:t>Neuro-inclusive Workplaces  </a:t>
            </a:r>
          </a:p>
        </p:txBody>
      </p:sp>
      <p:grpSp>
        <p:nvGrpSpPr>
          <p:cNvPr id="20" name="Group 20"/>
          <p:cNvGrpSpPr/>
          <p:nvPr/>
        </p:nvGrpSpPr>
        <p:grpSpPr>
          <a:xfrm>
            <a:off x="7748268" y="284672"/>
            <a:ext cx="10246677" cy="1512608"/>
            <a:chOff x="0" y="0"/>
            <a:chExt cx="13662236" cy="2016810"/>
          </a:xfrm>
        </p:grpSpPr>
        <p:sp>
          <p:nvSpPr>
            <p:cNvPr id="21" name="Freeform 21"/>
            <p:cNvSpPr/>
            <p:nvPr/>
          </p:nvSpPr>
          <p:spPr>
            <a:xfrm>
              <a:off x="0" y="0"/>
              <a:ext cx="13662279" cy="2016760"/>
            </a:xfrm>
            <a:custGeom>
              <a:avLst/>
              <a:gdLst/>
              <a:ahLst/>
              <a:cxnLst/>
              <a:rect l="l" t="t" r="r" b="b"/>
              <a:pathLst>
                <a:path w="13662279" h="2016760">
                  <a:moveTo>
                    <a:pt x="0" y="201676"/>
                  </a:moveTo>
                  <a:cubicBezTo>
                    <a:pt x="0" y="90297"/>
                    <a:pt x="90297" y="0"/>
                    <a:pt x="201676" y="0"/>
                  </a:cubicBezTo>
                  <a:lnTo>
                    <a:pt x="13460603" y="0"/>
                  </a:lnTo>
                  <a:cubicBezTo>
                    <a:pt x="13571982" y="0"/>
                    <a:pt x="13662279" y="90297"/>
                    <a:pt x="13662279" y="201676"/>
                  </a:cubicBezTo>
                  <a:lnTo>
                    <a:pt x="13662279" y="1815084"/>
                  </a:lnTo>
                  <a:cubicBezTo>
                    <a:pt x="13662279" y="1926463"/>
                    <a:pt x="13571982" y="2016760"/>
                    <a:pt x="13460603" y="2016760"/>
                  </a:cubicBezTo>
                  <a:lnTo>
                    <a:pt x="201676" y="2016760"/>
                  </a:lnTo>
                  <a:cubicBezTo>
                    <a:pt x="90297" y="2016760"/>
                    <a:pt x="0" y="1926463"/>
                    <a:pt x="0" y="1815084"/>
                  </a:cubicBezTo>
                  <a:close/>
                </a:path>
              </a:pathLst>
            </a:custGeom>
            <a:solidFill>
              <a:srgbClr val="FFB303"/>
            </a:solidFill>
          </p:spPr>
          <p:txBody>
            <a:bodyPr/>
            <a:lstStyle/>
            <a:p>
              <a:endParaRPr lang="en-US"/>
            </a:p>
          </p:txBody>
        </p:sp>
      </p:grpSp>
      <p:sp>
        <p:nvSpPr>
          <p:cNvPr id="22" name="Freeform 22"/>
          <p:cNvSpPr/>
          <p:nvPr/>
        </p:nvSpPr>
        <p:spPr>
          <a:xfrm>
            <a:off x="8205831" y="625008"/>
            <a:ext cx="831933" cy="831933"/>
          </a:xfrm>
          <a:custGeom>
            <a:avLst/>
            <a:gdLst/>
            <a:ahLst/>
            <a:cxnLst/>
            <a:rect l="l" t="t" r="r" b="b"/>
            <a:pathLst>
              <a:path w="831933" h="831933">
                <a:moveTo>
                  <a:pt x="0" y="0"/>
                </a:moveTo>
                <a:lnTo>
                  <a:pt x="831933" y="0"/>
                </a:lnTo>
                <a:lnTo>
                  <a:pt x="831933" y="831933"/>
                </a:lnTo>
                <a:lnTo>
                  <a:pt x="0" y="8319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TextBox 23"/>
          <p:cNvSpPr txBox="1"/>
          <p:nvPr/>
        </p:nvSpPr>
        <p:spPr>
          <a:xfrm>
            <a:off x="9597290" y="405682"/>
            <a:ext cx="8295693" cy="1289637"/>
          </a:xfrm>
          <a:prstGeom prst="rect">
            <a:avLst/>
          </a:prstGeom>
        </p:spPr>
        <p:txBody>
          <a:bodyPr lIns="0" tIns="0" rIns="0" bIns="0" rtlCol="0" anchor="t">
            <a:spAutoFit/>
          </a:bodyPr>
          <a:lstStyle/>
          <a:p>
            <a:pPr algn="l">
              <a:lnSpc>
                <a:spcPts val="3078"/>
              </a:lnSpc>
            </a:pPr>
            <a:r>
              <a:rPr lang="en-US" sz="2850" b="1">
                <a:solidFill>
                  <a:srgbClr val="000000"/>
                </a:solidFill>
                <a:latin typeface="Arimo Bold"/>
                <a:ea typeface="Arimo Bold"/>
                <a:cs typeface="Arimo Bold"/>
                <a:sym typeface="Arimo Bold"/>
              </a:rPr>
              <a:t>Recruitment Stage: </a:t>
            </a:r>
            <a:r>
              <a:rPr lang="en-US" sz="2850">
                <a:solidFill>
                  <a:srgbClr val="000000"/>
                </a:solidFill>
                <a:latin typeface="Arimo"/>
                <a:ea typeface="Arimo"/>
                <a:cs typeface="Arimo"/>
                <a:sym typeface="Arimo"/>
              </a:rPr>
              <a:t>Job descriptions </a:t>
            </a:r>
          </a:p>
        </p:txBody>
      </p:sp>
      <p:grpSp>
        <p:nvGrpSpPr>
          <p:cNvPr id="24" name="Group 24"/>
          <p:cNvGrpSpPr/>
          <p:nvPr/>
        </p:nvGrpSpPr>
        <p:grpSpPr>
          <a:xfrm>
            <a:off x="7748268" y="2175432"/>
            <a:ext cx="10246677" cy="1512608"/>
            <a:chOff x="0" y="0"/>
            <a:chExt cx="13662236" cy="2016810"/>
          </a:xfrm>
        </p:grpSpPr>
        <p:sp>
          <p:nvSpPr>
            <p:cNvPr id="25" name="Freeform 25"/>
            <p:cNvSpPr/>
            <p:nvPr/>
          </p:nvSpPr>
          <p:spPr>
            <a:xfrm>
              <a:off x="0" y="0"/>
              <a:ext cx="13662279" cy="2016760"/>
            </a:xfrm>
            <a:custGeom>
              <a:avLst/>
              <a:gdLst/>
              <a:ahLst/>
              <a:cxnLst/>
              <a:rect l="l" t="t" r="r" b="b"/>
              <a:pathLst>
                <a:path w="13662279" h="2016760">
                  <a:moveTo>
                    <a:pt x="0" y="201676"/>
                  </a:moveTo>
                  <a:cubicBezTo>
                    <a:pt x="0" y="90297"/>
                    <a:pt x="90297" y="0"/>
                    <a:pt x="201676" y="0"/>
                  </a:cubicBezTo>
                  <a:lnTo>
                    <a:pt x="13460603" y="0"/>
                  </a:lnTo>
                  <a:cubicBezTo>
                    <a:pt x="13571982" y="0"/>
                    <a:pt x="13662279" y="90297"/>
                    <a:pt x="13662279" y="201676"/>
                  </a:cubicBezTo>
                  <a:lnTo>
                    <a:pt x="13662279" y="1815084"/>
                  </a:lnTo>
                  <a:cubicBezTo>
                    <a:pt x="13662279" y="1926463"/>
                    <a:pt x="13571982" y="2016760"/>
                    <a:pt x="13460603" y="2016760"/>
                  </a:cubicBezTo>
                  <a:lnTo>
                    <a:pt x="201676" y="2016760"/>
                  </a:lnTo>
                  <a:cubicBezTo>
                    <a:pt x="90297" y="2016760"/>
                    <a:pt x="0" y="1926463"/>
                    <a:pt x="0" y="1815084"/>
                  </a:cubicBezTo>
                  <a:close/>
                </a:path>
              </a:pathLst>
            </a:custGeom>
            <a:solidFill>
              <a:srgbClr val="FC0301"/>
            </a:solidFill>
          </p:spPr>
          <p:txBody>
            <a:bodyPr/>
            <a:lstStyle/>
            <a:p>
              <a:endParaRPr lang="en-US"/>
            </a:p>
          </p:txBody>
        </p:sp>
      </p:grpSp>
      <p:sp>
        <p:nvSpPr>
          <p:cNvPr id="26" name="Freeform 26"/>
          <p:cNvSpPr/>
          <p:nvPr/>
        </p:nvSpPr>
        <p:spPr>
          <a:xfrm>
            <a:off x="8205831" y="2515768"/>
            <a:ext cx="831933" cy="831933"/>
          </a:xfrm>
          <a:custGeom>
            <a:avLst/>
            <a:gdLst/>
            <a:ahLst/>
            <a:cxnLst/>
            <a:rect l="l" t="t" r="r" b="b"/>
            <a:pathLst>
              <a:path w="831933" h="831933">
                <a:moveTo>
                  <a:pt x="0" y="0"/>
                </a:moveTo>
                <a:lnTo>
                  <a:pt x="831933" y="0"/>
                </a:lnTo>
                <a:lnTo>
                  <a:pt x="831933" y="831934"/>
                </a:lnTo>
                <a:lnTo>
                  <a:pt x="0" y="831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7" name="TextBox 27"/>
          <p:cNvSpPr txBox="1"/>
          <p:nvPr/>
        </p:nvSpPr>
        <p:spPr>
          <a:xfrm>
            <a:off x="9597290" y="2296442"/>
            <a:ext cx="8295693" cy="1289637"/>
          </a:xfrm>
          <a:prstGeom prst="rect">
            <a:avLst/>
          </a:prstGeom>
        </p:spPr>
        <p:txBody>
          <a:bodyPr lIns="0" tIns="0" rIns="0" bIns="0" rtlCol="0" anchor="t">
            <a:spAutoFit/>
          </a:bodyPr>
          <a:lstStyle/>
          <a:p>
            <a:pPr algn="l">
              <a:lnSpc>
                <a:spcPts val="3078"/>
              </a:lnSpc>
            </a:pPr>
            <a:r>
              <a:rPr lang="en-US" sz="2850" b="1">
                <a:solidFill>
                  <a:srgbClr val="000000"/>
                </a:solidFill>
                <a:latin typeface="Arimo Bold"/>
                <a:ea typeface="Arimo Bold"/>
                <a:cs typeface="Arimo Bold"/>
                <a:sym typeface="Arimo Bold"/>
              </a:rPr>
              <a:t>Interview Stage: </a:t>
            </a:r>
            <a:r>
              <a:rPr lang="en-US" sz="2850">
                <a:solidFill>
                  <a:srgbClr val="000000"/>
                </a:solidFill>
                <a:latin typeface="Arimo"/>
                <a:ea typeface="Arimo"/>
                <a:cs typeface="Arimo"/>
                <a:sym typeface="Arimo"/>
              </a:rPr>
              <a:t>On the job interviews, outcomes &amp; skills focused</a:t>
            </a:r>
          </a:p>
        </p:txBody>
      </p:sp>
      <p:grpSp>
        <p:nvGrpSpPr>
          <p:cNvPr id="28" name="Group 28"/>
          <p:cNvGrpSpPr/>
          <p:nvPr/>
        </p:nvGrpSpPr>
        <p:grpSpPr>
          <a:xfrm>
            <a:off x="7748268" y="4066191"/>
            <a:ext cx="10246677" cy="1512608"/>
            <a:chOff x="0" y="0"/>
            <a:chExt cx="13662236" cy="2016810"/>
          </a:xfrm>
        </p:grpSpPr>
        <p:sp>
          <p:nvSpPr>
            <p:cNvPr id="29" name="Freeform 29"/>
            <p:cNvSpPr/>
            <p:nvPr/>
          </p:nvSpPr>
          <p:spPr>
            <a:xfrm>
              <a:off x="0" y="0"/>
              <a:ext cx="13662279" cy="2016760"/>
            </a:xfrm>
            <a:custGeom>
              <a:avLst/>
              <a:gdLst/>
              <a:ahLst/>
              <a:cxnLst/>
              <a:rect l="l" t="t" r="r" b="b"/>
              <a:pathLst>
                <a:path w="13662279" h="2016760">
                  <a:moveTo>
                    <a:pt x="0" y="201676"/>
                  </a:moveTo>
                  <a:cubicBezTo>
                    <a:pt x="0" y="90297"/>
                    <a:pt x="90297" y="0"/>
                    <a:pt x="201676" y="0"/>
                  </a:cubicBezTo>
                  <a:lnTo>
                    <a:pt x="13460603" y="0"/>
                  </a:lnTo>
                  <a:cubicBezTo>
                    <a:pt x="13571982" y="0"/>
                    <a:pt x="13662279" y="90297"/>
                    <a:pt x="13662279" y="201676"/>
                  </a:cubicBezTo>
                  <a:lnTo>
                    <a:pt x="13662279" y="1815084"/>
                  </a:lnTo>
                  <a:cubicBezTo>
                    <a:pt x="13662279" y="1926463"/>
                    <a:pt x="13571982" y="2016760"/>
                    <a:pt x="13460603" y="2016760"/>
                  </a:cubicBezTo>
                  <a:lnTo>
                    <a:pt x="201676" y="2016760"/>
                  </a:lnTo>
                  <a:cubicBezTo>
                    <a:pt x="90297" y="2016760"/>
                    <a:pt x="0" y="1926463"/>
                    <a:pt x="0" y="1815084"/>
                  </a:cubicBezTo>
                  <a:close/>
                </a:path>
              </a:pathLst>
            </a:custGeom>
            <a:solidFill>
              <a:srgbClr val="004082"/>
            </a:solidFill>
          </p:spPr>
          <p:txBody>
            <a:bodyPr/>
            <a:lstStyle/>
            <a:p>
              <a:endParaRPr lang="en-US"/>
            </a:p>
          </p:txBody>
        </p:sp>
      </p:grpSp>
      <p:sp>
        <p:nvSpPr>
          <p:cNvPr id="30" name="Freeform 30"/>
          <p:cNvSpPr/>
          <p:nvPr/>
        </p:nvSpPr>
        <p:spPr>
          <a:xfrm>
            <a:off x="8205831" y="4406529"/>
            <a:ext cx="831933" cy="831933"/>
          </a:xfrm>
          <a:custGeom>
            <a:avLst/>
            <a:gdLst/>
            <a:ahLst/>
            <a:cxnLst/>
            <a:rect l="l" t="t" r="r" b="b"/>
            <a:pathLst>
              <a:path w="831933" h="831933">
                <a:moveTo>
                  <a:pt x="0" y="0"/>
                </a:moveTo>
                <a:lnTo>
                  <a:pt x="831933" y="0"/>
                </a:lnTo>
                <a:lnTo>
                  <a:pt x="831933" y="831933"/>
                </a:lnTo>
                <a:lnTo>
                  <a:pt x="0" y="8319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1" name="TextBox 31"/>
          <p:cNvSpPr txBox="1"/>
          <p:nvPr/>
        </p:nvSpPr>
        <p:spPr>
          <a:xfrm>
            <a:off x="9597290" y="4187202"/>
            <a:ext cx="8295693" cy="1289637"/>
          </a:xfrm>
          <a:prstGeom prst="rect">
            <a:avLst/>
          </a:prstGeom>
        </p:spPr>
        <p:txBody>
          <a:bodyPr lIns="0" tIns="0" rIns="0" bIns="0" rtlCol="0" anchor="t">
            <a:spAutoFit/>
          </a:bodyPr>
          <a:lstStyle/>
          <a:p>
            <a:pPr algn="l">
              <a:lnSpc>
                <a:spcPts val="3078"/>
              </a:lnSpc>
            </a:pPr>
            <a:r>
              <a:rPr lang="en-US" sz="2850" b="1">
                <a:solidFill>
                  <a:srgbClr val="000000"/>
                </a:solidFill>
                <a:latin typeface="Arimo Bold"/>
                <a:ea typeface="Arimo Bold"/>
                <a:cs typeface="Arimo Bold"/>
                <a:sym typeface="Arimo Bold"/>
              </a:rPr>
              <a:t>Onboarding Stage: </a:t>
            </a:r>
            <a:r>
              <a:rPr lang="en-US" sz="2850">
                <a:solidFill>
                  <a:srgbClr val="000000"/>
                </a:solidFill>
                <a:latin typeface="Arimo"/>
                <a:ea typeface="Arimo"/>
                <a:cs typeface="Arimo"/>
                <a:sym typeface="Arimo"/>
              </a:rPr>
              <a:t>Organized, consistent, mentor or buddy system</a:t>
            </a:r>
          </a:p>
        </p:txBody>
      </p:sp>
      <p:grpSp>
        <p:nvGrpSpPr>
          <p:cNvPr id="32" name="Group 32"/>
          <p:cNvGrpSpPr/>
          <p:nvPr/>
        </p:nvGrpSpPr>
        <p:grpSpPr>
          <a:xfrm>
            <a:off x="7748268" y="5956952"/>
            <a:ext cx="10246677" cy="1512607"/>
            <a:chOff x="0" y="0"/>
            <a:chExt cx="13662236" cy="2016810"/>
          </a:xfrm>
        </p:grpSpPr>
        <p:sp>
          <p:nvSpPr>
            <p:cNvPr id="33" name="Freeform 33"/>
            <p:cNvSpPr/>
            <p:nvPr/>
          </p:nvSpPr>
          <p:spPr>
            <a:xfrm>
              <a:off x="0" y="0"/>
              <a:ext cx="13662279" cy="2016760"/>
            </a:xfrm>
            <a:custGeom>
              <a:avLst/>
              <a:gdLst/>
              <a:ahLst/>
              <a:cxnLst/>
              <a:rect l="l" t="t" r="r" b="b"/>
              <a:pathLst>
                <a:path w="13662279" h="2016760">
                  <a:moveTo>
                    <a:pt x="0" y="201676"/>
                  </a:moveTo>
                  <a:cubicBezTo>
                    <a:pt x="0" y="90297"/>
                    <a:pt x="90297" y="0"/>
                    <a:pt x="201676" y="0"/>
                  </a:cubicBezTo>
                  <a:lnTo>
                    <a:pt x="13460603" y="0"/>
                  </a:lnTo>
                  <a:cubicBezTo>
                    <a:pt x="13571982" y="0"/>
                    <a:pt x="13662279" y="90297"/>
                    <a:pt x="13662279" y="201676"/>
                  </a:cubicBezTo>
                  <a:lnTo>
                    <a:pt x="13662279" y="1815084"/>
                  </a:lnTo>
                  <a:cubicBezTo>
                    <a:pt x="13662279" y="1926463"/>
                    <a:pt x="13571982" y="2016760"/>
                    <a:pt x="13460603" y="2016760"/>
                  </a:cubicBezTo>
                  <a:lnTo>
                    <a:pt x="201676" y="2016760"/>
                  </a:lnTo>
                  <a:cubicBezTo>
                    <a:pt x="90297" y="2016760"/>
                    <a:pt x="0" y="1926463"/>
                    <a:pt x="0" y="1815084"/>
                  </a:cubicBezTo>
                  <a:close/>
                </a:path>
              </a:pathLst>
            </a:custGeom>
            <a:solidFill>
              <a:srgbClr val="FFB303"/>
            </a:solidFill>
          </p:spPr>
          <p:txBody>
            <a:bodyPr/>
            <a:lstStyle/>
            <a:p>
              <a:endParaRPr lang="en-US"/>
            </a:p>
          </p:txBody>
        </p:sp>
      </p:grpSp>
      <p:sp>
        <p:nvSpPr>
          <p:cNvPr id="34" name="Freeform 34"/>
          <p:cNvSpPr/>
          <p:nvPr/>
        </p:nvSpPr>
        <p:spPr>
          <a:xfrm>
            <a:off x="8205831" y="6297288"/>
            <a:ext cx="831933" cy="831933"/>
          </a:xfrm>
          <a:custGeom>
            <a:avLst/>
            <a:gdLst/>
            <a:ahLst/>
            <a:cxnLst/>
            <a:rect l="l" t="t" r="r" b="b"/>
            <a:pathLst>
              <a:path w="831933" h="831933">
                <a:moveTo>
                  <a:pt x="0" y="0"/>
                </a:moveTo>
                <a:lnTo>
                  <a:pt x="831933" y="0"/>
                </a:lnTo>
                <a:lnTo>
                  <a:pt x="831933" y="831933"/>
                </a:lnTo>
                <a:lnTo>
                  <a:pt x="0" y="8319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5" name="TextBox 35"/>
          <p:cNvSpPr txBox="1"/>
          <p:nvPr/>
        </p:nvSpPr>
        <p:spPr>
          <a:xfrm>
            <a:off x="9597290" y="6077962"/>
            <a:ext cx="8295693" cy="1289636"/>
          </a:xfrm>
          <a:prstGeom prst="rect">
            <a:avLst/>
          </a:prstGeom>
        </p:spPr>
        <p:txBody>
          <a:bodyPr lIns="0" tIns="0" rIns="0" bIns="0" rtlCol="0" anchor="t">
            <a:spAutoFit/>
          </a:bodyPr>
          <a:lstStyle/>
          <a:p>
            <a:pPr algn="l">
              <a:lnSpc>
                <a:spcPts val="3078"/>
              </a:lnSpc>
            </a:pPr>
            <a:r>
              <a:rPr lang="en-US" sz="2850" b="1">
                <a:solidFill>
                  <a:srgbClr val="000000"/>
                </a:solidFill>
                <a:latin typeface="Arimo Bold"/>
                <a:ea typeface="Arimo Bold"/>
                <a:cs typeface="Arimo Bold"/>
                <a:sym typeface="Arimo Bold"/>
              </a:rPr>
              <a:t>Retention:</a:t>
            </a:r>
            <a:r>
              <a:rPr lang="en-US" sz="2850">
                <a:solidFill>
                  <a:srgbClr val="000000"/>
                </a:solidFill>
                <a:latin typeface="Arimo"/>
                <a:ea typeface="Arimo"/>
                <a:cs typeface="Arimo"/>
                <a:sym typeface="Arimo"/>
              </a:rPr>
              <a:t> Physical space, expectation setting, meeting structures, efficiency. </a:t>
            </a:r>
          </a:p>
        </p:txBody>
      </p:sp>
      <p:grpSp>
        <p:nvGrpSpPr>
          <p:cNvPr id="36" name="Group 36"/>
          <p:cNvGrpSpPr/>
          <p:nvPr/>
        </p:nvGrpSpPr>
        <p:grpSpPr>
          <a:xfrm>
            <a:off x="7748268" y="7847712"/>
            <a:ext cx="10246677" cy="1512607"/>
            <a:chOff x="0" y="0"/>
            <a:chExt cx="13662236" cy="2016810"/>
          </a:xfrm>
        </p:grpSpPr>
        <p:sp>
          <p:nvSpPr>
            <p:cNvPr id="37" name="Freeform 37"/>
            <p:cNvSpPr/>
            <p:nvPr/>
          </p:nvSpPr>
          <p:spPr>
            <a:xfrm>
              <a:off x="0" y="0"/>
              <a:ext cx="13662279" cy="2016760"/>
            </a:xfrm>
            <a:custGeom>
              <a:avLst/>
              <a:gdLst/>
              <a:ahLst/>
              <a:cxnLst/>
              <a:rect l="l" t="t" r="r" b="b"/>
              <a:pathLst>
                <a:path w="13662279" h="2016760">
                  <a:moveTo>
                    <a:pt x="0" y="201676"/>
                  </a:moveTo>
                  <a:cubicBezTo>
                    <a:pt x="0" y="90297"/>
                    <a:pt x="90297" y="0"/>
                    <a:pt x="201676" y="0"/>
                  </a:cubicBezTo>
                  <a:lnTo>
                    <a:pt x="13460603" y="0"/>
                  </a:lnTo>
                  <a:cubicBezTo>
                    <a:pt x="13571982" y="0"/>
                    <a:pt x="13662279" y="90297"/>
                    <a:pt x="13662279" y="201676"/>
                  </a:cubicBezTo>
                  <a:lnTo>
                    <a:pt x="13662279" y="1815084"/>
                  </a:lnTo>
                  <a:cubicBezTo>
                    <a:pt x="13662279" y="1926463"/>
                    <a:pt x="13571982" y="2016760"/>
                    <a:pt x="13460603" y="2016760"/>
                  </a:cubicBezTo>
                  <a:lnTo>
                    <a:pt x="201676" y="2016760"/>
                  </a:lnTo>
                  <a:cubicBezTo>
                    <a:pt x="90297" y="2016760"/>
                    <a:pt x="0" y="1926463"/>
                    <a:pt x="0" y="1815084"/>
                  </a:cubicBezTo>
                  <a:close/>
                </a:path>
              </a:pathLst>
            </a:custGeom>
            <a:solidFill>
              <a:srgbClr val="FC0301"/>
            </a:solidFill>
          </p:spPr>
          <p:txBody>
            <a:bodyPr/>
            <a:lstStyle/>
            <a:p>
              <a:endParaRPr lang="en-US"/>
            </a:p>
          </p:txBody>
        </p:sp>
      </p:grpSp>
      <p:sp>
        <p:nvSpPr>
          <p:cNvPr id="38" name="Freeform 38"/>
          <p:cNvSpPr/>
          <p:nvPr/>
        </p:nvSpPr>
        <p:spPr>
          <a:xfrm>
            <a:off x="8205831" y="8188048"/>
            <a:ext cx="831933" cy="831933"/>
          </a:xfrm>
          <a:custGeom>
            <a:avLst/>
            <a:gdLst/>
            <a:ahLst/>
            <a:cxnLst/>
            <a:rect l="l" t="t" r="r" b="b"/>
            <a:pathLst>
              <a:path w="831933" h="831933">
                <a:moveTo>
                  <a:pt x="0" y="0"/>
                </a:moveTo>
                <a:lnTo>
                  <a:pt x="831933" y="0"/>
                </a:lnTo>
                <a:lnTo>
                  <a:pt x="831933" y="831934"/>
                </a:lnTo>
                <a:lnTo>
                  <a:pt x="0" y="83193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9" name="TextBox 39"/>
          <p:cNvSpPr txBox="1"/>
          <p:nvPr/>
        </p:nvSpPr>
        <p:spPr>
          <a:xfrm>
            <a:off x="9597290" y="7968722"/>
            <a:ext cx="8295693" cy="1289636"/>
          </a:xfrm>
          <a:prstGeom prst="rect">
            <a:avLst/>
          </a:prstGeom>
        </p:spPr>
        <p:txBody>
          <a:bodyPr lIns="0" tIns="0" rIns="0" bIns="0" rtlCol="0" anchor="t">
            <a:spAutoFit/>
          </a:bodyPr>
          <a:lstStyle/>
          <a:p>
            <a:pPr algn="l">
              <a:lnSpc>
                <a:spcPts val="3078"/>
              </a:lnSpc>
            </a:pPr>
            <a:r>
              <a:rPr lang="en-US" sz="2850" b="1">
                <a:solidFill>
                  <a:srgbClr val="000000"/>
                </a:solidFill>
                <a:latin typeface="Arimo Bold"/>
                <a:ea typeface="Arimo Bold"/>
                <a:cs typeface="Arimo Bold"/>
                <a:sym typeface="Arimo Bold"/>
              </a:rPr>
              <a:t>Summary:</a:t>
            </a:r>
            <a:r>
              <a:rPr lang="en-US" sz="2850">
                <a:solidFill>
                  <a:srgbClr val="000000"/>
                </a:solidFill>
                <a:latin typeface="Arimo"/>
                <a:ea typeface="Arimo"/>
                <a:cs typeface="Arimo"/>
                <a:sym typeface="Arimo"/>
              </a:rPr>
              <a:t> Inclusive Workplace: Skills-based hiring, transparency of procedures, normalizing remote work*</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390477">
            <a:off x="1119814"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3" name="AutoShape 3"/>
          <p:cNvSpPr/>
          <p:nvPr/>
        </p:nvSpPr>
        <p:spPr>
          <a:xfrm rot="5390477">
            <a:off x="2618971"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4" name="AutoShape 4"/>
          <p:cNvSpPr/>
          <p:nvPr/>
        </p:nvSpPr>
        <p:spPr>
          <a:xfrm rot="5390477">
            <a:off x="4118128"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5" name="AutoShape 5"/>
          <p:cNvSpPr/>
          <p:nvPr/>
        </p:nvSpPr>
        <p:spPr>
          <a:xfrm rot="5390477">
            <a:off x="5617285"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6" name="AutoShape 6"/>
          <p:cNvSpPr/>
          <p:nvPr/>
        </p:nvSpPr>
        <p:spPr>
          <a:xfrm rot="5390477">
            <a:off x="7116442"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7" name="AutoShape 7"/>
          <p:cNvSpPr/>
          <p:nvPr/>
        </p:nvSpPr>
        <p:spPr>
          <a:xfrm rot="5390477">
            <a:off x="8615599"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8" name="AutoShape 8"/>
          <p:cNvSpPr/>
          <p:nvPr/>
        </p:nvSpPr>
        <p:spPr>
          <a:xfrm rot="5390477">
            <a:off x="10114756"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9" name="AutoShape 9"/>
          <p:cNvSpPr/>
          <p:nvPr/>
        </p:nvSpPr>
        <p:spPr>
          <a:xfrm rot="5390477">
            <a:off x="11613913"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0" name="AutoShape 10"/>
          <p:cNvSpPr/>
          <p:nvPr/>
        </p:nvSpPr>
        <p:spPr>
          <a:xfrm rot="5363">
            <a:off x="-22097" y="10296524"/>
            <a:ext cx="18316597" cy="0"/>
          </a:xfrm>
          <a:prstGeom prst="line">
            <a:avLst/>
          </a:prstGeom>
          <a:ln w="19050" cap="rnd">
            <a:solidFill>
              <a:srgbClr val="46B4A1"/>
            </a:solidFill>
            <a:prstDash val="solid"/>
            <a:headEnd type="none" w="sm" len="sm"/>
            <a:tailEnd type="none" w="sm" len="sm"/>
          </a:ln>
        </p:spPr>
        <p:txBody>
          <a:bodyPr/>
          <a:lstStyle/>
          <a:p>
            <a:endParaRPr lang="en-US"/>
          </a:p>
        </p:txBody>
      </p:sp>
      <p:grpSp>
        <p:nvGrpSpPr>
          <p:cNvPr id="11" name="Group 11"/>
          <p:cNvGrpSpPr/>
          <p:nvPr/>
        </p:nvGrpSpPr>
        <p:grpSpPr>
          <a:xfrm>
            <a:off x="0" y="0"/>
            <a:ext cx="18312920" cy="10287000"/>
            <a:chOff x="0" y="0"/>
            <a:chExt cx="24417226" cy="13716000"/>
          </a:xfrm>
        </p:grpSpPr>
        <p:sp>
          <p:nvSpPr>
            <p:cNvPr id="12" name="Freeform 12"/>
            <p:cNvSpPr/>
            <p:nvPr/>
          </p:nvSpPr>
          <p:spPr>
            <a:xfrm>
              <a:off x="0" y="0"/>
              <a:ext cx="24417274" cy="13716000"/>
            </a:xfrm>
            <a:custGeom>
              <a:avLst/>
              <a:gdLst/>
              <a:ahLst/>
              <a:cxnLst/>
              <a:rect l="l" t="t" r="r" b="b"/>
              <a:pathLst>
                <a:path w="24417274" h="13716000">
                  <a:moveTo>
                    <a:pt x="0" y="0"/>
                  </a:moveTo>
                  <a:lnTo>
                    <a:pt x="24417274" y="0"/>
                  </a:lnTo>
                  <a:lnTo>
                    <a:pt x="24417274" y="13716000"/>
                  </a:lnTo>
                  <a:lnTo>
                    <a:pt x="0" y="13716000"/>
                  </a:lnTo>
                  <a:close/>
                </a:path>
              </a:pathLst>
            </a:custGeom>
            <a:gradFill rotWithShape="1">
              <a:gsLst>
                <a:gs pos="0">
                  <a:srgbClr val="FFFFFF">
                    <a:alpha val="100000"/>
                  </a:srgbClr>
                </a:gs>
                <a:gs pos="100000">
                  <a:srgbClr val="E6E6E6">
                    <a:alpha val="100000"/>
                  </a:srgbClr>
                </a:gs>
              </a:gsLst>
              <a:path path="circle">
                <a:fillToRect l="50000" t="50000" r="50000" b="50000"/>
              </a:path>
            </a:gradFill>
          </p:spPr>
          <p:txBody>
            <a:bodyPr/>
            <a:lstStyle/>
            <a:p>
              <a:endParaRPr lang="en-US"/>
            </a:p>
          </p:txBody>
        </p:sp>
      </p:grpSp>
      <p:sp>
        <p:nvSpPr>
          <p:cNvPr id="15" name="AutoShape 15"/>
          <p:cNvSpPr/>
          <p:nvPr/>
        </p:nvSpPr>
        <p:spPr>
          <a:xfrm rot="5390477">
            <a:off x="4125927" y="511492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6" name="AutoShape 16"/>
          <p:cNvSpPr/>
          <p:nvPr/>
        </p:nvSpPr>
        <p:spPr>
          <a:xfrm rot="5390477">
            <a:off x="5625084" y="511492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7" name="AutoShape 17"/>
          <p:cNvSpPr/>
          <p:nvPr/>
        </p:nvSpPr>
        <p:spPr>
          <a:xfrm rot="5390477">
            <a:off x="7124241" y="511492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8" name="AutoShape 18"/>
          <p:cNvSpPr/>
          <p:nvPr/>
        </p:nvSpPr>
        <p:spPr>
          <a:xfrm rot="5390477">
            <a:off x="8623398" y="511492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9" name="AutoShape 19"/>
          <p:cNvSpPr/>
          <p:nvPr/>
        </p:nvSpPr>
        <p:spPr>
          <a:xfrm rot="5390477">
            <a:off x="10122555" y="511492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20" name="AutoShape 20"/>
          <p:cNvSpPr/>
          <p:nvPr/>
        </p:nvSpPr>
        <p:spPr>
          <a:xfrm rot="5390477">
            <a:off x="11621712" y="511492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22" name="Freeform 22"/>
          <p:cNvSpPr/>
          <p:nvPr/>
        </p:nvSpPr>
        <p:spPr>
          <a:xfrm>
            <a:off x="8896812" y="33338"/>
            <a:ext cx="9391188" cy="10286998"/>
          </a:xfrm>
          <a:custGeom>
            <a:avLst/>
            <a:gdLst/>
            <a:ahLst/>
            <a:cxnLst/>
            <a:rect l="l" t="t" r="r" b="b"/>
            <a:pathLst>
              <a:path w="9391188" h="10286998">
                <a:moveTo>
                  <a:pt x="0" y="0"/>
                </a:moveTo>
                <a:lnTo>
                  <a:pt x="9391188" y="0"/>
                </a:lnTo>
                <a:lnTo>
                  <a:pt x="9391188" y="10286998"/>
                </a:lnTo>
                <a:lnTo>
                  <a:pt x="0" y="10286998"/>
                </a:lnTo>
                <a:lnTo>
                  <a:pt x="0" y="0"/>
                </a:lnTo>
                <a:close/>
              </a:path>
            </a:pathLst>
          </a:custGeom>
          <a:blipFill>
            <a:blip r:embed="rId2"/>
            <a:stretch>
              <a:fillRect l="-14428" r="-15701"/>
            </a:stretch>
          </a:blipFill>
        </p:spPr>
        <p:txBody>
          <a:bodyPr/>
          <a:lstStyle/>
          <a:p>
            <a:endParaRPr lang="en-US"/>
          </a:p>
        </p:txBody>
      </p:sp>
      <p:sp>
        <p:nvSpPr>
          <p:cNvPr id="23" name="Freeform 23"/>
          <p:cNvSpPr/>
          <p:nvPr/>
        </p:nvSpPr>
        <p:spPr>
          <a:xfrm>
            <a:off x="518729" y="2632270"/>
            <a:ext cx="8136384" cy="5022459"/>
          </a:xfrm>
          <a:custGeom>
            <a:avLst/>
            <a:gdLst/>
            <a:ahLst/>
            <a:cxnLst/>
            <a:rect l="l" t="t" r="r" b="b"/>
            <a:pathLst>
              <a:path w="8136384" h="5022459">
                <a:moveTo>
                  <a:pt x="0" y="0"/>
                </a:moveTo>
                <a:lnTo>
                  <a:pt x="8136383" y="0"/>
                </a:lnTo>
                <a:lnTo>
                  <a:pt x="8136383" y="5022460"/>
                </a:lnTo>
                <a:lnTo>
                  <a:pt x="0" y="5022460"/>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2"/>
          <p:cNvSpPr txBox="1"/>
          <p:nvPr/>
        </p:nvSpPr>
        <p:spPr>
          <a:xfrm>
            <a:off x="1262936" y="615451"/>
            <a:ext cx="16438165" cy="2301621"/>
          </a:xfrm>
          <a:prstGeom prst="rect">
            <a:avLst/>
          </a:prstGeom>
        </p:spPr>
        <p:txBody>
          <a:bodyPr lIns="0" tIns="0" rIns="0" bIns="0" rtlCol="0" anchor="t">
            <a:spAutoFit/>
          </a:bodyPr>
          <a:lstStyle/>
          <a:p>
            <a:pPr algn="ctr">
              <a:lnSpc>
                <a:spcPts val="6415"/>
              </a:lnSpc>
            </a:pPr>
            <a:r>
              <a:rPr lang="en-US" sz="5940" b="1" dirty="0">
                <a:solidFill>
                  <a:srgbClr val="004082"/>
                </a:solidFill>
                <a:latin typeface="Montserrat Bold"/>
                <a:ea typeface="Montserrat Bold"/>
                <a:cs typeface="Montserrat Bold"/>
                <a:sym typeface="Montserrat Bold"/>
              </a:rPr>
              <a:t>Benefits of Neurodivergent Thinkers - BI</a:t>
            </a:r>
          </a:p>
          <a:p>
            <a:pPr algn="ctr">
              <a:lnSpc>
                <a:spcPts val="6415"/>
              </a:lnSpc>
            </a:pPr>
            <a:endParaRPr lang="en-US" sz="5940" b="1" dirty="0">
              <a:solidFill>
                <a:srgbClr val="004082"/>
              </a:solidFill>
              <a:latin typeface="Montserrat Bold"/>
              <a:ea typeface="Montserrat Bold"/>
              <a:cs typeface="Montserrat Bold"/>
              <a:sym typeface="Montserrat Bold"/>
            </a:endParaRPr>
          </a:p>
          <a:p>
            <a:pPr algn="ctr">
              <a:lnSpc>
                <a:spcPts val="5248"/>
              </a:lnSpc>
            </a:pPr>
            <a:r>
              <a:rPr lang="en-US" sz="4859" b="1" dirty="0">
                <a:solidFill>
                  <a:srgbClr val="004082"/>
                </a:solidFill>
                <a:latin typeface="Montserrat Bold"/>
                <a:ea typeface="Montserrat Bold"/>
                <a:cs typeface="Montserrat Bold"/>
                <a:sym typeface="Montserrat Bold"/>
              </a:rPr>
              <a:t>There is an untapped pool of immense potential:</a:t>
            </a:r>
          </a:p>
        </p:txBody>
      </p:sp>
      <p:grpSp>
        <p:nvGrpSpPr>
          <p:cNvPr id="3" name="Group 3"/>
          <p:cNvGrpSpPr/>
          <p:nvPr/>
        </p:nvGrpSpPr>
        <p:grpSpPr>
          <a:xfrm>
            <a:off x="3782439" y="3306503"/>
            <a:ext cx="3369487" cy="2032461"/>
            <a:chOff x="0" y="0"/>
            <a:chExt cx="3178648" cy="1917348"/>
          </a:xfrm>
        </p:grpSpPr>
        <p:sp>
          <p:nvSpPr>
            <p:cNvPr id="4" name="Freeform 4"/>
            <p:cNvSpPr/>
            <p:nvPr/>
          </p:nvSpPr>
          <p:spPr>
            <a:xfrm>
              <a:off x="12700" y="12700"/>
              <a:ext cx="3153283" cy="1891919"/>
            </a:xfrm>
            <a:custGeom>
              <a:avLst/>
              <a:gdLst/>
              <a:ahLst/>
              <a:cxnLst/>
              <a:rect l="l" t="t" r="r" b="b"/>
              <a:pathLst>
                <a:path w="3153283" h="1891919">
                  <a:moveTo>
                    <a:pt x="0" y="0"/>
                  </a:moveTo>
                  <a:lnTo>
                    <a:pt x="3153283" y="0"/>
                  </a:lnTo>
                  <a:lnTo>
                    <a:pt x="3153283" y="1891919"/>
                  </a:lnTo>
                  <a:lnTo>
                    <a:pt x="0" y="1891919"/>
                  </a:lnTo>
                  <a:close/>
                </a:path>
              </a:pathLst>
            </a:custGeom>
            <a:solidFill>
              <a:srgbClr val="FC0301"/>
            </a:solidFill>
          </p:spPr>
          <p:txBody>
            <a:bodyPr/>
            <a:lstStyle/>
            <a:p>
              <a:endParaRPr lang="en-US"/>
            </a:p>
          </p:txBody>
        </p:sp>
        <p:sp>
          <p:nvSpPr>
            <p:cNvPr id="5" name="Freeform 5"/>
            <p:cNvSpPr/>
            <p:nvPr/>
          </p:nvSpPr>
          <p:spPr>
            <a:xfrm>
              <a:off x="0" y="0"/>
              <a:ext cx="3178683" cy="1917319"/>
            </a:xfrm>
            <a:custGeom>
              <a:avLst/>
              <a:gdLst/>
              <a:ahLst/>
              <a:cxnLst/>
              <a:rect l="l" t="t" r="r" b="b"/>
              <a:pathLst>
                <a:path w="3178683" h="1917319">
                  <a:moveTo>
                    <a:pt x="12700" y="0"/>
                  </a:moveTo>
                  <a:lnTo>
                    <a:pt x="3165983" y="0"/>
                  </a:lnTo>
                  <a:cubicBezTo>
                    <a:pt x="3172968" y="0"/>
                    <a:pt x="3178683" y="5715"/>
                    <a:pt x="3178683" y="12700"/>
                  </a:cubicBezTo>
                  <a:lnTo>
                    <a:pt x="3178683" y="1904619"/>
                  </a:lnTo>
                  <a:cubicBezTo>
                    <a:pt x="3178683" y="1911604"/>
                    <a:pt x="3172968" y="1917319"/>
                    <a:pt x="3165983" y="1917319"/>
                  </a:cubicBezTo>
                  <a:lnTo>
                    <a:pt x="12700" y="1917319"/>
                  </a:lnTo>
                  <a:cubicBezTo>
                    <a:pt x="5715" y="1917319"/>
                    <a:pt x="0" y="1911604"/>
                    <a:pt x="0" y="1904619"/>
                  </a:cubicBezTo>
                  <a:lnTo>
                    <a:pt x="0" y="12700"/>
                  </a:lnTo>
                  <a:cubicBezTo>
                    <a:pt x="0" y="5715"/>
                    <a:pt x="5715" y="0"/>
                    <a:pt x="12700" y="0"/>
                  </a:cubicBezTo>
                  <a:moveTo>
                    <a:pt x="12700" y="25400"/>
                  </a:moveTo>
                  <a:lnTo>
                    <a:pt x="12700" y="12700"/>
                  </a:lnTo>
                  <a:lnTo>
                    <a:pt x="25400" y="12700"/>
                  </a:lnTo>
                  <a:lnTo>
                    <a:pt x="25400" y="1904619"/>
                  </a:lnTo>
                  <a:lnTo>
                    <a:pt x="12700" y="1904619"/>
                  </a:lnTo>
                  <a:lnTo>
                    <a:pt x="12700" y="1891919"/>
                  </a:lnTo>
                  <a:lnTo>
                    <a:pt x="3165983" y="1891919"/>
                  </a:lnTo>
                  <a:lnTo>
                    <a:pt x="3165983" y="1904619"/>
                  </a:lnTo>
                  <a:lnTo>
                    <a:pt x="3153283" y="1904619"/>
                  </a:lnTo>
                  <a:lnTo>
                    <a:pt x="3153283" y="12700"/>
                  </a:lnTo>
                  <a:lnTo>
                    <a:pt x="3165983" y="12700"/>
                  </a:lnTo>
                  <a:lnTo>
                    <a:pt x="3165983" y="25400"/>
                  </a:lnTo>
                  <a:lnTo>
                    <a:pt x="12700" y="25400"/>
                  </a:lnTo>
                  <a:close/>
                </a:path>
              </a:pathLst>
            </a:custGeom>
            <a:solidFill>
              <a:srgbClr val="FFFFFF"/>
            </a:solidFill>
          </p:spPr>
          <p:txBody>
            <a:bodyPr/>
            <a:lstStyle/>
            <a:p>
              <a:endParaRPr lang="en-US"/>
            </a:p>
          </p:txBody>
        </p:sp>
      </p:grpSp>
      <p:sp>
        <p:nvSpPr>
          <p:cNvPr id="6" name="TextBox 6"/>
          <p:cNvSpPr txBox="1"/>
          <p:nvPr/>
        </p:nvSpPr>
        <p:spPr>
          <a:xfrm>
            <a:off x="3857829" y="3905767"/>
            <a:ext cx="3218707" cy="820738"/>
          </a:xfrm>
          <a:prstGeom prst="rect">
            <a:avLst/>
          </a:prstGeom>
        </p:spPr>
        <p:txBody>
          <a:bodyPr lIns="0" tIns="0" rIns="0" bIns="0" rtlCol="0" anchor="t">
            <a:spAutoFit/>
          </a:bodyPr>
          <a:lstStyle/>
          <a:p>
            <a:pPr algn="ctr">
              <a:lnSpc>
                <a:spcPts val="3205"/>
              </a:lnSpc>
            </a:pPr>
            <a:r>
              <a:rPr lang="en-US" sz="2968" dirty="0">
                <a:solidFill>
                  <a:srgbClr val="FFFFFF"/>
                </a:solidFill>
                <a:latin typeface="Arimo"/>
                <a:ea typeface="Arimo"/>
                <a:cs typeface="Arimo"/>
                <a:sym typeface="Arimo"/>
              </a:rPr>
              <a:t>Reliable &amp; Dependable</a:t>
            </a:r>
          </a:p>
        </p:txBody>
      </p:sp>
      <p:grpSp>
        <p:nvGrpSpPr>
          <p:cNvPr id="7" name="Group 7"/>
          <p:cNvGrpSpPr/>
          <p:nvPr/>
        </p:nvGrpSpPr>
        <p:grpSpPr>
          <a:xfrm>
            <a:off x="7459256" y="3306503"/>
            <a:ext cx="3369487" cy="2032461"/>
            <a:chOff x="0" y="0"/>
            <a:chExt cx="3178648" cy="1917348"/>
          </a:xfrm>
        </p:grpSpPr>
        <p:sp>
          <p:nvSpPr>
            <p:cNvPr id="8" name="Freeform 8"/>
            <p:cNvSpPr/>
            <p:nvPr/>
          </p:nvSpPr>
          <p:spPr>
            <a:xfrm>
              <a:off x="12700" y="12700"/>
              <a:ext cx="3153283" cy="1891919"/>
            </a:xfrm>
            <a:custGeom>
              <a:avLst/>
              <a:gdLst/>
              <a:ahLst/>
              <a:cxnLst/>
              <a:rect l="l" t="t" r="r" b="b"/>
              <a:pathLst>
                <a:path w="3153283" h="1891919">
                  <a:moveTo>
                    <a:pt x="0" y="0"/>
                  </a:moveTo>
                  <a:lnTo>
                    <a:pt x="3153283" y="0"/>
                  </a:lnTo>
                  <a:lnTo>
                    <a:pt x="3153283" y="1891919"/>
                  </a:lnTo>
                  <a:lnTo>
                    <a:pt x="0" y="1891919"/>
                  </a:lnTo>
                  <a:close/>
                </a:path>
              </a:pathLst>
            </a:custGeom>
            <a:solidFill>
              <a:srgbClr val="FFB303"/>
            </a:solidFill>
          </p:spPr>
          <p:txBody>
            <a:bodyPr/>
            <a:lstStyle/>
            <a:p>
              <a:endParaRPr lang="en-US"/>
            </a:p>
          </p:txBody>
        </p:sp>
        <p:sp>
          <p:nvSpPr>
            <p:cNvPr id="9" name="Freeform 9"/>
            <p:cNvSpPr/>
            <p:nvPr/>
          </p:nvSpPr>
          <p:spPr>
            <a:xfrm>
              <a:off x="0" y="0"/>
              <a:ext cx="3178683" cy="1917319"/>
            </a:xfrm>
            <a:custGeom>
              <a:avLst/>
              <a:gdLst/>
              <a:ahLst/>
              <a:cxnLst/>
              <a:rect l="l" t="t" r="r" b="b"/>
              <a:pathLst>
                <a:path w="3178683" h="1917319">
                  <a:moveTo>
                    <a:pt x="12700" y="0"/>
                  </a:moveTo>
                  <a:lnTo>
                    <a:pt x="3165983" y="0"/>
                  </a:lnTo>
                  <a:cubicBezTo>
                    <a:pt x="3172968" y="0"/>
                    <a:pt x="3178683" y="5715"/>
                    <a:pt x="3178683" y="12700"/>
                  </a:cubicBezTo>
                  <a:lnTo>
                    <a:pt x="3178683" y="1904619"/>
                  </a:lnTo>
                  <a:cubicBezTo>
                    <a:pt x="3178683" y="1911604"/>
                    <a:pt x="3172968" y="1917319"/>
                    <a:pt x="3165983" y="1917319"/>
                  </a:cubicBezTo>
                  <a:lnTo>
                    <a:pt x="12700" y="1917319"/>
                  </a:lnTo>
                  <a:cubicBezTo>
                    <a:pt x="5715" y="1917319"/>
                    <a:pt x="0" y="1911604"/>
                    <a:pt x="0" y="1904619"/>
                  </a:cubicBezTo>
                  <a:lnTo>
                    <a:pt x="0" y="12700"/>
                  </a:lnTo>
                  <a:cubicBezTo>
                    <a:pt x="0" y="5715"/>
                    <a:pt x="5715" y="0"/>
                    <a:pt x="12700" y="0"/>
                  </a:cubicBezTo>
                  <a:moveTo>
                    <a:pt x="12700" y="25400"/>
                  </a:moveTo>
                  <a:lnTo>
                    <a:pt x="12700" y="12700"/>
                  </a:lnTo>
                  <a:lnTo>
                    <a:pt x="25400" y="12700"/>
                  </a:lnTo>
                  <a:lnTo>
                    <a:pt x="25400" y="1904619"/>
                  </a:lnTo>
                  <a:lnTo>
                    <a:pt x="12700" y="1904619"/>
                  </a:lnTo>
                  <a:lnTo>
                    <a:pt x="12700" y="1891919"/>
                  </a:lnTo>
                  <a:lnTo>
                    <a:pt x="3165983" y="1891919"/>
                  </a:lnTo>
                  <a:lnTo>
                    <a:pt x="3165983" y="1904619"/>
                  </a:lnTo>
                  <a:lnTo>
                    <a:pt x="3153283" y="1904619"/>
                  </a:lnTo>
                  <a:lnTo>
                    <a:pt x="3153283" y="12700"/>
                  </a:lnTo>
                  <a:lnTo>
                    <a:pt x="3165983" y="12700"/>
                  </a:lnTo>
                  <a:lnTo>
                    <a:pt x="3165983" y="25400"/>
                  </a:lnTo>
                  <a:lnTo>
                    <a:pt x="12700" y="25400"/>
                  </a:lnTo>
                  <a:close/>
                </a:path>
              </a:pathLst>
            </a:custGeom>
            <a:solidFill>
              <a:srgbClr val="FFFFFF"/>
            </a:solidFill>
          </p:spPr>
          <p:txBody>
            <a:bodyPr/>
            <a:lstStyle/>
            <a:p>
              <a:endParaRPr lang="en-US"/>
            </a:p>
          </p:txBody>
        </p:sp>
      </p:grpSp>
      <p:sp>
        <p:nvSpPr>
          <p:cNvPr id="10" name="TextBox 10"/>
          <p:cNvSpPr txBox="1"/>
          <p:nvPr/>
        </p:nvSpPr>
        <p:spPr>
          <a:xfrm>
            <a:off x="7534646" y="3905767"/>
            <a:ext cx="3218707" cy="843458"/>
          </a:xfrm>
          <a:prstGeom prst="rect">
            <a:avLst/>
          </a:prstGeom>
        </p:spPr>
        <p:txBody>
          <a:bodyPr lIns="0" tIns="0" rIns="0" bIns="0" rtlCol="0" anchor="t">
            <a:spAutoFit/>
          </a:bodyPr>
          <a:lstStyle/>
          <a:p>
            <a:pPr algn="ctr">
              <a:lnSpc>
                <a:spcPts val="3205"/>
              </a:lnSpc>
            </a:pPr>
            <a:r>
              <a:rPr lang="en-US" sz="2968" dirty="0">
                <a:solidFill>
                  <a:srgbClr val="FFFFFF"/>
                </a:solidFill>
                <a:latin typeface="Arimo"/>
                <a:ea typeface="Arimo"/>
                <a:cs typeface="Arimo"/>
                <a:sym typeface="Arimo"/>
              </a:rPr>
              <a:t>Honest &amp; Non-Judgmental</a:t>
            </a:r>
          </a:p>
        </p:txBody>
      </p:sp>
      <p:grpSp>
        <p:nvGrpSpPr>
          <p:cNvPr id="11" name="Group 11"/>
          <p:cNvGrpSpPr/>
          <p:nvPr/>
        </p:nvGrpSpPr>
        <p:grpSpPr>
          <a:xfrm>
            <a:off x="11136074" y="3306503"/>
            <a:ext cx="3369487" cy="2032461"/>
            <a:chOff x="0" y="0"/>
            <a:chExt cx="3178648" cy="1917348"/>
          </a:xfrm>
        </p:grpSpPr>
        <p:sp>
          <p:nvSpPr>
            <p:cNvPr id="12" name="Freeform 12"/>
            <p:cNvSpPr/>
            <p:nvPr/>
          </p:nvSpPr>
          <p:spPr>
            <a:xfrm>
              <a:off x="12700" y="12700"/>
              <a:ext cx="3153283" cy="1891919"/>
            </a:xfrm>
            <a:custGeom>
              <a:avLst/>
              <a:gdLst/>
              <a:ahLst/>
              <a:cxnLst/>
              <a:rect l="l" t="t" r="r" b="b"/>
              <a:pathLst>
                <a:path w="3153283" h="1891919">
                  <a:moveTo>
                    <a:pt x="0" y="0"/>
                  </a:moveTo>
                  <a:lnTo>
                    <a:pt x="3153283" y="0"/>
                  </a:lnTo>
                  <a:lnTo>
                    <a:pt x="3153283" y="1891919"/>
                  </a:lnTo>
                  <a:lnTo>
                    <a:pt x="0" y="1891919"/>
                  </a:lnTo>
                  <a:close/>
                </a:path>
              </a:pathLst>
            </a:custGeom>
            <a:solidFill>
              <a:srgbClr val="004082"/>
            </a:solidFill>
          </p:spPr>
          <p:txBody>
            <a:bodyPr/>
            <a:lstStyle/>
            <a:p>
              <a:endParaRPr lang="en-US" dirty="0"/>
            </a:p>
          </p:txBody>
        </p:sp>
        <p:sp>
          <p:nvSpPr>
            <p:cNvPr id="13" name="Freeform 13"/>
            <p:cNvSpPr/>
            <p:nvPr/>
          </p:nvSpPr>
          <p:spPr>
            <a:xfrm>
              <a:off x="0" y="0"/>
              <a:ext cx="3178683" cy="1917319"/>
            </a:xfrm>
            <a:custGeom>
              <a:avLst/>
              <a:gdLst/>
              <a:ahLst/>
              <a:cxnLst/>
              <a:rect l="l" t="t" r="r" b="b"/>
              <a:pathLst>
                <a:path w="3178683" h="1917319">
                  <a:moveTo>
                    <a:pt x="12700" y="0"/>
                  </a:moveTo>
                  <a:lnTo>
                    <a:pt x="3165983" y="0"/>
                  </a:lnTo>
                  <a:cubicBezTo>
                    <a:pt x="3172968" y="0"/>
                    <a:pt x="3178683" y="5715"/>
                    <a:pt x="3178683" y="12700"/>
                  </a:cubicBezTo>
                  <a:lnTo>
                    <a:pt x="3178683" y="1904619"/>
                  </a:lnTo>
                  <a:cubicBezTo>
                    <a:pt x="3178683" y="1911604"/>
                    <a:pt x="3172968" y="1917319"/>
                    <a:pt x="3165983" y="1917319"/>
                  </a:cubicBezTo>
                  <a:lnTo>
                    <a:pt x="12700" y="1917319"/>
                  </a:lnTo>
                  <a:cubicBezTo>
                    <a:pt x="5715" y="1917319"/>
                    <a:pt x="0" y="1911604"/>
                    <a:pt x="0" y="1904619"/>
                  </a:cubicBezTo>
                  <a:lnTo>
                    <a:pt x="0" y="12700"/>
                  </a:lnTo>
                  <a:cubicBezTo>
                    <a:pt x="0" y="5715"/>
                    <a:pt x="5715" y="0"/>
                    <a:pt x="12700" y="0"/>
                  </a:cubicBezTo>
                  <a:moveTo>
                    <a:pt x="12700" y="25400"/>
                  </a:moveTo>
                  <a:lnTo>
                    <a:pt x="12700" y="12700"/>
                  </a:lnTo>
                  <a:lnTo>
                    <a:pt x="25400" y="12700"/>
                  </a:lnTo>
                  <a:lnTo>
                    <a:pt x="25400" y="1904619"/>
                  </a:lnTo>
                  <a:lnTo>
                    <a:pt x="12700" y="1904619"/>
                  </a:lnTo>
                  <a:lnTo>
                    <a:pt x="12700" y="1891919"/>
                  </a:lnTo>
                  <a:lnTo>
                    <a:pt x="3165983" y="1891919"/>
                  </a:lnTo>
                  <a:lnTo>
                    <a:pt x="3165983" y="1904619"/>
                  </a:lnTo>
                  <a:lnTo>
                    <a:pt x="3153283" y="1904619"/>
                  </a:lnTo>
                  <a:lnTo>
                    <a:pt x="3153283" y="12700"/>
                  </a:lnTo>
                  <a:lnTo>
                    <a:pt x="3165983" y="12700"/>
                  </a:lnTo>
                  <a:lnTo>
                    <a:pt x="3165983" y="25400"/>
                  </a:lnTo>
                  <a:lnTo>
                    <a:pt x="12700" y="25400"/>
                  </a:lnTo>
                  <a:close/>
                </a:path>
              </a:pathLst>
            </a:custGeom>
            <a:solidFill>
              <a:srgbClr val="FFFFFF"/>
            </a:solidFill>
          </p:spPr>
          <p:txBody>
            <a:bodyPr/>
            <a:lstStyle/>
            <a:p>
              <a:endParaRPr lang="en-US"/>
            </a:p>
          </p:txBody>
        </p:sp>
      </p:grpSp>
      <p:sp>
        <p:nvSpPr>
          <p:cNvPr id="14" name="TextBox 14"/>
          <p:cNvSpPr txBox="1"/>
          <p:nvPr/>
        </p:nvSpPr>
        <p:spPr>
          <a:xfrm>
            <a:off x="11149536" y="4117532"/>
            <a:ext cx="3218707" cy="820738"/>
          </a:xfrm>
          <a:prstGeom prst="rect">
            <a:avLst/>
          </a:prstGeom>
        </p:spPr>
        <p:txBody>
          <a:bodyPr lIns="0" tIns="0" rIns="0" bIns="0" rtlCol="0" anchor="t">
            <a:spAutoFit/>
          </a:bodyPr>
          <a:lstStyle/>
          <a:p>
            <a:pPr algn="ctr">
              <a:lnSpc>
                <a:spcPts val="3205"/>
              </a:lnSpc>
            </a:pPr>
            <a:r>
              <a:rPr lang="en-US" sz="2968" dirty="0">
                <a:solidFill>
                  <a:srgbClr val="FFFFFF"/>
                </a:solidFill>
                <a:latin typeface="Arimo"/>
                <a:ea typeface="Arimo"/>
                <a:cs typeface="Arimo"/>
                <a:sym typeface="Arimo"/>
              </a:rPr>
              <a:t>Enhanced Efficiency</a:t>
            </a:r>
          </a:p>
        </p:txBody>
      </p:sp>
      <p:grpSp>
        <p:nvGrpSpPr>
          <p:cNvPr id="15" name="Group 15"/>
          <p:cNvGrpSpPr/>
          <p:nvPr/>
        </p:nvGrpSpPr>
        <p:grpSpPr>
          <a:xfrm>
            <a:off x="3782439" y="5646297"/>
            <a:ext cx="3369487" cy="2032461"/>
            <a:chOff x="0" y="0"/>
            <a:chExt cx="3178648" cy="1917348"/>
          </a:xfrm>
        </p:grpSpPr>
        <p:sp>
          <p:nvSpPr>
            <p:cNvPr id="16" name="Freeform 16"/>
            <p:cNvSpPr/>
            <p:nvPr/>
          </p:nvSpPr>
          <p:spPr>
            <a:xfrm>
              <a:off x="12700" y="12700"/>
              <a:ext cx="3153283" cy="1891919"/>
            </a:xfrm>
            <a:custGeom>
              <a:avLst/>
              <a:gdLst/>
              <a:ahLst/>
              <a:cxnLst/>
              <a:rect l="l" t="t" r="r" b="b"/>
              <a:pathLst>
                <a:path w="3153283" h="1891919">
                  <a:moveTo>
                    <a:pt x="0" y="0"/>
                  </a:moveTo>
                  <a:lnTo>
                    <a:pt x="3153283" y="0"/>
                  </a:lnTo>
                  <a:lnTo>
                    <a:pt x="3153283" y="1891919"/>
                  </a:lnTo>
                  <a:lnTo>
                    <a:pt x="0" y="1891919"/>
                  </a:lnTo>
                  <a:close/>
                </a:path>
              </a:pathLst>
            </a:custGeom>
            <a:solidFill>
              <a:srgbClr val="FFB303"/>
            </a:solidFill>
          </p:spPr>
          <p:txBody>
            <a:bodyPr/>
            <a:lstStyle/>
            <a:p>
              <a:endParaRPr lang="en-US"/>
            </a:p>
          </p:txBody>
        </p:sp>
        <p:sp>
          <p:nvSpPr>
            <p:cNvPr id="17" name="Freeform 17"/>
            <p:cNvSpPr/>
            <p:nvPr/>
          </p:nvSpPr>
          <p:spPr>
            <a:xfrm>
              <a:off x="0" y="0"/>
              <a:ext cx="3178683" cy="1917319"/>
            </a:xfrm>
            <a:custGeom>
              <a:avLst/>
              <a:gdLst/>
              <a:ahLst/>
              <a:cxnLst/>
              <a:rect l="l" t="t" r="r" b="b"/>
              <a:pathLst>
                <a:path w="3178683" h="1917319">
                  <a:moveTo>
                    <a:pt x="12700" y="0"/>
                  </a:moveTo>
                  <a:lnTo>
                    <a:pt x="3165983" y="0"/>
                  </a:lnTo>
                  <a:cubicBezTo>
                    <a:pt x="3172968" y="0"/>
                    <a:pt x="3178683" y="5715"/>
                    <a:pt x="3178683" y="12700"/>
                  </a:cubicBezTo>
                  <a:lnTo>
                    <a:pt x="3178683" y="1904619"/>
                  </a:lnTo>
                  <a:cubicBezTo>
                    <a:pt x="3178683" y="1911604"/>
                    <a:pt x="3172968" y="1917319"/>
                    <a:pt x="3165983" y="1917319"/>
                  </a:cubicBezTo>
                  <a:lnTo>
                    <a:pt x="12700" y="1917319"/>
                  </a:lnTo>
                  <a:cubicBezTo>
                    <a:pt x="5715" y="1917319"/>
                    <a:pt x="0" y="1911604"/>
                    <a:pt x="0" y="1904619"/>
                  </a:cubicBezTo>
                  <a:lnTo>
                    <a:pt x="0" y="12700"/>
                  </a:lnTo>
                  <a:cubicBezTo>
                    <a:pt x="0" y="5715"/>
                    <a:pt x="5715" y="0"/>
                    <a:pt x="12700" y="0"/>
                  </a:cubicBezTo>
                  <a:moveTo>
                    <a:pt x="12700" y="25400"/>
                  </a:moveTo>
                  <a:lnTo>
                    <a:pt x="12700" y="12700"/>
                  </a:lnTo>
                  <a:lnTo>
                    <a:pt x="25400" y="12700"/>
                  </a:lnTo>
                  <a:lnTo>
                    <a:pt x="25400" y="1904619"/>
                  </a:lnTo>
                  <a:lnTo>
                    <a:pt x="12700" y="1904619"/>
                  </a:lnTo>
                  <a:lnTo>
                    <a:pt x="12700" y="1891919"/>
                  </a:lnTo>
                  <a:lnTo>
                    <a:pt x="3165983" y="1891919"/>
                  </a:lnTo>
                  <a:lnTo>
                    <a:pt x="3165983" y="1904619"/>
                  </a:lnTo>
                  <a:lnTo>
                    <a:pt x="3153283" y="1904619"/>
                  </a:lnTo>
                  <a:lnTo>
                    <a:pt x="3153283" y="12700"/>
                  </a:lnTo>
                  <a:lnTo>
                    <a:pt x="3165983" y="12700"/>
                  </a:lnTo>
                  <a:lnTo>
                    <a:pt x="3165983" y="25400"/>
                  </a:lnTo>
                  <a:lnTo>
                    <a:pt x="12700" y="25400"/>
                  </a:lnTo>
                  <a:close/>
                </a:path>
              </a:pathLst>
            </a:custGeom>
            <a:solidFill>
              <a:srgbClr val="FFFFFF"/>
            </a:solidFill>
          </p:spPr>
          <p:txBody>
            <a:bodyPr/>
            <a:lstStyle/>
            <a:p>
              <a:endParaRPr lang="en-US"/>
            </a:p>
          </p:txBody>
        </p:sp>
      </p:grpSp>
      <p:sp>
        <p:nvSpPr>
          <p:cNvPr id="18" name="TextBox 18"/>
          <p:cNvSpPr txBox="1"/>
          <p:nvPr/>
        </p:nvSpPr>
        <p:spPr>
          <a:xfrm>
            <a:off x="3857829" y="6457326"/>
            <a:ext cx="3218707" cy="410369"/>
          </a:xfrm>
          <a:prstGeom prst="rect">
            <a:avLst/>
          </a:prstGeom>
        </p:spPr>
        <p:txBody>
          <a:bodyPr lIns="0" tIns="0" rIns="0" bIns="0" rtlCol="0" anchor="t">
            <a:spAutoFit/>
          </a:bodyPr>
          <a:lstStyle/>
          <a:p>
            <a:pPr algn="ctr">
              <a:lnSpc>
                <a:spcPts val="3205"/>
              </a:lnSpc>
            </a:pPr>
            <a:r>
              <a:rPr lang="en-US" sz="2968" dirty="0">
                <a:solidFill>
                  <a:srgbClr val="FFFFFF"/>
                </a:solidFill>
                <a:latin typeface="Arimo"/>
                <a:ea typeface="Arimo"/>
                <a:cs typeface="Arimo"/>
                <a:sym typeface="Arimo"/>
              </a:rPr>
              <a:t>Attention to Detail</a:t>
            </a:r>
          </a:p>
        </p:txBody>
      </p:sp>
      <p:grpSp>
        <p:nvGrpSpPr>
          <p:cNvPr id="19" name="Group 19"/>
          <p:cNvGrpSpPr/>
          <p:nvPr/>
        </p:nvGrpSpPr>
        <p:grpSpPr>
          <a:xfrm>
            <a:off x="7459256" y="5646297"/>
            <a:ext cx="3369487" cy="2032461"/>
            <a:chOff x="0" y="0"/>
            <a:chExt cx="3178648" cy="1917348"/>
          </a:xfrm>
        </p:grpSpPr>
        <p:sp>
          <p:nvSpPr>
            <p:cNvPr id="20" name="Freeform 20"/>
            <p:cNvSpPr/>
            <p:nvPr/>
          </p:nvSpPr>
          <p:spPr>
            <a:xfrm>
              <a:off x="12700" y="12700"/>
              <a:ext cx="3153283" cy="1891919"/>
            </a:xfrm>
            <a:custGeom>
              <a:avLst/>
              <a:gdLst/>
              <a:ahLst/>
              <a:cxnLst/>
              <a:rect l="l" t="t" r="r" b="b"/>
              <a:pathLst>
                <a:path w="3153283" h="1891919">
                  <a:moveTo>
                    <a:pt x="0" y="0"/>
                  </a:moveTo>
                  <a:lnTo>
                    <a:pt x="3153283" y="0"/>
                  </a:lnTo>
                  <a:lnTo>
                    <a:pt x="3153283" y="1891919"/>
                  </a:lnTo>
                  <a:lnTo>
                    <a:pt x="0" y="1891919"/>
                  </a:lnTo>
                  <a:close/>
                </a:path>
              </a:pathLst>
            </a:custGeom>
            <a:solidFill>
              <a:srgbClr val="FC0301"/>
            </a:solidFill>
          </p:spPr>
          <p:txBody>
            <a:bodyPr/>
            <a:lstStyle/>
            <a:p>
              <a:endParaRPr lang="en-US"/>
            </a:p>
          </p:txBody>
        </p:sp>
        <p:sp>
          <p:nvSpPr>
            <p:cNvPr id="21" name="Freeform 21"/>
            <p:cNvSpPr/>
            <p:nvPr/>
          </p:nvSpPr>
          <p:spPr>
            <a:xfrm>
              <a:off x="0" y="0"/>
              <a:ext cx="3178683" cy="1917319"/>
            </a:xfrm>
            <a:custGeom>
              <a:avLst/>
              <a:gdLst/>
              <a:ahLst/>
              <a:cxnLst/>
              <a:rect l="l" t="t" r="r" b="b"/>
              <a:pathLst>
                <a:path w="3178683" h="1917319">
                  <a:moveTo>
                    <a:pt x="12700" y="0"/>
                  </a:moveTo>
                  <a:lnTo>
                    <a:pt x="3165983" y="0"/>
                  </a:lnTo>
                  <a:cubicBezTo>
                    <a:pt x="3172968" y="0"/>
                    <a:pt x="3178683" y="5715"/>
                    <a:pt x="3178683" y="12700"/>
                  </a:cubicBezTo>
                  <a:lnTo>
                    <a:pt x="3178683" y="1904619"/>
                  </a:lnTo>
                  <a:cubicBezTo>
                    <a:pt x="3178683" y="1911604"/>
                    <a:pt x="3172968" y="1917319"/>
                    <a:pt x="3165983" y="1917319"/>
                  </a:cubicBezTo>
                  <a:lnTo>
                    <a:pt x="12700" y="1917319"/>
                  </a:lnTo>
                  <a:cubicBezTo>
                    <a:pt x="5715" y="1917319"/>
                    <a:pt x="0" y="1911604"/>
                    <a:pt x="0" y="1904619"/>
                  </a:cubicBezTo>
                  <a:lnTo>
                    <a:pt x="0" y="12700"/>
                  </a:lnTo>
                  <a:cubicBezTo>
                    <a:pt x="0" y="5715"/>
                    <a:pt x="5715" y="0"/>
                    <a:pt x="12700" y="0"/>
                  </a:cubicBezTo>
                  <a:moveTo>
                    <a:pt x="12700" y="25400"/>
                  </a:moveTo>
                  <a:lnTo>
                    <a:pt x="12700" y="12700"/>
                  </a:lnTo>
                  <a:lnTo>
                    <a:pt x="25400" y="12700"/>
                  </a:lnTo>
                  <a:lnTo>
                    <a:pt x="25400" y="1904619"/>
                  </a:lnTo>
                  <a:lnTo>
                    <a:pt x="12700" y="1904619"/>
                  </a:lnTo>
                  <a:lnTo>
                    <a:pt x="12700" y="1891919"/>
                  </a:lnTo>
                  <a:lnTo>
                    <a:pt x="3165983" y="1891919"/>
                  </a:lnTo>
                  <a:lnTo>
                    <a:pt x="3165983" y="1904619"/>
                  </a:lnTo>
                  <a:lnTo>
                    <a:pt x="3153283" y="1904619"/>
                  </a:lnTo>
                  <a:lnTo>
                    <a:pt x="3153283" y="12700"/>
                  </a:lnTo>
                  <a:lnTo>
                    <a:pt x="3165983" y="12700"/>
                  </a:lnTo>
                  <a:lnTo>
                    <a:pt x="3165983" y="25400"/>
                  </a:lnTo>
                  <a:lnTo>
                    <a:pt x="12700" y="25400"/>
                  </a:lnTo>
                  <a:close/>
                </a:path>
              </a:pathLst>
            </a:custGeom>
            <a:solidFill>
              <a:srgbClr val="FFFFFF"/>
            </a:solidFill>
          </p:spPr>
          <p:txBody>
            <a:bodyPr/>
            <a:lstStyle/>
            <a:p>
              <a:endParaRPr lang="en-US"/>
            </a:p>
          </p:txBody>
        </p:sp>
      </p:grpSp>
      <p:sp>
        <p:nvSpPr>
          <p:cNvPr id="22" name="TextBox 22"/>
          <p:cNvSpPr txBox="1"/>
          <p:nvPr/>
        </p:nvSpPr>
        <p:spPr>
          <a:xfrm>
            <a:off x="7472718" y="6287683"/>
            <a:ext cx="3218707" cy="820738"/>
          </a:xfrm>
          <a:prstGeom prst="rect">
            <a:avLst/>
          </a:prstGeom>
        </p:spPr>
        <p:txBody>
          <a:bodyPr lIns="0" tIns="0" rIns="0" bIns="0" rtlCol="0" anchor="t">
            <a:spAutoFit/>
          </a:bodyPr>
          <a:lstStyle/>
          <a:p>
            <a:pPr algn="ctr">
              <a:lnSpc>
                <a:spcPts val="3205"/>
              </a:lnSpc>
            </a:pPr>
            <a:r>
              <a:rPr lang="en-US" sz="2968" dirty="0">
                <a:solidFill>
                  <a:srgbClr val="FFFFFF"/>
                </a:solidFill>
                <a:latin typeface="Arimo"/>
                <a:ea typeface="Arimo"/>
                <a:cs typeface="Arimo"/>
                <a:sym typeface="Arimo"/>
              </a:rPr>
              <a:t>Resilience &amp; Persistence </a:t>
            </a:r>
          </a:p>
        </p:txBody>
      </p:sp>
      <p:grpSp>
        <p:nvGrpSpPr>
          <p:cNvPr id="23" name="Group 23"/>
          <p:cNvGrpSpPr/>
          <p:nvPr/>
        </p:nvGrpSpPr>
        <p:grpSpPr>
          <a:xfrm>
            <a:off x="11136074" y="5646297"/>
            <a:ext cx="3369487" cy="2032461"/>
            <a:chOff x="0" y="0"/>
            <a:chExt cx="3178648" cy="1917348"/>
          </a:xfrm>
        </p:grpSpPr>
        <p:sp>
          <p:nvSpPr>
            <p:cNvPr id="24" name="Freeform 24"/>
            <p:cNvSpPr/>
            <p:nvPr/>
          </p:nvSpPr>
          <p:spPr>
            <a:xfrm>
              <a:off x="12700" y="12700"/>
              <a:ext cx="3153283" cy="1891919"/>
            </a:xfrm>
            <a:custGeom>
              <a:avLst/>
              <a:gdLst/>
              <a:ahLst/>
              <a:cxnLst/>
              <a:rect l="l" t="t" r="r" b="b"/>
              <a:pathLst>
                <a:path w="3153283" h="1891919">
                  <a:moveTo>
                    <a:pt x="0" y="0"/>
                  </a:moveTo>
                  <a:lnTo>
                    <a:pt x="3153283" y="0"/>
                  </a:lnTo>
                  <a:lnTo>
                    <a:pt x="3153283" y="1891919"/>
                  </a:lnTo>
                  <a:lnTo>
                    <a:pt x="0" y="1891919"/>
                  </a:lnTo>
                  <a:close/>
                </a:path>
              </a:pathLst>
            </a:custGeom>
            <a:solidFill>
              <a:srgbClr val="FFB303"/>
            </a:solidFill>
          </p:spPr>
          <p:txBody>
            <a:bodyPr/>
            <a:lstStyle/>
            <a:p>
              <a:endParaRPr lang="en-US"/>
            </a:p>
          </p:txBody>
        </p:sp>
        <p:sp>
          <p:nvSpPr>
            <p:cNvPr id="25" name="Freeform 25"/>
            <p:cNvSpPr/>
            <p:nvPr/>
          </p:nvSpPr>
          <p:spPr>
            <a:xfrm>
              <a:off x="0" y="0"/>
              <a:ext cx="3178683" cy="1917319"/>
            </a:xfrm>
            <a:custGeom>
              <a:avLst/>
              <a:gdLst/>
              <a:ahLst/>
              <a:cxnLst/>
              <a:rect l="l" t="t" r="r" b="b"/>
              <a:pathLst>
                <a:path w="3178683" h="1917319">
                  <a:moveTo>
                    <a:pt x="12700" y="0"/>
                  </a:moveTo>
                  <a:lnTo>
                    <a:pt x="3165983" y="0"/>
                  </a:lnTo>
                  <a:cubicBezTo>
                    <a:pt x="3172968" y="0"/>
                    <a:pt x="3178683" y="5715"/>
                    <a:pt x="3178683" y="12700"/>
                  </a:cubicBezTo>
                  <a:lnTo>
                    <a:pt x="3178683" y="1904619"/>
                  </a:lnTo>
                  <a:cubicBezTo>
                    <a:pt x="3178683" y="1911604"/>
                    <a:pt x="3172968" y="1917319"/>
                    <a:pt x="3165983" y="1917319"/>
                  </a:cubicBezTo>
                  <a:lnTo>
                    <a:pt x="12700" y="1917319"/>
                  </a:lnTo>
                  <a:cubicBezTo>
                    <a:pt x="5715" y="1917319"/>
                    <a:pt x="0" y="1911604"/>
                    <a:pt x="0" y="1904619"/>
                  </a:cubicBezTo>
                  <a:lnTo>
                    <a:pt x="0" y="12700"/>
                  </a:lnTo>
                  <a:cubicBezTo>
                    <a:pt x="0" y="5715"/>
                    <a:pt x="5715" y="0"/>
                    <a:pt x="12700" y="0"/>
                  </a:cubicBezTo>
                  <a:moveTo>
                    <a:pt x="12700" y="25400"/>
                  </a:moveTo>
                  <a:lnTo>
                    <a:pt x="12700" y="12700"/>
                  </a:lnTo>
                  <a:lnTo>
                    <a:pt x="25400" y="12700"/>
                  </a:lnTo>
                  <a:lnTo>
                    <a:pt x="25400" y="1904619"/>
                  </a:lnTo>
                  <a:lnTo>
                    <a:pt x="12700" y="1904619"/>
                  </a:lnTo>
                  <a:lnTo>
                    <a:pt x="12700" y="1891919"/>
                  </a:lnTo>
                  <a:lnTo>
                    <a:pt x="3165983" y="1891919"/>
                  </a:lnTo>
                  <a:lnTo>
                    <a:pt x="3165983" y="1904619"/>
                  </a:lnTo>
                  <a:lnTo>
                    <a:pt x="3153283" y="1904619"/>
                  </a:lnTo>
                  <a:lnTo>
                    <a:pt x="3153283" y="12700"/>
                  </a:lnTo>
                  <a:lnTo>
                    <a:pt x="3165983" y="12700"/>
                  </a:lnTo>
                  <a:lnTo>
                    <a:pt x="3165983" y="25400"/>
                  </a:lnTo>
                  <a:lnTo>
                    <a:pt x="12700" y="25400"/>
                  </a:lnTo>
                  <a:close/>
                </a:path>
              </a:pathLst>
            </a:custGeom>
            <a:solidFill>
              <a:srgbClr val="FFFFFF"/>
            </a:solidFill>
          </p:spPr>
          <p:txBody>
            <a:bodyPr/>
            <a:lstStyle/>
            <a:p>
              <a:endParaRPr lang="en-US"/>
            </a:p>
          </p:txBody>
        </p:sp>
      </p:grpSp>
      <p:sp>
        <p:nvSpPr>
          <p:cNvPr id="26" name="TextBox 26"/>
          <p:cNvSpPr txBox="1"/>
          <p:nvPr/>
        </p:nvSpPr>
        <p:spPr>
          <a:xfrm>
            <a:off x="11211464" y="6447498"/>
            <a:ext cx="3218707" cy="820738"/>
          </a:xfrm>
          <a:prstGeom prst="rect">
            <a:avLst/>
          </a:prstGeom>
        </p:spPr>
        <p:txBody>
          <a:bodyPr lIns="0" tIns="0" rIns="0" bIns="0" rtlCol="0" anchor="t">
            <a:spAutoFit/>
          </a:bodyPr>
          <a:lstStyle/>
          <a:p>
            <a:pPr algn="ctr">
              <a:lnSpc>
                <a:spcPts val="3205"/>
              </a:lnSpc>
            </a:pPr>
            <a:r>
              <a:rPr lang="en-US" sz="2968" dirty="0">
                <a:solidFill>
                  <a:srgbClr val="FFFFFF"/>
                </a:solidFill>
                <a:latin typeface="Arimo"/>
                <a:ea typeface="Arimo"/>
                <a:cs typeface="Arimo"/>
                <a:sym typeface="Arimo"/>
              </a:rPr>
              <a:t>Compassion &amp; Empathy</a:t>
            </a:r>
          </a:p>
        </p:txBody>
      </p:sp>
      <p:grpSp>
        <p:nvGrpSpPr>
          <p:cNvPr id="27" name="Group 27"/>
          <p:cNvGrpSpPr/>
          <p:nvPr/>
        </p:nvGrpSpPr>
        <p:grpSpPr>
          <a:xfrm>
            <a:off x="3782439" y="7986091"/>
            <a:ext cx="3369487" cy="2032461"/>
            <a:chOff x="0" y="0"/>
            <a:chExt cx="3178648" cy="1917348"/>
          </a:xfrm>
        </p:grpSpPr>
        <p:sp>
          <p:nvSpPr>
            <p:cNvPr id="28" name="Freeform 28"/>
            <p:cNvSpPr/>
            <p:nvPr/>
          </p:nvSpPr>
          <p:spPr>
            <a:xfrm>
              <a:off x="12700" y="12700"/>
              <a:ext cx="3153283" cy="1891919"/>
            </a:xfrm>
            <a:custGeom>
              <a:avLst/>
              <a:gdLst/>
              <a:ahLst/>
              <a:cxnLst/>
              <a:rect l="l" t="t" r="r" b="b"/>
              <a:pathLst>
                <a:path w="3153283" h="1891919">
                  <a:moveTo>
                    <a:pt x="0" y="0"/>
                  </a:moveTo>
                  <a:lnTo>
                    <a:pt x="3153283" y="0"/>
                  </a:lnTo>
                  <a:lnTo>
                    <a:pt x="3153283" y="1891919"/>
                  </a:lnTo>
                  <a:lnTo>
                    <a:pt x="0" y="1891919"/>
                  </a:lnTo>
                  <a:close/>
                </a:path>
              </a:pathLst>
            </a:custGeom>
            <a:solidFill>
              <a:srgbClr val="004082"/>
            </a:solidFill>
          </p:spPr>
          <p:txBody>
            <a:bodyPr/>
            <a:lstStyle/>
            <a:p>
              <a:endParaRPr lang="en-US"/>
            </a:p>
          </p:txBody>
        </p:sp>
        <p:sp>
          <p:nvSpPr>
            <p:cNvPr id="29" name="Freeform 29"/>
            <p:cNvSpPr/>
            <p:nvPr/>
          </p:nvSpPr>
          <p:spPr>
            <a:xfrm>
              <a:off x="0" y="0"/>
              <a:ext cx="3178683" cy="1917319"/>
            </a:xfrm>
            <a:custGeom>
              <a:avLst/>
              <a:gdLst/>
              <a:ahLst/>
              <a:cxnLst/>
              <a:rect l="l" t="t" r="r" b="b"/>
              <a:pathLst>
                <a:path w="3178683" h="1917319">
                  <a:moveTo>
                    <a:pt x="12700" y="0"/>
                  </a:moveTo>
                  <a:lnTo>
                    <a:pt x="3165983" y="0"/>
                  </a:lnTo>
                  <a:cubicBezTo>
                    <a:pt x="3172968" y="0"/>
                    <a:pt x="3178683" y="5715"/>
                    <a:pt x="3178683" y="12700"/>
                  </a:cubicBezTo>
                  <a:lnTo>
                    <a:pt x="3178683" y="1904619"/>
                  </a:lnTo>
                  <a:cubicBezTo>
                    <a:pt x="3178683" y="1911604"/>
                    <a:pt x="3172968" y="1917319"/>
                    <a:pt x="3165983" y="1917319"/>
                  </a:cubicBezTo>
                  <a:lnTo>
                    <a:pt x="12700" y="1917319"/>
                  </a:lnTo>
                  <a:cubicBezTo>
                    <a:pt x="5715" y="1917319"/>
                    <a:pt x="0" y="1911604"/>
                    <a:pt x="0" y="1904619"/>
                  </a:cubicBezTo>
                  <a:lnTo>
                    <a:pt x="0" y="12700"/>
                  </a:lnTo>
                  <a:cubicBezTo>
                    <a:pt x="0" y="5715"/>
                    <a:pt x="5715" y="0"/>
                    <a:pt x="12700" y="0"/>
                  </a:cubicBezTo>
                  <a:moveTo>
                    <a:pt x="12700" y="25400"/>
                  </a:moveTo>
                  <a:lnTo>
                    <a:pt x="12700" y="12700"/>
                  </a:lnTo>
                  <a:lnTo>
                    <a:pt x="25400" y="12700"/>
                  </a:lnTo>
                  <a:lnTo>
                    <a:pt x="25400" y="1904619"/>
                  </a:lnTo>
                  <a:lnTo>
                    <a:pt x="12700" y="1904619"/>
                  </a:lnTo>
                  <a:lnTo>
                    <a:pt x="12700" y="1891919"/>
                  </a:lnTo>
                  <a:lnTo>
                    <a:pt x="3165983" y="1891919"/>
                  </a:lnTo>
                  <a:lnTo>
                    <a:pt x="3165983" y="1904619"/>
                  </a:lnTo>
                  <a:lnTo>
                    <a:pt x="3153283" y="1904619"/>
                  </a:lnTo>
                  <a:lnTo>
                    <a:pt x="3153283" y="12700"/>
                  </a:lnTo>
                  <a:lnTo>
                    <a:pt x="3165983" y="12700"/>
                  </a:lnTo>
                  <a:lnTo>
                    <a:pt x="3165983" y="25400"/>
                  </a:lnTo>
                  <a:lnTo>
                    <a:pt x="12700" y="25400"/>
                  </a:lnTo>
                  <a:close/>
                </a:path>
              </a:pathLst>
            </a:custGeom>
            <a:solidFill>
              <a:srgbClr val="FFFFFF"/>
            </a:solidFill>
          </p:spPr>
          <p:txBody>
            <a:bodyPr/>
            <a:lstStyle/>
            <a:p>
              <a:endParaRPr lang="en-US"/>
            </a:p>
          </p:txBody>
        </p:sp>
      </p:grpSp>
      <p:sp>
        <p:nvSpPr>
          <p:cNvPr id="30" name="TextBox 30"/>
          <p:cNvSpPr txBox="1"/>
          <p:nvPr/>
        </p:nvSpPr>
        <p:spPr>
          <a:xfrm>
            <a:off x="3857829" y="8181481"/>
            <a:ext cx="3218707" cy="1231106"/>
          </a:xfrm>
          <a:prstGeom prst="rect">
            <a:avLst/>
          </a:prstGeom>
        </p:spPr>
        <p:txBody>
          <a:bodyPr lIns="0" tIns="0" rIns="0" bIns="0" rtlCol="0" anchor="t">
            <a:spAutoFit/>
          </a:bodyPr>
          <a:lstStyle/>
          <a:p>
            <a:pPr algn="ctr">
              <a:lnSpc>
                <a:spcPts val="3205"/>
              </a:lnSpc>
            </a:pPr>
            <a:r>
              <a:rPr lang="en-US" sz="2968" dirty="0">
                <a:solidFill>
                  <a:srgbClr val="FFFFFF"/>
                </a:solidFill>
                <a:latin typeface="Arimo"/>
                <a:ea typeface="Arimo"/>
                <a:cs typeface="Arimo"/>
                <a:sym typeface="Arimo"/>
              </a:rPr>
              <a:t>Thrive in a Structured Environment</a:t>
            </a:r>
          </a:p>
        </p:txBody>
      </p:sp>
      <p:grpSp>
        <p:nvGrpSpPr>
          <p:cNvPr id="31" name="Group 31"/>
          <p:cNvGrpSpPr/>
          <p:nvPr/>
        </p:nvGrpSpPr>
        <p:grpSpPr>
          <a:xfrm>
            <a:off x="7459256" y="7986091"/>
            <a:ext cx="3369487" cy="2032461"/>
            <a:chOff x="0" y="0"/>
            <a:chExt cx="3178648" cy="1917348"/>
          </a:xfrm>
        </p:grpSpPr>
        <p:sp>
          <p:nvSpPr>
            <p:cNvPr id="32" name="Freeform 32"/>
            <p:cNvSpPr/>
            <p:nvPr/>
          </p:nvSpPr>
          <p:spPr>
            <a:xfrm>
              <a:off x="12700" y="12700"/>
              <a:ext cx="3153283" cy="1891919"/>
            </a:xfrm>
            <a:custGeom>
              <a:avLst/>
              <a:gdLst/>
              <a:ahLst/>
              <a:cxnLst/>
              <a:rect l="l" t="t" r="r" b="b"/>
              <a:pathLst>
                <a:path w="3153283" h="1891919">
                  <a:moveTo>
                    <a:pt x="0" y="0"/>
                  </a:moveTo>
                  <a:lnTo>
                    <a:pt x="3153283" y="0"/>
                  </a:lnTo>
                  <a:lnTo>
                    <a:pt x="3153283" y="1891919"/>
                  </a:lnTo>
                  <a:lnTo>
                    <a:pt x="0" y="1891919"/>
                  </a:lnTo>
                  <a:close/>
                </a:path>
              </a:pathLst>
            </a:custGeom>
            <a:solidFill>
              <a:srgbClr val="FFB303"/>
            </a:solidFill>
          </p:spPr>
          <p:txBody>
            <a:bodyPr/>
            <a:lstStyle/>
            <a:p>
              <a:endParaRPr lang="en-US"/>
            </a:p>
          </p:txBody>
        </p:sp>
        <p:sp>
          <p:nvSpPr>
            <p:cNvPr id="33" name="Freeform 33"/>
            <p:cNvSpPr/>
            <p:nvPr/>
          </p:nvSpPr>
          <p:spPr>
            <a:xfrm>
              <a:off x="0" y="0"/>
              <a:ext cx="3178683" cy="1917319"/>
            </a:xfrm>
            <a:custGeom>
              <a:avLst/>
              <a:gdLst/>
              <a:ahLst/>
              <a:cxnLst/>
              <a:rect l="l" t="t" r="r" b="b"/>
              <a:pathLst>
                <a:path w="3178683" h="1917319">
                  <a:moveTo>
                    <a:pt x="12700" y="0"/>
                  </a:moveTo>
                  <a:lnTo>
                    <a:pt x="3165983" y="0"/>
                  </a:lnTo>
                  <a:cubicBezTo>
                    <a:pt x="3172968" y="0"/>
                    <a:pt x="3178683" y="5715"/>
                    <a:pt x="3178683" y="12700"/>
                  </a:cubicBezTo>
                  <a:lnTo>
                    <a:pt x="3178683" y="1904619"/>
                  </a:lnTo>
                  <a:cubicBezTo>
                    <a:pt x="3178683" y="1911604"/>
                    <a:pt x="3172968" y="1917319"/>
                    <a:pt x="3165983" y="1917319"/>
                  </a:cubicBezTo>
                  <a:lnTo>
                    <a:pt x="12700" y="1917319"/>
                  </a:lnTo>
                  <a:cubicBezTo>
                    <a:pt x="5715" y="1917319"/>
                    <a:pt x="0" y="1911604"/>
                    <a:pt x="0" y="1904619"/>
                  </a:cubicBezTo>
                  <a:lnTo>
                    <a:pt x="0" y="12700"/>
                  </a:lnTo>
                  <a:cubicBezTo>
                    <a:pt x="0" y="5715"/>
                    <a:pt x="5715" y="0"/>
                    <a:pt x="12700" y="0"/>
                  </a:cubicBezTo>
                  <a:moveTo>
                    <a:pt x="12700" y="25400"/>
                  </a:moveTo>
                  <a:lnTo>
                    <a:pt x="12700" y="12700"/>
                  </a:lnTo>
                  <a:lnTo>
                    <a:pt x="25400" y="12700"/>
                  </a:lnTo>
                  <a:lnTo>
                    <a:pt x="25400" y="1904619"/>
                  </a:lnTo>
                  <a:lnTo>
                    <a:pt x="12700" y="1904619"/>
                  </a:lnTo>
                  <a:lnTo>
                    <a:pt x="12700" y="1891919"/>
                  </a:lnTo>
                  <a:lnTo>
                    <a:pt x="3165983" y="1891919"/>
                  </a:lnTo>
                  <a:lnTo>
                    <a:pt x="3165983" y="1904619"/>
                  </a:lnTo>
                  <a:lnTo>
                    <a:pt x="3153283" y="1904619"/>
                  </a:lnTo>
                  <a:lnTo>
                    <a:pt x="3153283" y="12700"/>
                  </a:lnTo>
                  <a:lnTo>
                    <a:pt x="3165983" y="12700"/>
                  </a:lnTo>
                  <a:lnTo>
                    <a:pt x="3165983" y="25400"/>
                  </a:lnTo>
                  <a:lnTo>
                    <a:pt x="12700" y="25400"/>
                  </a:lnTo>
                  <a:close/>
                </a:path>
              </a:pathLst>
            </a:custGeom>
            <a:solidFill>
              <a:srgbClr val="FFFFFF"/>
            </a:solidFill>
          </p:spPr>
          <p:txBody>
            <a:bodyPr/>
            <a:lstStyle/>
            <a:p>
              <a:endParaRPr lang="en-US"/>
            </a:p>
          </p:txBody>
        </p:sp>
      </p:grpSp>
      <p:sp>
        <p:nvSpPr>
          <p:cNvPr id="34" name="TextBox 34"/>
          <p:cNvSpPr txBox="1"/>
          <p:nvPr/>
        </p:nvSpPr>
        <p:spPr>
          <a:xfrm>
            <a:off x="7534646" y="8585355"/>
            <a:ext cx="3218707" cy="820738"/>
          </a:xfrm>
          <a:prstGeom prst="rect">
            <a:avLst/>
          </a:prstGeom>
        </p:spPr>
        <p:txBody>
          <a:bodyPr lIns="0" tIns="0" rIns="0" bIns="0" rtlCol="0" anchor="t">
            <a:spAutoFit/>
          </a:bodyPr>
          <a:lstStyle/>
          <a:p>
            <a:pPr algn="ctr">
              <a:lnSpc>
                <a:spcPts val="3205"/>
              </a:lnSpc>
            </a:pPr>
            <a:r>
              <a:rPr lang="en-US" sz="2968" dirty="0">
                <a:solidFill>
                  <a:srgbClr val="FFFFFF"/>
                </a:solidFill>
                <a:latin typeface="Arimo"/>
                <a:ea typeface="Arimo"/>
                <a:cs typeface="Arimo"/>
                <a:sym typeface="Arimo"/>
              </a:rPr>
              <a:t>Problem Solving Skills</a:t>
            </a:r>
          </a:p>
        </p:txBody>
      </p:sp>
      <p:grpSp>
        <p:nvGrpSpPr>
          <p:cNvPr id="35" name="Group 35"/>
          <p:cNvGrpSpPr/>
          <p:nvPr/>
        </p:nvGrpSpPr>
        <p:grpSpPr>
          <a:xfrm>
            <a:off x="11136074" y="7986091"/>
            <a:ext cx="3369487" cy="2032461"/>
            <a:chOff x="0" y="0"/>
            <a:chExt cx="3178648" cy="1917348"/>
          </a:xfrm>
        </p:grpSpPr>
        <p:sp>
          <p:nvSpPr>
            <p:cNvPr id="36" name="Freeform 36"/>
            <p:cNvSpPr/>
            <p:nvPr/>
          </p:nvSpPr>
          <p:spPr>
            <a:xfrm>
              <a:off x="12700" y="12700"/>
              <a:ext cx="3153283" cy="1891919"/>
            </a:xfrm>
            <a:custGeom>
              <a:avLst/>
              <a:gdLst/>
              <a:ahLst/>
              <a:cxnLst/>
              <a:rect l="l" t="t" r="r" b="b"/>
              <a:pathLst>
                <a:path w="3153283" h="1891919">
                  <a:moveTo>
                    <a:pt x="0" y="0"/>
                  </a:moveTo>
                  <a:lnTo>
                    <a:pt x="3153283" y="0"/>
                  </a:lnTo>
                  <a:lnTo>
                    <a:pt x="3153283" y="1891919"/>
                  </a:lnTo>
                  <a:lnTo>
                    <a:pt x="0" y="1891919"/>
                  </a:lnTo>
                  <a:close/>
                </a:path>
              </a:pathLst>
            </a:custGeom>
            <a:solidFill>
              <a:srgbClr val="FC0301"/>
            </a:solidFill>
          </p:spPr>
          <p:txBody>
            <a:bodyPr/>
            <a:lstStyle/>
            <a:p>
              <a:endParaRPr lang="en-US"/>
            </a:p>
          </p:txBody>
        </p:sp>
        <p:sp>
          <p:nvSpPr>
            <p:cNvPr id="37" name="Freeform 37"/>
            <p:cNvSpPr/>
            <p:nvPr/>
          </p:nvSpPr>
          <p:spPr>
            <a:xfrm>
              <a:off x="0" y="0"/>
              <a:ext cx="3178683" cy="1917319"/>
            </a:xfrm>
            <a:custGeom>
              <a:avLst/>
              <a:gdLst/>
              <a:ahLst/>
              <a:cxnLst/>
              <a:rect l="l" t="t" r="r" b="b"/>
              <a:pathLst>
                <a:path w="3178683" h="1917319">
                  <a:moveTo>
                    <a:pt x="12700" y="0"/>
                  </a:moveTo>
                  <a:lnTo>
                    <a:pt x="3165983" y="0"/>
                  </a:lnTo>
                  <a:cubicBezTo>
                    <a:pt x="3172968" y="0"/>
                    <a:pt x="3178683" y="5715"/>
                    <a:pt x="3178683" y="12700"/>
                  </a:cubicBezTo>
                  <a:lnTo>
                    <a:pt x="3178683" y="1904619"/>
                  </a:lnTo>
                  <a:cubicBezTo>
                    <a:pt x="3178683" y="1911604"/>
                    <a:pt x="3172968" y="1917319"/>
                    <a:pt x="3165983" y="1917319"/>
                  </a:cubicBezTo>
                  <a:lnTo>
                    <a:pt x="12700" y="1917319"/>
                  </a:lnTo>
                  <a:cubicBezTo>
                    <a:pt x="5715" y="1917319"/>
                    <a:pt x="0" y="1911604"/>
                    <a:pt x="0" y="1904619"/>
                  </a:cubicBezTo>
                  <a:lnTo>
                    <a:pt x="0" y="12700"/>
                  </a:lnTo>
                  <a:cubicBezTo>
                    <a:pt x="0" y="5715"/>
                    <a:pt x="5715" y="0"/>
                    <a:pt x="12700" y="0"/>
                  </a:cubicBezTo>
                  <a:moveTo>
                    <a:pt x="12700" y="25400"/>
                  </a:moveTo>
                  <a:lnTo>
                    <a:pt x="12700" y="12700"/>
                  </a:lnTo>
                  <a:lnTo>
                    <a:pt x="25400" y="12700"/>
                  </a:lnTo>
                  <a:lnTo>
                    <a:pt x="25400" y="1904619"/>
                  </a:lnTo>
                  <a:lnTo>
                    <a:pt x="12700" y="1904619"/>
                  </a:lnTo>
                  <a:lnTo>
                    <a:pt x="12700" y="1891919"/>
                  </a:lnTo>
                  <a:lnTo>
                    <a:pt x="3165983" y="1891919"/>
                  </a:lnTo>
                  <a:lnTo>
                    <a:pt x="3165983" y="1904619"/>
                  </a:lnTo>
                  <a:lnTo>
                    <a:pt x="3153283" y="1904619"/>
                  </a:lnTo>
                  <a:lnTo>
                    <a:pt x="3153283" y="12700"/>
                  </a:lnTo>
                  <a:lnTo>
                    <a:pt x="3165983" y="12700"/>
                  </a:lnTo>
                  <a:lnTo>
                    <a:pt x="3165983" y="25400"/>
                  </a:lnTo>
                  <a:lnTo>
                    <a:pt x="12700" y="25400"/>
                  </a:lnTo>
                  <a:close/>
                </a:path>
              </a:pathLst>
            </a:custGeom>
            <a:solidFill>
              <a:srgbClr val="FFFFFF"/>
            </a:solidFill>
          </p:spPr>
          <p:txBody>
            <a:bodyPr/>
            <a:lstStyle/>
            <a:p>
              <a:endParaRPr lang="en-US"/>
            </a:p>
          </p:txBody>
        </p:sp>
      </p:grpSp>
      <p:sp>
        <p:nvSpPr>
          <p:cNvPr id="38" name="TextBox 38"/>
          <p:cNvSpPr txBox="1"/>
          <p:nvPr/>
        </p:nvSpPr>
        <p:spPr>
          <a:xfrm>
            <a:off x="11211464" y="8585355"/>
            <a:ext cx="3218707" cy="843458"/>
          </a:xfrm>
          <a:prstGeom prst="rect">
            <a:avLst/>
          </a:prstGeom>
        </p:spPr>
        <p:txBody>
          <a:bodyPr lIns="0" tIns="0" rIns="0" bIns="0" rtlCol="0" anchor="t">
            <a:spAutoFit/>
          </a:bodyPr>
          <a:lstStyle/>
          <a:p>
            <a:pPr algn="ctr">
              <a:lnSpc>
                <a:spcPts val="3205"/>
              </a:lnSpc>
            </a:pPr>
            <a:r>
              <a:rPr lang="en-US" sz="2968" dirty="0">
                <a:solidFill>
                  <a:srgbClr val="FFFFFF"/>
                </a:solidFill>
                <a:latin typeface="Arimo"/>
                <a:ea typeface="Arimo"/>
                <a:cs typeface="Arimo"/>
                <a:sym typeface="Arimo"/>
              </a:rPr>
              <a:t>Creative and imaginative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AutoShape 3"/>
          <p:cNvSpPr/>
          <p:nvPr/>
        </p:nvSpPr>
        <p:spPr>
          <a:xfrm rot="5390477">
            <a:off x="12824281"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5" name="AutoShape 5"/>
          <p:cNvSpPr/>
          <p:nvPr/>
        </p:nvSpPr>
        <p:spPr>
          <a:xfrm rot="5390477">
            <a:off x="5617285"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6" name="AutoShape 6"/>
          <p:cNvSpPr/>
          <p:nvPr/>
        </p:nvSpPr>
        <p:spPr>
          <a:xfrm rot="5390477">
            <a:off x="7116442"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7" name="AutoShape 7"/>
          <p:cNvSpPr/>
          <p:nvPr/>
        </p:nvSpPr>
        <p:spPr>
          <a:xfrm rot="5390477">
            <a:off x="8615599"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8" name="AutoShape 8"/>
          <p:cNvSpPr/>
          <p:nvPr/>
        </p:nvSpPr>
        <p:spPr>
          <a:xfrm rot="5390477">
            <a:off x="10114756"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9" name="AutoShape 9"/>
          <p:cNvSpPr/>
          <p:nvPr/>
        </p:nvSpPr>
        <p:spPr>
          <a:xfrm rot="5390477">
            <a:off x="11613913"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0" name="AutoShape 10"/>
          <p:cNvSpPr/>
          <p:nvPr/>
        </p:nvSpPr>
        <p:spPr>
          <a:xfrm rot="5390477">
            <a:off x="13113073"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1" name="AutoShape 11"/>
          <p:cNvSpPr/>
          <p:nvPr/>
        </p:nvSpPr>
        <p:spPr>
          <a:xfrm rot="5363">
            <a:off x="-22097" y="10296524"/>
            <a:ext cx="18316597" cy="0"/>
          </a:xfrm>
          <a:prstGeom prst="line">
            <a:avLst/>
          </a:prstGeom>
          <a:ln w="19050" cap="rnd">
            <a:solidFill>
              <a:srgbClr val="46B4A1"/>
            </a:solidFill>
            <a:prstDash val="solid"/>
            <a:headEnd type="none" w="sm" len="sm"/>
            <a:tailEnd type="none" w="sm" len="sm"/>
          </a:ln>
        </p:spPr>
        <p:txBody>
          <a:bodyPr/>
          <a:lstStyle/>
          <a:p>
            <a:endParaRPr lang="en-US"/>
          </a:p>
        </p:txBody>
      </p:sp>
      <p:grpSp>
        <p:nvGrpSpPr>
          <p:cNvPr id="12" name="Group 12"/>
          <p:cNvGrpSpPr/>
          <p:nvPr/>
        </p:nvGrpSpPr>
        <p:grpSpPr>
          <a:xfrm>
            <a:off x="11969592" y="0"/>
            <a:ext cx="6313836" cy="2475824"/>
            <a:chOff x="0" y="0"/>
            <a:chExt cx="8418448" cy="3301098"/>
          </a:xfrm>
        </p:grpSpPr>
        <p:sp>
          <p:nvSpPr>
            <p:cNvPr id="13" name="Freeform 13"/>
            <p:cNvSpPr/>
            <p:nvPr/>
          </p:nvSpPr>
          <p:spPr>
            <a:xfrm>
              <a:off x="0" y="0"/>
              <a:ext cx="8418449" cy="3301111"/>
            </a:xfrm>
            <a:custGeom>
              <a:avLst/>
              <a:gdLst/>
              <a:ahLst/>
              <a:cxnLst/>
              <a:rect l="l" t="t" r="r" b="b"/>
              <a:pathLst>
                <a:path w="8418449" h="3301111">
                  <a:moveTo>
                    <a:pt x="0" y="0"/>
                  </a:moveTo>
                  <a:lnTo>
                    <a:pt x="1692910" y="0"/>
                  </a:lnTo>
                  <a:lnTo>
                    <a:pt x="1825117" y="217551"/>
                  </a:lnTo>
                  <a:cubicBezTo>
                    <a:pt x="2453386" y="1147699"/>
                    <a:pt x="3517519" y="1759204"/>
                    <a:pt x="4724400" y="1759204"/>
                  </a:cubicBezTo>
                  <a:cubicBezTo>
                    <a:pt x="5931281" y="1759204"/>
                    <a:pt x="6995414" y="1147699"/>
                    <a:pt x="7623683" y="217551"/>
                  </a:cubicBezTo>
                  <a:lnTo>
                    <a:pt x="7755890" y="0"/>
                  </a:lnTo>
                  <a:lnTo>
                    <a:pt x="8418449" y="0"/>
                  </a:lnTo>
                  <a:lnTo>
                    <a:pt x="8418449" y="1680845"/>
                  </a:lnTo>
                  <a:lnTo>
                    <a:pt x="8287131" y="1825371"/>
                  </a:lnTo>
                  <a:cubicBezTo>
                    <a:pt x="7375271" y="2737104"/>
                    <a:pt x="6115685" y="3301111"/>
                    <a:pt x="4724400" y="3301111"/>
                  </a:cubicBezTo>
                  <a:cubicBezTo>
                    <a:pt x="2637409" y="3301111"/>
                    <a:pt x="846836" y="2032254"/>
                    <a:pt x="81915" y="223901"/>
                  </a:cubicBezTo>
                  <a:close/>
                </a:path>
              </a:pathLst>
            </a:custGeom>
            <a:solidFill>
              <a:srgbClr val="DBA094">
                <a:alpha val="49804"/>
              </a:srgbClr>
            </a:solidFill>
          </p:spPr>
          <p:txBody>
            <a:bodyPr/>
            <a:lstStyle/>
            <a:p>
              <a:endParaRPr lang="en-US"/>
            </a:p>
          </p:txBody>
        </p:sp>
      </p:grpSp>
      <p:sp>
        <p:nvSpPr>
          <p:cNvPr id="15" name="AutoShape 15"/>
          <p:cNvSpPr/>
          <p:nvPr/>
        </p:nvSpPr>
        <p:spPr>
          <a:xfrm rot="5390477">
            <a:off x="12841401"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7" name="AutoShape 17"/>
          <p:cNvSpPr/>
          <p:nvPr/>
        </p:nvSpPr>
        <p:spPr>
          <a:xfrm rot="5390477">
            <a:off x="5634405"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8" name="AutoShape 18"/>
          <p:cNvSpPr/>
          <p:nvPr/>
        </p:nvSpPr>
        <p:spPr>
          <a:xfrm rot="5390477">
            <a:off x="7133562"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9" name="AutoShape 19"/>
          <p:cNvSpPr/>
          <p:nvPr/>
        </p:nvSpPr>
        <p:spPr>
          <a:xfrm rot="5390477">
            <a:off x="8632719"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20" name="AutoShape 20"/>
          <p:cNvSpPr/>
          <p:nvPr/>
        </p:nvSpPr>
        <p:spPr>
          <a:xfrm rot="5390477">
            <a:off x="10131876"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21" name="AutoShape 21"/>
          <p:cNvSpPr/>
          <p:nvPr/>
        </p:nvSpPr>
        <p:spPr>
          <a:xfrm rot="5390477">
            <a:off x="11631033"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22" name="AutoShape 22"/>
          <p:cNvSpPr/>
          <p:nvPr/>
        </p:nvSpPr>
        <p:spPr>
          <a:xfrm rot="5390477">
            <a:off x="13130193"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24" name="TextBox 24"/>
          <p:cNvSpPr txBox="1"/>
          <p:nvPr/>
        </p:nvSpPr>
        <p:spPr>
          <a:xfrm>
            <a:off x="1028700" y="801857"/>
            <a:ext cx="7246618" cy="938784"/>
          </a:xfrm>
          <a:prstGeom prst="rect">
            <a:avLst/>
          </a:prstGeom>
        </p:spPr>
        <p:txBody>
          <a:bodyPr lIns="0" tIns="0" rIns="0" bIns="0" rtlCol="0" anchor="t">
            <a:spAutoFit/>
          </a:bodyPr>
          <a:lstStyle/>
          <a:p>
            <a:pPr algn="l">
              <a:lnSpc>
                <a:spcPts val="7128"/>
              </a:lnSpc>
            </a:pPr>
            <a:r>
              <a:rPr lang="en-US" sz="6600" b="1">
                <a:solidFill>
                  <a:srgbClr val="004082"/>
                </a:solidFill>
                <a:latin typeface="Montserrat Bold"/>
                <a:ea typeface="Montserrat Bold"/>
                <a:cs typeface="Montserrat Bold"/>
                <a:sym typeface="Montserrat Bold"/>
              </a:rPr>
              <a:t>Disclosure?</a:t>
            </a:r>
          </a:p>
        </p:txBody>
      </p:sp>
      <p:sp>
        <p:nvSpPr>
          <p:cNvPr id="25" name="TextBox 25"/>
          <p:cNvSpPr txBox="1"/>
          <p:nvPr/>
        </p:nvSpPr>
        <p:spPr>
          <a:xfrm>
            <a:off x="553010" y="3543300"/>
            <a:ext cx="7846770" cy="5386090"/>
          </a:xfrm>
          <a:prstGeom prst="rect">
            <a:avLst/>
          </a:prstGeom>
        </p:spPr>
        <p:txBody>
          <a:bodyPr lIns="0" tIns="0" rIns="0" bIns="0" rtlCol="0" anchor="t">
            <a:spAutoFit/>
          </a:bodyPr>
          <a:lstStyle/>
          <a:p>
            <a:pPr marL="529100" lvl="1" indent="-264550" algn="l">
              <a:lnSpc>
                <a:spcPts val="3508"/>
              </a:lnSpc>
              <a:buFont typeface="Arial"/>
              <a:buChar char="•"/>
            </a:pPr>
            <a:r>
              <a:rPr lang="en-US" sz="2923" dirty="0">
                <a:solidFill>
                  <a:srgbClr val="000000"/>
                </a:solidFill>
                <a:latin typeface="Arimo"/>
                <a:ea typeface="Arimo"/>
                <a:cs typeface="Arimo"/>
                <a:sym typeface="Arimo"/>
              </a:rPr>
              <a:t>Written Accommodation Policy </a:t>
            </a:r>
          </a:p>
          <a:p>
            <a:pPr marL="529100" lvl="1" indent="-264550" algn="l">
              <a:lnSpc>
                <a:spcPts val="3508"/>
              </a:lnSpc>
            </a:pPr>
            <a:endParaRPr lang="en-US" sz="2923" dirty="0">
              <a:solidFill>
                <a:srgbClr val="000000"/>
              </a:solidFill>
              <a:latin typeface="Arimo"/>
              <a:ea typeface="Arimo"/>
              <a:cs typeface="Arimo"/>
              <a:sym typeface="Arimo"/>
            </a:endParaRPr>
          </a:p>
          <a:p>
            <a:pPr marL="529100" lvl="1" indent="-264550" algn="l">
              <a:lnSpc>
                <a:spcPts val="3508"/>
              </a:lnSpc>
              <a:buFont typeface="Arial"/>
              <a:buChar char="•"/>
            </a:pPr>
            <a:r>
              <a:rPr lang="en-US" sz="2923" dirty="0">
                <a:solidFill>
                  <a:srgbClr val="000000"/>
                </a:solidFill>
                <a:latin typeface="Arimo"/>
                <a:ea typeface="Arimo"/>
                <a:cs typeface="Arimo"/>
                <a:sym typeface="Arimo"/>
              </a:rPr>
              <a:t>Accessible process for requesting </a:t>
            </a:r>
          </a:p>
          <a:p>
            <a:pPr marL="529100" lvl="1" indent="-264550" algn="l">
              <a:lnSpc>
                <a:spcPts val="3508"/>
              </a:lnSpc>
            </a:pPr>
            <a:endParaRPr lang="en-US" sz="2923" dirty="0">
              <a:solidFill>
                <a:srgbClr val="000000"/>
              </a:solidFill>
              <a:latin typeface="Arimo"/>
              <a:ea typeface="Arimo"/>
              <a:cs typeface="Arimo"/>
              <a:sym typeface="Arimo"/>
            </a:endParaRPr>
          </a:p>
          <a:p>
            <a:pPr marL="529100" lvl="1" indent="-264550" algn="l">
              <a:lnSpc>
                <a:spcPts val="3508"/>
              </a:lnSpc>
              <a:buFont typeface="Arial"/>
              <a:buChar char="•"/>
            </a:pPr>
            <a:r>
              <a:rPr lang="en-US" sz="2923" dirty="0">
                <a:solidFill>
                  <a:srgbClr val="000000"/>
                </a:solidFill>
                <a:latin typeface="Arimo"/>
                <a:ea typeface="Arimo"/>
                <a:cs typeface="Arimo"/>
                <a:sym typeface="Arimo"/>
              </a:rPr>
              <a:t>Education for managers on </a:t>
            </a:r>
            <a:r>
              <a:rPr lang="en-US" sz="2923" dirty="0" err="1">
                <a:solidFill>
                  <a:srgbClr val="000000"/>
                </a:solidFill>
                <a:latin typeface="Arimo"/>
                <a:ea typeface="Arimo"/>
                <a:cs typeface="Arimo"/>
                <a:sym typeface="Arimo"/>
              </a:rPr>
              <a:t>neuroinclusion</a:t>
            </a:r>
            <a:r>
              <a:rPr lang="en-US" sz="2923" dirty="0">
                <a:solidFill>
                  <a:srgbClr val="000000"/>
                </a:solidFill>
                <a:latin typeface="Arimo"/>
                <a:ea typeface="Arimo"/>
                <a:cs typeface="Arimo"/>
                <a:sym typeface="Arimo"/>
              </a:rPr>
              <a:t> &amp; accommodation acceptance </a:t>
            </a:r>
          </a:p>
          <a:p>
            <a:pPr marL="529100" lvl="1" indent="-264550" algn="l">
              <a:lnSpc>
                <a:spcPts val="3508"/>
              </a:lnSpc>
            </a:pPr>
            <a:endParaRPr lang="en-US" sz="2923" dirty="0">
              <a:solidFill>
                <a:srgbClr val="000000"/>
              </a:solidFill>
              <a:latin typeface="Arimo"/>
              <a:ea typeface="Arimo"/>
              <a:cs typeface="Arimo"/>
              <a:sym typeface="Arimo"/>
            </a:endParaRPr>
          </a:p>
          <a:p>
            <a:pPr marL="529100" lvl="1" indent="-264550" algn="l">
              <a:lnSpc>
                <a:spcPts val="3508"/>
              </a:lnSpc>
              <a:buFont typeface="Arial"/>
              <a:buChar char="•"/>
            </a:pPr>
            <a:r>
              <a:rPr lang="en-US" sz="2923" dirty="0">
                <a:solidFill>
                  <a:srgbClr val="000000"/>
                </a:solidFill>
                <a:latin typeface="Arimo"/>
                <a:ea typeface="Arimo"/>
                <a:cs typeface="Arimo"/>
                <a:sym typeface="Arimo"/>
              </a:rPr>
              <a:t>Responding to disclosure </a:t>
            </a:r>
          </a:p>
          <a:p>
            <a:pPr marL="529100" lvl="1" indent="-264550" algn="l">
              <a:lnSpc>
                <a:spcPts val="3508"/>
              </a:lnSpc>
            </a:pPr>
            <a:endParaRPr lang="en-US" sz="2923" dirty="0">
              <a:solidFill>
                <a:srgbClr val="000000"/>
              </a:solidFill>
              <a:latin typeface="Arimo"/>
              <a:ea typeface="Arimo"/>
              <a:cs typeface="Arimo"/>
              <a:sym typeface="Arimo"/>
            </a:endParaRPr>
          </a:p>
          <a:p>
            <a:pPr marL="529100" lvl="1" indent="-264550" algn="l">
              <a:lnSpc>
                <a:spcPts val="3508"/>
              </a:lnSpc>
              <a:buFont typeface="Arial"/>
              <a:buChar char="•"/>
            </a:pPr>
            <a:r>
              <a:rPr lang="en-US" sz="2923" dirty="0">
                <a:solidFill>
                  <a:srgbClr val="000000"/>
                </a:solidFill>
                <a:latin typeface="Arimo"/>
                <a:ea typeface="Arimo"/>
                <a:cs typeface="Arimo"/>
                <a:sym typeface="Arimo"/>
              </a:rPr>
              <a:t>Demonstrating commitment – ERG, Membership, etc.</a:t>
            </a:r>
          </a:p>
          <a:p>
            <a:pPr marL="529100" lvl="1" indent="-264550" algn="l">
              <a:lnSpc>
                <a:spcPts val="3508"/>
              </a:lnSpc>
            </a:pPr>
            <a:endParaRPr lang="en-US" sz="2923" dirty="0">
              <a:solidFill>
                <a:srgbClr val="000000"/>
              </a:solidFill>
              <a:latin typeface="Arimo"/>
              <a:ea typeface="Arimo"/>
              <a:cs typeface="Arimo"/>
              <a:sym typeface="Arimo"/>
            </a:endParaRPr>
          </a:p>
        </p:txBody>
      </p:sp>
      <p:sp>
        <p:nvSpPr>
          <p:cNvPr id="26" name="Freeform 26" descr="Pen placed on top of a signature line"/>
          <p:cNvSpPr/>
          <p:nvPr/>
        </p:nvSpPr>
        <p:spPr>
          <a:xfrm>
            <a:off x="9858683" y="-5160"/>
            <a:ext cx="8448771" cy="10292158"/>
          </a:xfrm>
          <a:custGeom>
            <a:avLst/>
            <a:gdLst/>
            <a:ahLst/>
            <a:cxnLst/>
            <a:rect l="l" t="t" r="r" b="b"/>
            <a:pathLst>
              <a:path w="8448771" h="10292158">
                <a:moveTo>
                  <a:pt x="0" y="0"/>
                </a:moveTo>
                <a:lnTo>
                  <a:pt x="8448771" y="0"/>
                </a:lnTo>
                <a:lnTo>
                  <a:pt x="8448771" y="10292159"/>
                </a:lnTo>
                <a:lnTo>
                  <a:pt x="0" y="10292159"/>
                </a:lnTo>
                <a:lnTo>
                  <a:pt x="0" y="0"/>
                </a:lnTo>
                <a:close/>
              </a:path>
            </a:pathLst>
          </a:custGeom>
          <a:blipFill>
            <a:blip r:embed="rId2"/>
            <a:stretch>
              <a:fillRect l="-82612" t="-1" r="-161"/>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390477">
            <a:off x="12824281"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3" name="AutoShape 3"/>
          <p:cNvSpPr/>
          <p:nvPr/>
        </p:nvSpPr>
        <p:spPr>
          <a:xfrm rot="5390477">
            <a:off x="-1878500"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4" name="AutoShape 4"/>
          <p:cNvSpPr/>
          <p:nvPr/>
        </p:nvSpPr>
        <p:spPr>
          <a:xfrm rot="5390477">
            <a:off x="-379343"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5" name="AutoShape 5"/>
          <p:cNvSpPr/>
          <p:nvPr/>
        </p:nvSpPr>
        <p:spPr>
          <a:xfrm rot="5390477">
            <a:off x="1119814"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6" name="AutoShape 6"/>
          <p:cNvSpPr/>
          <p:nvPr/>
        </p:nvSpPr>
        <p:spPr>
          <a:xfrm>
            <a:off x="7766390" y="227935"/>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7" name="AutoShape 7"/>
          <p:cNvSpPr/>
          <p:nvPr/>
        </p:nvSpPr>
        <p:spPr>
          <a:xfrm>
            <a:off x="9553968" y="227935"/>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8" name="AutoShape 8"/>
          <p:cNvSpPr/>
          <p:nvPr/>
        </p:nvSpPr>
        <p:spPr>
          <a:xfrm>
            <a:off x="11053125" y="227935"/>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9" name="AutoShape 9"/>
          <p:cNvSpPr/>
          <p:nvPr/>
        </p:nvSpPr>
        <p:spPr>
          <a:xfrm>
            <a:off x="12552282" y="227935"/>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10" name="AutoShape 10"/>
          <p:cNvSpPr/>
          <p:nvPr/>
        </p:nvSpPr>
        <p:spPr>
          <a:xfrm>
            <a:off x="14051439" y="227935"/>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11" name="AutoShape 11"/>
          <p:cNvSpPr/>
          <p:nvPr/>
        </p:nvSpPr>
        <p:spPr>
          <a:xfrm>
            <a:off x="15550596" y="227935"/>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12" name="AutoShape 12"/>
          <p:cNvSpPr/>
          <p:nvPr/>
        </p:nvSpPr>
        <p:spPr>
          <a:xfrm rot="5390477">
            <a:off x="11613913"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3" name="AutoShape 13"/>
          <p:cNvSpPr/>
          <p:nvPr/>
        </p:nvSpPr>
        <p:spPr>
          <a:xfrm rot="5390477">
            <a:off x="13113073"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grpSp>
        <p:nvGrpSpPr>
          <p:cNvPr id="14" name="Group 14"/>
          <p:cNvGrpSpPr/>
          <p:nvPr/>
        </p:nvGrpSpPr>
        <p:grpSpPr>
          <a:xfrm>
            <a:off x="12261912" y="242222"/>
            <a:ext cx="6313836" cy="2475824"/>
            <a:chOff x="0" y="0"/>
            <a:chExt cx="8418448" cy="3301098"/>
          </a:xfrm>
        </p:grpSpPr>
        <p:sp>
          <p:nvSpPr>
            <p:cNvPr id="15" name="Freeform 15"/>
            <p:cNvSpPr/>
            <p:nvPr/>
          </p:nvSpPr>
          <p:spPr>
            <a:xfrm>
              <a:off x="0" y="0"/>
              <a:ext cx="8418449" cy="3301111"/>
            </a:xfrm>
            <a:custGeom>
              <a:avLst/>
              <a:gdLst/>
              <a:ahLst/>
              <a:cxnLst/>
              <a:rect l="l" t="t" r="r" b="b"/>
              <a:pathLst>
                <a:path w="8418449" h="3301111">
                  <a:moveTo>
                    <a:pt x="0" y="0"/>
                  </a:moveTo>
                  <a:lnTo>
                    <a:pt x="1692910" y="0"/>
                  </a:lnTo>
                  <a:lnTo>
                    <a:pt x="1825117" y="217551"/>
                  </a:lnTo>
                  <a:cubicBezTo>
                    <a:pt x="2453386" y="1147699"/>
                    <a:pt x="3517519" y="1759204"/>
                    <a:pt x="4724400" y="1759204"/>
                  </a:cubicBezTo>
                  <a:cubicBezTo>
                    <a:pt x="5931281" y="1759204"/>
                    <a:pt x="6995414" y="1147699"/>
                    <a:pt x="7623683" y="217551"/>
                  </a:cubicBezTo>
                  <a:lnTo>
                    <a:pt x="7755890" y="0"/>
                  </a:lnTo>
                  <a:lnTo>
                    <a:pt x="8418449" y="0"/>
                  </a:lnTo>
                  <a:lnTo>
                    <a:pt x="8418449" y="1680845"/>
                  </a:lnTo>
                  <a:lnTo>
                    <a:pt x="8287131" y="1825371"/>
                  </a:lnTo>
                  <a:cubicBezTo>
                    <a:pt x="7375271" y="2737104"/>
                    <a:pt x="6115685" y="3301111"/>
                    <a:pt x="4724400" y="3301111"/>
                  </a:cubicBezTo>
                  <a:cubicBezTo>
                    <a:pt x="2637409" y="3301111"/>
                    <a:pt x="846836" y="2032254"/>
                    <a:pt x="81915" y="223901"/>
                  </a:cubicBezTo>
                  <a:close/>
                </a:path>
              </a:pathLst>
            </a:custGeom>
            <a:solidFill>
              <a:srgbClr val="DBA094">
                <a:alpha val="49804"/>
              </a:srgbClr>
            </a:solidFill>
          </p:spPr>
          <p:txBody>
            <a:bodyPr/>
            <a:lstStyle/>
            <a:p>
              <a:endParaRPr lang="en-US"/>
            </a:p>
          </p:txBody>
        </p:sp>
      </p:grpSp>
      <p:grpSp>
        <p:nvGrpSpPr>
          <p:cNvPr id="16" name="Group 16"/>
          <p:cNvGrpSpPr/>
          <p:nvPr/>
        </p:nvGrpSpPr>
        <p:grpSpPr>
          <a:xfrm>
            <a:off x="0" y="0"/>
            <a:ext cx="18312920" cy="10287000"/>
            <a:chOff x="0" y="0"/>
            <a:chExt cx="24417226" cy="13716000"/>
          </a:xfrm>
        </p:grpSpPr>
        <p:sp>
          <p:nvSpPr>
            <p:cNvPr id="17" name="Freeform 17"/>
            <p:cNvSpPr/>
            <p:nvPr/>
          </p:nvSpPr>
          <p:spPr>
            <a:xfrm>
              <a:off x="0" y="0"/>
              <a:ext cx="24417274" cy="13716000"/>
            </a:xfrm>
            <a:custGeom>
              <a:avLst/>
              <a:gdLst/>
              <a:ahLst/>
              <a:cxnLst/>
              <a:rect l="l" t="t" r="r" b="b"/>
              <a:pathLst>
                <a:path w="24417274" h="13716000">
                  <a:moveTo>
                    <a:pt x="0" y="0"/>
                  </a:moveTo>
                  <a:lnTo>
                    <a:pt x="24417274" y="0"/>
                  </a:lnTo>
                  <a:lnTo>
                    <a:pt x="24417274" y="13716000"/>
                  </a:lnTo>
                  <a:lnTo>
                    <a:pt x="0" y="13716000"/>
                  </a:lnTo>
                  <a:close/>
                </a:path>
              </a:pathLst>
            </a:custGeom>
            <a:solidFill>
              <a:srgbClr val="FFB303">
                <a:alpha val="80000"/>
              </a:srgbClr>
            </a:solidFill>
          </p:spPr>
          <p:txBody>
            <a:bodyPr/>
            <a:lstStyle/>
            <a:p>
              <a:endParaRPr lang="en-US"/>
            </a:p>
          </p:txBody>
        </p:sp>
      </p:grpSp>
      <p:sp>
        <p:nvSpPr>
          <p:cNvPr id="18" name="AutoShape 18"/>
          <p:cNvSpPr/>
          <p:nvPr/>
        </p:nvSpPr>
        <p:spPr>
          <a:xfrm rot="5390477">
            <a:off x="12832080" y="511492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20" name="AutoShape 20"/>
          <p:cNvSpPr/>
          <p:nvPr/>
        </p:nvSpPr>
        <p:spPr>
          <a:xfrm>
            <a:off x="7774189" y="208885"/>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21" name="AutoShape 21"/>
          <p:cNvSpPr/>
          <p:nvPr/>
        </p:nvSpPr>
        <p:spPr>
          <a:xfrm>
            <a:off x="9561767" y="208885"/>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22" name="AutoShape 22"/>
          <p:cNvSpPr/>
          <p:nvPr/>
        </p:nvSpPr>
        <p:spPr>
          <a:xfrm>
            <a:off x="11060924" y="208885"/>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23" name="AutoShape 23"/>
          <p:cNvSpPr/>
          <p:nvPr/>
        </p:nvSpPr>
        <p:spPr>
          <a:xfrm>
            <a:off x="12560081" y="208885"/>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24" name="AutoShape 24"/>
          <p:cNvSpPr/>
          <p:nvPr/>
        </p:nvSpPr>
        <p:spPr>
          <a:xfrm>
            <a:off x="14059238" y="208885"/>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25" name="AutoShape 25"/>
          <p:cNvSpPr/>
          <p:nvPr/>
        </p:nvSpPr>
        <p:spPr>
          <a:xfrm>
            <a:off x="15558395" y="208885"/>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26" name="AutoShape 26"/>
          <p:cNvSpPr/>
          <p:nvPr/>
        </p:nvSpPr>
        <p:spPr>
          <a:xfrm rot="5390477">
            <a:off x="11621712" y="511492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27" name="AutoShape 27"/>
          <p:cNvSpPr/>
          <p:nvPr/>
        </p:nvSpPr>
        <p:spPr>
          <a:xfrm rot="5390477">
            <a:off x="13120872" y="511492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28" name="TextBox 28"/>
          <p:cNvSpPr txBox="1"/>
          <p:nvPr/>
        </p:nvSpPr>
        <p:spPr>
          <a:xfrm>
            <a:off x="603758" y="4774372"/>
            <a:ext cx="5395270" cy="1986153"/>
          </a:xfrm>
          <a:prstGeom prst="rect">
            <a:avLst/>
          </a:prstGeom>
        </p:spPr>
        <p:txBody>
          <a:bodyPr lIns="0" tIns="0" rIns="0" bIns="0" rtlCol="0" anchor="t">
            <a:spAutoFit/>
          </a:bodyPr>
          <a:lstStyle/>
          <a:p>
            <a:pPr algn="ctr">
              <a:lnSpc>
                <a:spcPts val="7776"/>
              </a:lnSpc>
            </a:pPr>
            <a:r>
              <a:rPr lang="en-US" sz="7200" b="1">
                <a:solidFill>
                  <a:srgbClr val="000000">
                    <a:alpha val="80000"/>
                  </a:srgbClr>
                </a:solidFill>
                <a:latin typeface="Montserrat Bold"/>
                <a:ea typeface="Montserrat Bold"/>
                <a:cs typeface="Montserrat Bold"/>
                <a:sym typeface="Montserrat Bold"/>
              </a:rPr>
              <a:t>Terms and Definitions </a:t>
            </a:r>
          </a:p>
        </p:txBody>
      </p:sp>
      <p:grpSp>
        <p:nvGrpSpPr>
          <p:cNvPr id="29" name="Group 29"/>
          <p:cNvGrpSpPr/>
          <p:nvPr/>
        </p:nvGrpSpPr>
        <p:grpSpPr>
          <a:xfrm>
            <a:off x="6850929" y="0"/>
            <a:ext cx="12041315" cy="10732758"/>
            <a:chOff x="0" y="0"/>
            <a:chExt cx="16055087" cy="14310344"/>
          </a:xfrm>
        </p:grpSpPr>
        <p:sp>
          <p:nvSpPr>
            <p:cNvPr id="30" name="Freeform 30"/>
            <p:cNvSpPr/>
            <p:nvPr/>
          </p:nvSpPr>
          <p:spPr>
            <a:xfrm>
              <a:off x="0" y="0"/>
              <a:ext cx="16055025" cy="14310348"/>
            </a:xfrm>
            <a:custGeom>
              <a:avLst/>
              <a:gdLst/>
              <a:ahLst/>
              <a:cxnLst/>
              <a:rect l="l" t="t" r="r" b="b"/>
              <a:pathLst>
                <a:path w="16055025" h="14310348">
                  <a:moveTo>
                    <a:pt x="0" y="0"/>
                  </a:moveTo>
                  <a:lnTo>
                    <a:pt x="16055025" y="0"/>
                  </a:lnTo>
                  <a:lnTo>
                    <a:pt x="16055025" y="14310348"/>
                  </a:lnTo>
                  <a:lnTo>
                    <a:pt x="0" y="14310348"/>
                  </a:lnTo>
                  <a:close/>
                </a:path>
              </a:pathLst>
            </a:custGeom>
            <a:gradFill rotWithShape="1">
              <a:gsLst>
                <a:gs pos="0">
                  <a:srgbClr val="FFFFFF">
                    <a:alpha val="100000"/>
                  </a:srgbClr>
                </a:gs>
                <a:gs pos="100000">
                  <a:srgbClr val="E6E6E6">
                    <a:alpha val="100000"/>
                  </a:srgbClr>
                </a:gs>
              </a:gsLst>
              <a:path path="circle">
                <a:fillToRect l="50000" t="50000" r="50000" b="50000"/>
              </a:path>
            </a:gradFill>
          </p:spPr>
          <p:txBody>
            <a:bodyPr/>
            <a:lstStyle/>
            <a:p>
              <a:endParaRPr lang="en-US"/>
            </a:p>
          </p:txBody>
        </p:sp>
      </p:grpSp>
      <p:grpSp>
        <p:nvGrpSpPr>
          <p:cNvPr id="31" name="Group 31"/>
          <p:cNvGrpSpPr/>
          <p:nvPr/>
        </p:nvGrpSpPr>
        <p:grpSpPr>
          <a:xfrm>
            <a:off x="7569704" y="466558"/>
            <a:ext cx="4636777" cy="2789686"/>
            <a:chOff x="0" y="0"/>
            <a:chExt cx="6182370" cy="3719582"/>
          </a:xfrm>
        </p:grpSpPr>
        <p:sp>
          <p:nvSpPr>
            <p:cNvPr id="32" name="Freeform 32"/>
            <p:cNvSpPr/>
            <p:nvPr/>
          </p:nvSpPr>
          <p:spPr>
            <a:xfrm>
              <a:off x="12700" y="12700"/>
              <a:ext cx="6156960" cy="3694176"/>
            </a:xfrm>
            <a:custGeom>
              <a:avLst/>
              <a:gdLst/>
              <a:ahLst/>
              <a:cxnLst/>
              <a:rect l="l" t="t" r="r" b="b"/>
              <a:pathLst>
                <a:path w="6156960" h="3694176">
                  <a:moveTo>
                    <a:pt x="0" y="0"/>
                  </a:moveTo>
                  <a:lnTo>
                    <a:pt x="6156960" y="0"/>
                  </a:lnTo>
                  <a:lnTo>
                    <a:pt x="6156960" y="3694176"/>
                  </a:lnTo>
                  <a:lnTo>
                    <a:pt x="0" y="3694176"/>
                  </a:lnTo>
                  <a:close/>
                </a:path>
              </a:pathLst>
            </a:custGeom>
            <a:solidFill>
              <a:srgbClr val="FC0301"/>
            </a:solidFill>
          </p:spPr>
          <p:txBody>
            <a:bodyPr/>
            <a:lstStyle/>
            <a:p>
              <a:endParaRPr lang="en-US"/>
            </a:p>
          </p:txBody>
        </p:sp>
        <p:sp>
          <p:nvSpPr>
            <p:cNvPr id="33" name="Freeform 33"/>
            <p:cNvSpPr/>
            <p:nvPr/>
          </p:nvSpPr>
          <p:spPr>
            <a:xfrm>
              <a:off x="0" y="0"/>
              <a:ext cx="6182360" cy="3719576"/>
            </a:xfrm>
            <a:custGeom>
              <a:avLst/>
              <a:gdLst/>
              <a:ahLst/>
              <a:cxnLst/>
              <a:rect l="l" t="t" r="r" b="b"/>
              <a:pathLst>
                <a:path w="6182360" h="3719576">
                  <a:moveTo>
                    <a:pt x="12700" y="0"/>
                  </a:moveTo>
                  <a:lnTo>
                    <a:pt x="6169660" y="0"/>
                  </a:lnTo>
                  <a:cubicBezTo>
                    <a:pt x="6176645" y="0"/>
                    <a:pt x="6182360" y="5715"/>
                    <a:pt x="6182360" y="12700"/>
                  </a:cubicBezTo>
                  <a:lnTo>
                    <a:pt x="6182360" y="3706876"/>
                  </a:lnTo>
                  <a:cubicBezTo>
                    <a:pt x="6182360" y="3713861"/>
                    <a:pt x="6176645" y="3719576"/>
                    <a:pt x="6169660" y="3719576"/>
                  </a:cubicBezTo>
                  <a:lnTo>
                    <a:pt x="12700" y="3719576"/>
                  </a:lnTo>
                  <a:cubicBezTo>
                    <a:pt x="5715" y="3719576"/>
                    <a:pt x="0" y="3713861"/>
                    <a:pt x="0" y="3706876"/>
                  </a:cubicBezTo>
                  <a:lnTo>
                    <a:pt x="0" y="12700"/>
                  </a:lnTo>
                  <a:cubicBezTo>
                    <a:pt x="0" y="5715"/>
                    <a:pt x="5715" y="0"/>
                    <a:pt x="12700" y="0"/>
                  </a:cubicBezTo>
                  <a:moveTo>
                    <a:pt x="12700" y="25400"/>
                  </a:moveTo>
                  <a:lnTo>
                    <a:pt x="12700" y="12700"/>
                  </a:lnTo>
                  <a:lnTo>
                    <a:pt x="25400" y="12700"/>
                  </a:lnTo>
                  <a:lnTo>
                    <a:pt x="25400" y="3706876"/>
                  </a:lnTo>
                  <a:lnTo>
                    <a:pt x="12700" y="3706876"/>
                  </a:lnTo>
                  <a:lnTo>
                    <a:pt x="12700" y="3694176"/>
                  </a:lnTo>
                  <a:lnTo>
                    <a:pt x="6169660" y="3694176"/>
                  </a:lnTo>
                  <a:lnTo>
                    <a:pt x="6169660" y="3706876"/>
                  </a:lnTo>
                  <a:lnTo>
                    <a:pt x="6156960" y="3706876"/>
                  </a:lnTo>
                  <a:lnTo>
                    <a:pt x="6156960" y="12700"/>
                  </a:lnTo>
                  <a:lnTo>
                    <a:pt x="6169660" y="12700"/>
                  </a:lnTo>
                  <a:lnTo>
                    <a:pt x="6169660" y="25400"/>
                  </a:lnTo>
                  <a:lnTo>
                    <a:pt x="12700" y="25400"/>
                  </a:lnTo>
                  <a:close/>
                </a:path>
              </a:pathLst>
            </a:custGeom>
            <a:solidFill>
              <a:srgbClr val="FFFFFF"/>
            </a:solidFill>
          </p:spPr>
          <p:txBody>
            <a:bodyPr/>
            <a:lstStyle/>
            <a:p>
              <a:endParaRPr lang="en-US"/>
            </a:p>
          </p:txBody>
        </p:sp>
      </p:grpSp>
      <p:sp>
        <p:nvSpPr>
          <p:cNvPr id="34" name="TextBox 34"/>
          <p:cNvSpPr txBox="1"/>
          <p:nvPr/>
        </p:nvSpPr>
        <p:spPr>
          <a:xfrm>
            <a:off x="7653524" y="1621943"/>
            <a:ext cx="4560764" cy="488442"/>
          </a:xfrm>
          <a:prstGeom prst="rect">
            <a:avLst/>
          </a:prstGeom>
        </p:spPr>
        <p:txBody>
          <a:bodyPr lIns="0" tIns="0" rIns="0" bIns="0" rtlCol="0" anchor="t">
            <a:spAutoFit/>
          </a:bodyPr>
          <a:lstStyle/>
          <a:p>
            <a:pPr algn="ctr">
              <a:lnSpc>
                <a:spcPts val="3564"/>
              </a:lnSpc>
            </a:pPr>
            <a:r>
              <a:rPr lang="en-US" sz="3300" b="1">
                <a:solidFill>
                  <a:srgbClr val="FFFFFF"/>
                </a:solidFill>
                <a:latin typeface="Arimo Bold"/>
                <a:ea typeface="Arimo Bold"/>
                <a:cs typeface="Arimo Bold"/>
                <a:sym typeface="Arimo Bold"/>
              </a:rPr>
              <a:t>Neurodiversity  </a:t>
            </a:r>
            <a:r>
              <a:rPr lang="en-US" sz="3300">
                <a:solidFill>
                  <a:srgbClr val="FFFFFF"/>
                </a:solidFill>
                <a:latin typeface="Arimo"/>
                <a:ea typeface="Arimo"/>
                <a:cs typeface="Arimo"/>
                <a:sym typeface="Arimo"/>
              </a:rPr>
              <a:t> </a:t>
            </a:r>
          </a:p>
        </p:txBody>
      </p:sp>
      <p:grpSp>
        <p:nvGrpSpPr>
          <p:cNvPr id="35" name="Group 35"/>
          <p:cNvGrpSpPr/>
          <p:nvPr/>
        </p:nvGrpSpPr>
        <p:grpSpPr>
          <a:xfrm>
            <a:off x="12649205" y="466558"/>
            <a:ext cx="4636778" cy="2789686"/>
            <a:chOff x="0" y="0"/>
            <a:chExt cx="6182370" cy="3719582"/>
          </a:xfrm>
        </p:grpSpPr>
        <p:sp>
          <p:nvSpPr>
            <p:cNvPr id="36" name="Freeform 36"/>
            <p:cNvSpPr/>
            <p:nvPr/>
          </p:nvSpPr>
          <p:spPr>
            <a:xfrm>
              <a:off x="12700" y="12700"/>
              <a:ext cx="6156960" cy="3694176"/>
            </a:xfrm>
            <a:custGeom>
              <a:avLst/>
              <a:gdLst/>
              <a:ahLst/>
              <a:cxnLst/>
              <a:rect l="l" t="t" r="r" b="b"/>
              <a:pathLst>
                <a:path w="6156960" h="3694176">
                  <a:moveTo>
                    <a:pt x="0" y="0"/>
                  </a:moveTo>
                  <a:lnTo>
                    <a:pt x="6156960" y="0"/>
                  </a:lnTo>
                  <a:lnTo>
                    <a:pt x="6156960" y="3694176"/>
                  </a:lnTo>
                  <a:lnTo>
                    <a:pt x="0" y="3694176"/>
                  </a:lnTo>
                  <a:close/>
                </a:path>
              </a:pathLst>
            </a:custGeom>
            <a:solidFill>
              <a:srgbClr val="FF5757"/>
            </a:solidFill>
          </p:spPr>
          <p:txBody>
            <a:bodyPr/>
            <a:lstStyle/>
            <a:p>
              <a:endParaRPr lang="en-US"/>
            </a:p>
          </p:txBody>
        </p:sp>
        <p:sp>
          <p:nvSpPr>
            <p:cNvPr id="37" name="Freeform 37"/>
            <p:cNvSpPr/>
            <p:nvPr/>
          </p:nvSpPr>
          <p:spPr>
            <a:xfrm>
              <a:off x="0" y="0"/>
              <a:ext cx="6182360" cy="3719576"/>
            </a:xfrm>
            <a:custGeom>
              <a:avLst/>
              <a:gdLst/>
              <a:ahLst/>
              <a:cxnLst/>
              <a:rect l="l" t="t" r="r" b="b"/>
              <a:pathLst>
                <a:path w="6182360" h="3719576">
                  <a:moveTo>
                    <a:pt x="12700" y="0"/>
                  </a:moveTo>
                  <a:lnTo>
                    <a:pt x="6169660" y="0"/>
                  </a:lnTo>
                  <a:cubicBezTo>
                    <a:pt x="6176645" y="0"/>
                    <a:pt x="6182360" y="5715"/>
                    <a:pt x="6182360" y="12700"/>
                  </a:cubicBezTo>
                  <a:lnTo>
                    <a:pt x="6182360" y="3706876"/>
                  </a:lnTo>
                  <a:cubicBezTo>
                    <a:pt x="6182360" y="3713861"/>
                    <a:pt x="6176645" y="3719576"/>
                    <a:pt x="6169660" y="3719576"/>
                  </a:cubicBezTo>
                  <a:lnTo>
                    <a:pt x="12700" y="3719576"/>
                  </a:lnTo>
                  <a:cubicBezTo>
                    <a:pt x="5715" y="3719576"/>
                    <a:pt x="0" y="3713861"/>
                    <a:pt x="0" y="3706876"/>
                  </a:cubicBezTo>
                  <a:lnTo>
                    <a:pt x="0" y="12700"/>
                  </a:lnTo>
                  <a:cubicBezTo>
                    <a:pt x="0" y="5715"/>
                    <a:pt x="5715" y="0"/>
                    <a:pt x="12700" y="0"/>
                  </a:cubicBezTo>
                  <a:moveTo>
                    <a:pt x="12700" y="25400"/>
                  </a:moveTo>
                  <a:lnTo>
                    <a:pt x="12700" y="12700"/>
                  </a:lnTo>
                  <a:lnTo>
                    <a:pt x="25400" y="12700"/>
                  </a:lnTo>
                  <a:lnTo>
                    <a:pt x="25400" y="3706876"/>
                  </a:lnTo>
                  <a:lnTo>
                    <a:pt x="12700" y="3706876"/>
                  </a:lnTo>
                  <a:lnTo>
                    <a:pt x="12700" y="3694176"/>
                  </a:lnTo>
                  <a:lnTo>
                    <a:pt x="6169660" y="3694176"/>
                  </a:lnTo>
                  <a:lnTo>
                    <a:pt x="6169660" y="3706876"/>
                  </a:lnTo>
                  <a:lnTo>
                    <a:pt x="6156960" y="3706876"/>
                  </a:lnTo>
                  <a:lnTo>
                    <a:pt x="6156960" y="12700"/>
                  </a:lnTo>
                  <a:lnTo>
                    <a:pt x="6169660" y="12700"/>
                  </a:lnTo>
                  <a:lnTo>
                    <a:pt x="6169660" y="25400"/>
                  </a:lnTo>
                  <a:lnTo>
                    <a:pt x="12700" y="25400"/>
                  </a:lnTo>
                  <a:close/>
                </a:path>
              </a:pathLst>
            </a:custGeom>
            <a:solidFill>
              <a:srgbClr val="FFFFFF"/>
            </a:solidFill>
          </p:spPr>
          <p:txBody>
            <a:bodyPr/>
            <a:lstStyle/>
            <a:p>
              <a:endParaRPr lang="en-US"/>
            </a:p>
          </p:txBody>
        </p:sp>
      </p:grpSp>
      <p:sp>
        <p:nvSpPr>
          <p:cNvPr id="38" name="TextBox 38"/>
          <p:cNvSpPr txBox="1"/>
          <p:nvPr/>
        </p:nvSpPr>
        <p:spPr>
          <a:xfrm>
            <a:off x="12733025" y="1398105"/>
            <a:ext cx="4469137" cy="936117"/>
          </a:xfrm>
          <a:prstGeom prst="rect">
            <a:avLst/>
          </a:prstGeom>
        </p:spPr>
        <p:txBody>
          <a:bodyPr lIns="0" tIns="0" rIns="0" bIns="0" rtlCol="0" anchor="t">
            <a:spAutoFit/>
          </a:bodyPr>
          <a:lstStyle/>
          <a:p>
            <a:pPr algn="ctr">
              <a:lnSpc>
                <a:spcPts val="3564"/>
              </a:lnSpc>
            </a:pPr>
            <a:r>
              <a:rPr lang="en-US" sz="3300" b="1">
                <a:solidFill>
                  <a:srgbClr val="000000"/>
                </a:solidFill>
                <a:latin typeface="Arimo Bold"/>
                <a:ea typeface="Arimo Bold"/>
                <a:cs typeface="Arimo Bold"/>
                <a:sym typeface="Arimo Bold"/>
              </a:rPr>
              <a:t>The natural diversity of human brains. </a:t>
            </a:r>
          </a:p>
        </p:txBody>
      </p:sp>
      <p:grpSp>
        <p:nvGrpSpPr>
          <p:cNvPr id="39" name="Group 39"/>
          <p:cNvGrpSpPr/>
          <p:nvPr/>
        </p:nvGrpSpPr>
        <p:grpSpPr>
          <a:xfrm>
            <a:off x="7569704" y="3698968"/>
            <a:ext cx="4636777" cy="2789686"/>
            <a:chOff x="0" y="0"/>
            <a:chExt cx="6182370" cy="3719582"/>
          </a:xfrm>
        </p:grpSpPr>
        <p:sp>
          <p:nvSpPr>
            <p:cNvPr id="40" name="Freeform 40"/>
            <p:cNvSpPr/>
            <p:nvPr/>
          </p:nvSpPr>
          <p:spPr>
            <a:xfrm>
              <a:off x="12700" y="12700"/>
              <a:ext cx="6156960" cy="3694176"/>
            </a:xfrm>
            <a:custGeom>
              <a:avLst/>
              <a:gdLst/>
              <a:ahLst/>
              <a:cxnLst/>
              <a:rect l="l" t="t" r="r" b="b"/>
              <a:pathLst>
                <a:path w="6156960" h="3694176">
                  <a:moveTo>
                    <a:pt x="0" y="0"/>
                  </a:moveTo>
                  <a:lnTo>
                    <a:pt x="6156960" y="0"/>
                  </a:lnTo>
                  <a:lnTo>
                    <a:pt x="6156960" y="3694176"/>
                  </a:lnTo>
                  <a:lnTo>
                    <a:pt x="0" y="3694176"/>
                  </a:lnTo>
                  <a:close/>
                </a:path>
              </a:pathLst>
            </a:custGeom>
            <a:solidFill>
              <a:srgbClr val="004082"/>
            </a:solidFill>
          </p:spPr>
          <p:txBody>
            <a:bodyPr/>
            <a:lstStyle/>
            <a:p>
              <a:endParaRPr lang="en-US"/>
            </a:p>
          </p:txBody>
        </p:sp>
        <p:sp>
          <p:nvSpPr>
            <p:cNvPr id="41" name="Freeform 41"/>
            <p:cNvSpPr/>
            <p:nvPr/>
          </p:nvSpPr>
          <p:spPr>
            <a:xfrm>
              <a:off x="0" y="0"/>
              <a:ext cx="6182360" cy="3719576"/>
            </a:xfrm>
            <a:custGeom>
              <a:avLst/>
              <a:gdLst/>
              <a:ahLst/>
              <a:cxnLst/>
              <a:rect l="l" t="t" r="r" b="b"/>
              <a:pathLst>
                <a:path w="6182360" h="3719576">
                  <a:moveTo>
                    <a:pt x="12700" y="0"/>
                  </a:moveTo>
                  <a:lnTo>
                    <a:pt x="6169660" y="0"/>
                  </a:lnTo>
                  <a:cubicBezTo>
                    <a:pt x="6176645" y="0"/>
                    <a:pt x="6182360" y="5715"/>
                    <a:pt x="6182360" y="12700"/>
                  </a:cubicBezTo>
                  <a:lnTo>
                    <a:pt x="6182360" y="3706876"/>
                  </a:lnTo>
                  <a:cubicBezTo>
                    <a:pt x="6182360" y="3713861"/>
                    <a:pt x="6176645" y="3719576"/>
                    <a:pt x="6169660" y="3719576"/>
                  </a:cubicBezTo>
                  <a:lnTo>
                    <a:pt x="12700" y="3719576"/>
                  </a:lnTo>
                  <a:cubicBezTo>
                    <a:pt x="5715" y="3719576"/>
                    <a:pt x="0" y="3713861"/>
                    <a:pt x="0" y="3706876"/>
                  </a:cubicBezTo>
                  <a:lnTo>
                    <a:pt x="0" y="12700"/>
                  </a:lnTo>
                  <a:cubicBezTo>
                    <a:pt x="0" y="5715"/>
                    <a:pt x="5715" y="0"/>
                    <a:pt x="12700" y="0"/>
                  </a:cubicBezTo>
                  <a:moveTo>
                    <a:pt x="12700" y="25400"/>
                  </a:moveTo>
                  <a:lnTo>
                    <a:pt x="12700" y="12700"/>
                  </a:lnTo>
                  <a:lnTo>
                    <a:pt x="25400" y="12700"/>
                  </a:lnTo>
                  <a:lnTo>
                    <a:pt x="25400" y="3706876"/>
                  </a:lnTo>
                  <a:lnTo>
                    <a:pt x="12700" y="3706876"/>
                  </a:lnTo>
                  <a:lnTo>
                    <a:pt x="12700" y="3694176"/>
                  </a:lnTo>
                  <a:lnTo>
                    <a:pt x="6169660" y="3694176"/>
                  </a:lnTo>
                  <a:lnTo>
                    <a:pt x="6169660" y="3706876"/>
                  </a:lnTo>
                  <a:lnTo>
                    <a:pt x="6156960" y="3706876"/>
                  </a:lnTo>
                  <a:lnTo>
                    <a:pt x="6156960" y="12700"/>
                  </a:lnTo>
                  <a:lnTo>
                    <a:pt x="6169660" y="12700"/>
                  </a:lnTo>
                  <a:lnTo>
                    <a:pt x="6169660" y="25400"/>
                  </a:lnTo>
                  <a:lnTo>
                    <a:pt x="12700" y="25400"/>
                  </a:lnTo>
                  <a:close/>
                </a:path>
              </a:pathLst>
            </a:custGeom>
            <a:solidFill>
              <a:srgbClr val="FFFFFF"/>
            </a:solidFill>
          </p:spPr>
          <p:txBody>
            <a:bodyPr/>
            <a:lstStyle/>
            <a:p>
              <a:endParaRPr lang="en-US"/>
            </a:p>
          </p:txBody>
        </p:sp>
      </p:grpSp>
      <p:sp>
        <p:nvSpPr>
          <p:cNvPr id="42" name="TextBox 42"/>
          <p:cNvSpPr txBox="1"/>
          <p:nvPr/>
        </p:nvSpPr>
        <p:spPr>
          <a:xfrm>
            <a:off x="7653524" y="4854353"/>
            <a:ext cx="4469137" cy="488442"/>
          </a:xfrm>
          <a:prstGeom prst="rect">
            <a:avLst/>
          </a:prstGeom>
        </p:spPr>
        <p:txBody>
          <a:bodyPr lIns="0" tIns="0" rIns="0" bIns="0" rtlCol="0" anchor="t">
            <a:spAutoFit/>
          </a:bodyPr>
          <a:lstStyle/>
          <a:p>
            <a:pPr algn="ctr">
              <a:lnSpc>
                <a:spcPts val="3564"/>
              </a:lnSpc>
            </a:pPr>
            <a:r>
              <a:rPr lang="en-US" sz="3300" b="1">
                <a:solidFill>
                  <a:srgbClr val="FFFFFF"/>
                </a:solidFill>
                <a:latin typeface="Arimo Bold"/>
                <a:ea typeface="Arimo Bold"/>
                <a:cs typeface="Arimo Bold"/>
                <a:sym typeface="Arimo Bold"/>
              </a:rPr>
              <a:t>Neurodivergent</a:t>
            </a:r>
          </a:p>
        </p:txBody>
      </p:sp>
      <p:grpSp>
        <p:nvGrpSpPr>
          <p:cNvPr id="43" name="Group 43"/>
          <p:cNvGrpSpPr/>
          <p:nvPr/>
        </p:nvGrpSpPr>
        <p:grpSpPr>
          <a:xfrm>
            <a:off x="12649205" y="3698968"/>
            <a:ext cx="4636778" cy="2789686"/>
            <a:chOff x="0" y="0"/>
            <a:chExt cx="6182370" cy="3719582"/>
          </a:xfrm>
        </p:grpSpPr>
        <p:sp>
          <p:nvSpPr>
            <p:cNvPr id="44" name="Freeform 44"/>
            <p:cNvSpPr/>
            <p:nvPr/>
          </p:nvSpPr>
          <p:spPr>
            <a:xfrm>
              <a:off x="12700" y="12700"/>
              <a:ext cx="6156960" cy="3694176"/>
            </a:xfrm>
            <a:custGeom>
              <a:avLst/>
              <a:gdLst/>
              <a:ahLst/>
              <a:cxnLst/>
              <a:rect l="l" t="t" r="r" b="b"/>
              <a:pathLst>
                <a:path w="6156960" h="3694176">
                  <a:moveTo>
                    <a:pt x="0" y="0"/>
                  </a:moveTo>
                  <a:lnTo>
                    <a:pt x="6156960" y="0"/>
                  </a:lnTo>
                  <a:lnTo>
                    <a:pt x="6156960" y="3694176"/>
                  </a:lnTo>
                  <a:lnTo>
                    <a:pt x="0" y="3694176"/>
                  </a:lnTo>
                  <a:close/>
                </a:path>
              </a:pathLst>
            </a:custGeom>
            <a:solidFill>
              <a:srgbClr val="8BA0C7"/>
            </a:solidFill>
          </p:spPr>
          <p:txBody>
            <a:bodyPr/>
            <a:lstStyle/>
            <a:p>
              <a:endParaRPr lang="en-US"/>
            </a:p>
          </p:txBody>
        </p:sp>
        <p:sp>
          <p:nvSpPr>
            <p:cNvPr id="45" name="Freeform 45"/>
            <p:cNvSpPr/>
            <p:nvPr/>
          </p:nvSpPr>
          <p:spPr>
            <a:xfrm>
              <a:off x="0" y="0"/>
              <a:ext cx="6182360" cy="3719576"/>
            </a:xfrm>
            <a:custGeom>
              <a:avLst/>
              <a:gdLst/>
              <a:ahLst/>
              <a:cxnLst/>
              <a:rect l="l" t="t" r="r" b="b"/>
              <a:pathLst>
                <a:path w="6182360" h="3719576">
                  <a:moveTo>
                    <a:pt x="12700" y="0"/>
                  </a:moveTo>
                  <a:lnTo>
                    <a:pt x="6169660" y="0"/>
                  </a:lnTo>
                  <a:cubicBezTo>
                    <a:pt x="6176645" y="0"/>
                    <a:pt x="6182360" y="5715"/>
                    <a:pt x="6182360" y="12700"/>
                  </a:cubicBezTo>
                  <a:lnTo>
                    <a:pt x="6182360" y="3706876"/>
                  </a:lnTo>
                  <a:cubicBezTo>
                    <a:pt x="6182360" y="3713861"/>
                    <a:pt x="6176645" y="3719576"/>
                    <a:pt x="6169660" y="3719576"/>
                  </a:cubicBezTo>
                  <a:lnTo>
                    <a:pt x="12700" y="3719576"/>
                  </a:lnTo>
                  <a:cubicBezTo>
                    <a:pt x="5715" y="3719576"/>
                    <a:pt x="0" y="3713861"/>
                    <a:pt x="0" y="3706876"/>
                  </a:cubicBezTo>
                  <a:lnTo>
                    <a:pt x="0" y="12700"/>
                  </a:lnTo>
                  <a:cubicBezTo>
                    <a:pt x="0" y="5715"/>
                    <a:pt x="5715" y="0"/>
                    <a:pt x="12700" y="0"/>
                  </a:cubicBezTo>
                  <a:moveTo>
                    <a:pt x="12700" y="25400"/>
                  </a:moveTo>
                  <a:lnTo>
                    <a:pt x="12700" y="12700"/>
                  </a:lnTo>
                  <a:lnTo>
                    <a:pt x="25400" y="12700"/>
                  </a:lnTo>
                  <a:lnTo>
                    <a:pt x="25400" y="3706876"/>
                  </a:lnTo>
                  <a:lnTo>
                    <a:pt x="12700" y="3706876"/>
                  </a:lnTo>
                  <a:lnTo>
                    <a:pt x="12700" y="3694176"/>
                  </a:lnTo>
                  <a:lnTo>
                    <a:pt x="6169660" y="3694176"/>
                  </a:lnTo>
                  <a:lnTo>
                    <a:pt x="6169660" y="3706876"/>
                  </a:lnTo>
                  <a:lnTo>
                    <a:pt x="6156960" y="3706876"/>
                  </a:lnTo>
                  <a:lnTo>
                    <a:pt x="6156960" y="12700"/>
                  </a:lnTo>
                  <a:lnTo>
                    <a:pt x="6169660" y="12700"/>
                  </a:lnTo>
                  <a:lnTo>
                    <a:pt x="6169660" y="25400"/>
                  </a:lnTo>
                  <a:lnTo>
                    <a:pt x="12700" y="25400"/>
                  </a:lnTo>
                  <a:close/>
                </a:path>
              </a:pathLst>
            </a:custGeom>
            <a:solidFill>
              <a:srgbClr val="FFFFFF"/>
            </a:solidFill>
          </p:spPr>
          <p:txBody>
            <a:bodyPr/>
            <a:lstStyle/>
            <a:p>
              <a:endParaRPr lang="en-US"/>
            </a:p>
          </p:txBody>
        </p:sp>
      </p:grpSp>
      <p:sp>
        <p:nvSpPr>
          <p:cNvPr id="46" name="TextBox 46"/>
          <p:cNvSpPr txBox="1"/>
          <p:nvPr/>
        </p:nvSpPr>
        <p:spPr>
          <a:xfrm>
            <a:off x="12733025" y="3959003"/>
            <a:ext cx="4469137" cy="2279142"/>
          </a:xfrm>
          <a:prstGeom prst="rect">
            <a:avLst/>
          </a:prstGeom>
        </p:spPr>
        <p:txBody>
          <a:bodyPr lIns="0" tIns="0" rIns="0" bIns="0" rtlCol="0" anchor="t">
            <a:spAutoFit/>
          </a:bodyPr>
          <a:lstStyle/>
          <a:p>
            <a:pPr algn="ctr">
              <a:lnSpc>
                <a:spcPts val="3564"/>
              </a:lnSpc>
            </a:pPr>
            <a:r>
              <a:rPr lang="en-US" sz="3300" b="1">
                <a:solidFill>
                  <a:srgbClr val="000000"/>
                </a:solidFill>
                <a:latin typeface="Arimo Bold"/>
                <a:ea typeface="Arimo Bold"/>
                <a:cs typeface="Arimo Bold"/>
                <a:sym typeface="Arimo Bold"/>
              </a:rPr>
              <a:t>A person whose brain functioning differs from the dominant societal standards of “normal.” </a:t>
            </a:r>
          </a:p>
        </p:txBody>
      </p:sp>
      <p:grpSp>
        <p:nvGrpSpPr>
          <p:cNvPr id="47" name="Group 47"/>
          <p:cNvGrpSpPr/>
          <p:nvPr/>
        </p:nvGrpSpPr>
        <p:grpSpPr>
          <a:xfrm>
            <a:off x="7569704" y="6931378"/>
            <a:ext cx="4636777" cy="2789687"/>
            <a:chOff x="0" y="0"/>
            <a:chExt cx="6182370" cy="3719582"/>
          </a:xfrm>
        </p:grpSpPr>
        <p:sp>
          <p:nvSpPr>
            <p:cNvPr id="48" name="Freeform 48"/>
            <p:cNvSpPr/>
            <p:nvPr/>
          </p:nvSpPr>
          <p:spPr>
            <a:xfrm>
              <a:off x="12700" y="12700"/>
              <a:ext cx="6156960" cy="3694176"/>
            </a:xfrm>
            <a:custGeom>
              <a:avLst/>
              <a:gdLst/>
              <a:ahLst/>
              <a:cxnLst/>
              <a:rect l="l" t="t" r="r" b="b"/>
              <a:pathLst>
                <a:path w="6156960" h="3694176">
                  <a:moveTo>
                    <a:pt x="0" y="0"/>
                  </a:moveTo>
                  <a:lnTo>
                    <a:pt x="6156960" y="0"/>
                  </a:lnTo>
                  <a:lnTo>
                    <a:pt x="6156960" y="3694176"/>
                  </a:lnTo>
                  <a:lnTo>
                    <a:pt x="0" y="3694176"/>
                  </a:lnTo>
                  <a:close/>
                </a:path>
              </a:pathLst>
            </a:custGeom>
            <a:solidFill>
              <a:srgbClr val="FFB303"/>
            </a:solidFill>
          </p:spPr>
          <p:txBody>
            <a:bodyPr/>
            <a:lstStyle/>
            <a:p>
              <a:endParaRPr lang="en-US"/>
            </a:p>
          </p:txBody>
        </p:sp>
        <p:sp>
          <p:nvSpPr>
            <p:cNvPr id="49" name="Freeform 49"/>
            <p:cNvSpPr/>
            <p:nvPr/>
          </p:nvSpPr>
          <p:spPr>
            <a:xfrm>
              <a:off x="0" y="0"/>
              <a:ext cx="6182360" cy="3719576"/>
            </a:xfrm>
            <a:custGeom>
              <a:avLst/>
              <a:gdLst/>
              <a:ahLst/>
              <a:cxnLst/>
              <a:rect l="l" t="t" r="r" b="b"/>
              <a:pathLst>
                <a:path w="6182360" h="3719576">
                  <a:moveTo>
                    <a:pt x="12700" y="0"/>
                  </a:moveTo>
                  <a:lnTo>
                    <a:pt x="6169660" y="0"/>
                  </a:lnTo>
                  <a:cubicBezTo>
                    <a:pt x="6176645" y="0"/>
                    <a:pt x="6182360" y="5715"/>
                    <a:pt x="6182360" y="12700"/>
                  </a:cubicBezTo>
                  <a:lnTo>
                    <a:pt x="6182360" y="3706876"/>
                  </a:lnTo>
                  <a:cubicBezTo>
                    <a:pt x="6182360" y="3713861"/>
                    <a:pt x="6176645" y="3719576"/>
                    <a:pt x="6169660" y="3719576"/>
                  </a:cubicBezTo>
                  <a:lnTo>
                    <a:pt x="12700" y="3719576"/>
                  </a:lnTo>
                  <a:cubicBezTo>
                    <a:pt x="5715" y="3719576"/>
                    <a:pt x="0" y="3713861"/>
                    <a:pt x="0" y="3706876"/>
                  </a:cubicBezTo>
                  <a:lnTo>
                    <a:pt x="0" y="12700"/>
                  </a:lnTo>
                  <a:cubicBezTo>
                    <a:pt x="0" y="5715"/>
                    <a:pt x="5715" y="0"/>
                    <a:pt x="12700" y="0"/>
                  </a:cubicBezTo>
                  <a:moveTo>
                    <a:pt x="12700" y="25400"/>
                  </a:moveTo>
                  <a:lnTo>
                    <a:pt x="12700" y="12700"/>
                  </a:lnTo>
                  <a:lnTo>
                    <a:pt x="25400" y="12700"/>
                  </a:lnTo>
                  <a:lnTo>
                    <a:pt x="25400" y="3706876"/>
                  </a:lnTo>
                  <a:lnTo>
                    <a:pt x="12700" y="3706876"/>
                  </a:lnTo>
                  <a:lnTo>
                    <a:pt x="12700" y="3694176"/>
                  </a:lnTo>
                  <a:lnTo>
                    <a:pt x="6169660" y="3694176"/>
                  </a:lnTo>
                  <a:lnTo>
                    <a:pt x="6169660" y="3706876"/>
                  </a:lnTo>
                  <a:lnTo>
                    <a:pt x="6156960" y="3706876"/>
                  </a:lnTo>
                  <a:lnTo>
                    <a:pt x="6156960" y="12700"/>
                  </a:lnTo>
                  <a:lnTo>
                    <a:pt x="6169660" y="12700"/>
                  </a:lnTo>
                  <a:lnTo>
                    <a:pt x="6169660" y="25400"/>
                  </a:lnTo>
                  <a:lnTo>
                    <a:pt x="12700" y="25400"/>
                  </a:lnTo>
                  <a:close/>
                </a:path>
              </a:pathLst>
            </a:custGeom>
            <a:solidFill>
              <a:srgbClr val="FFFFFF"/>
            </a:solidFill>
          </p:spPr>
          <p:txBody>
            <a:bodyPr/>
            <a:lstStyle/>
            <a:p>
              <a:endParaRPr lang="en-US"/>
            </a:p>
          </p:txBody>
        </p:sp>
      </p:grpSp>
      <p:sp>
        <p:nvSpPr>
          <p:cNvPr id="50" name="TextBox 50"/>
          <p:cNvSpPr txBox="1"/>
          <p:nvPr/>
        </p:nvSpPr>
        <p:spPr>
          <a:xfrm>
            <a:off x="7653524" y="8086763"/>
            <a:ext cx="4469137" cy="488442"/>
          </a:xfrm>
          <a:prstGeom prst="rect">
            <a:avLst/>
          </a:prstGeom>
        </p:spPr>
        <p:txBody>
          <a:bodyPr lIns="0" tIns="0" rIns="0" bIns="0" rtlCol="0" anchor="t">
            <a:spAutoFit/>
          </a:bodyPr>
          <a:lstStyle/>
          <a:p>
            <a:pPr algn="ctr">
              <a:lnSpc>
                <a:spcPts val="3564"/>
              </a:lnSpc>
            </a:pPr>
            <a:r>
              <a:rPr lang="en-US" sz="3300" b="1">
                <a:solidFill>
                  <a:srgbClr val="FFFFFF"/>
                </a:solidFill>
                <a:latin typeface="Arimo Bold"/>
                <a:ea typeface="Arimo Bold"/>
                <a:cs typeface="Arimo Bold"/>
                <a:sym typeface="Arimo Bold"/>
              </a:rPr>
              <a:t>Neurotypical </a:t>
            </a:r>
          </a:p>
        </p:txBody>
      </p:sp>
      <p:grpSp>
        <p:nvGrpSpPr>
          <p:cNvPr id="51" name="Group 51"/>
          <p:cNvGrpSpPr/>
          <p:nvPr/>
        </p:nvGrpSpPr>
        <p:grpSpPr>
          <a:xfrm>
            <a:off x="12649205" y="6931378"/>
            <a:ext cx="4636778" cy="2789687"/>
            <a:chOff x="0" y="0"/>
            <a:chExt cx="6182370" cy="3719582"/>
          </a:xfrm>
        </p:grpSpPr>
        <p:sp>
          <p:nvSpPr>
            <p:cNvPr id="52" name="Freeform 52"/>
            <p:cNvSpPr/>
            <p:nvPr/>
          </p:nvSpPr>
          <p:spPr>
            <a:xfrm>
              <a:off x="12700" y="12700"/>
              <a:ext cx="6156960" cy="3694176"/>
            </a:xfrm>
            <a:custGeom>
              <a:avLst/>
              <a:gdLst/>
              <a:ahLst/>
              <a:cxnLst/>
              <a:rect l="l" t="t" r="r" b="b"/>
              <a:pathLst>
                <a:path w="6156960" h="3694176">
                  <a:moveTo>
                    <a:pt x="0" y="0"/>
                  </a:moveTo>
                  <a:lnTo>
                    <a:pt x="6156960" y="0"/>
                  </a:lnTo>
                  <a:lnTo>
                    <a:pt x="6156960" y="3694176"/>
                  </a:lnTo>
                  <a:lnTo>
                    <a:pt x="0" y="3694176"/>
                  </a:lnTo>
                  <a:close/>
                </a:path>
              </a:pathLst>
            </a:custGeom>
            <a:solidFill>
              <a:srgbClr val="FFDE59"/>
            </a:solidFill>
          </p:spPr>
          <p:txBody>
            <a:bodyPr/>
            <a:lstStyle/>
            <a:p>
              <a:endParaRPr lang="en-US"/>
            </a:p>
          </p:txBody>
        </p:sp>
        <p:sp>
          <p:nvSpPr>
            <p:cNvPr id="53" name="Freeform 53"/>
            <p:cNvSpPr/>
            <p:nvPr/>
          </p:nvSpPr>
          <p:spPr>
            <a:xfrm>
              <a:off x="0" y="0"/>
              <a:ext cx="6182360" cy="3719576"/>
            </a:xfrm>
            <a:custGeom>
              <a:avLst/>
              <a:gdLst/>
              <a:ahLst/>
              <a:cxnLst/>
              <a:rect l="l" t="t" r="r" b="b"/>
              <a:pathLst>
                <a:path w="6182360" h="3719576">
                  <a:moveTo>
                    <a:pt x="12700" y="0"/>
                  </a:moveTo>
                  <a:lnTo>
                    <a:pt x="6169660" y="0"/>
                  </a:lnTo>
                  <a:cubicBezTo>
                    <a:pt x="6176645" y="0"/>
                    <a:pt x="6182360" y="5715"/>
                    <a:pt x="6182360" y="12700"/>
                  </a:cubicBezTo>
                  <a:lnTo>
                    <a:pt x="6182360" y="3706876"/>
                  </a:lnTo>
                  <a:cubicBezTo>
                    <a:pt x="6182360" y="3713861"/>
                    <a:pt x="6176645" y="3719576"/>
                    <a:pt x="6169660" y="3719576"/>
                  </a:cubicBezTo>
                  <a:lnTo>
                    <a:pt x="12700" y="3719576"/>
                  </a:lnTo>
                  <a:cubicBezTo>
                    <a:pt x="5715" y="3719576"/>
                    <a:pt x="0" y="3713861"/>
                    <a:pt x="0" y="3706876"/>
                  </a:cubicBezTo>
                  <a:lnTo>
                    <a:pt x="0" y="12700"/>
                  </a:lnTo>
                  <a:cubicBezTo>
                    <a:pt x="0" y="5715"/>
                    <a:pt x="5715" y="0"/>
                    <a:pt x="12700" y="0"/>
                  </a:cubicBezTo>
                  <a:moveTo>
                    <a:pt x="12700" y="25400"/>
                  </a:moveTo>
                  <a:lnTo>
                    <a:pt x="12700" y="12700"/>
                  </a:lnTo>
                  <a:lnTo>
                    <a:pt x="25400" y="12700"/>
                  </a:lnTo>
                  <a:lnTo>
                    <a:pt x="25400" y="3706876"/>
                  </a:lnTo>
                  <a:lnTo>
                    <a:pt x="12700" y="3706876"/>
                  </a:lnTo>
                  <a:lnTo>
                    <a:pt x="12700" y="3694176"/>
                  </a:lnTo>
                  <a:lnTo>
                    <a:pt x="6169660" y="3694176"/>
                  </a:lnTo>
                  <a:lnTo>
                    <a:pt x="6169660" y="3706876"/>
                  </a:lnTo>
                  <a:lnTo>
                    <a:pt x="6156960" y="3706876"/>
                  </a:lnTo>
                  <a:lnTo>
                    <a:pt x="6156960" y="12700"/>
                  </a:lnTo>
                  <a:lnTo>
                    <a:pt x="6169660" y="12700"/>
                  </a:lnTo>
                  <a:lnTo>
                    <a:pt x="6169660" y="25400"/>
                  </a:lnTo>
                  <a:lnTo>
                    <a:pt x="12700" y="25400"/>
                  </a:lnTo>
                  <a:close/>
                </a:path>
              </a:pathLst>
            </a:custGeom>
            <a:solidFill>
              <a:srgbClr val="FFFFFF"/>
            </a:solidFill>
          </p:spPr>
          <p:txBody>
            <a:bodyPr/>
            <a:lstStyle/>
            <a:p>
              <a:endParaRPr lang="en-US"/>
            </a:p>
          </p:txBody>
        </p:sp>
      </p:grpSp>
      <p:sp>
        <p:nvSpPr>
          <p:cNvPr id="54" name="TextBox 54"/>
          <p:cNvSpPr txBox="1"/>
          <p:nvPr/>
        </p:nvSpPr>
        <p:spPr>
          <a:xfrm>
            <a:off x="12733025" y="7415250"/>
            <a:ext cx="4469137" cy="1831467"/>
          </a:xfrm>
          <a:prstGeom prst="rect">
            <a:avLst/>
          </a:prstGeom>
        </p:spPr>
        <p:txBody>
          <a:bodyPr lIns="0" tIns="0" rIns="0" bIns="0" rtlCol="0" anchor="t">
            <a:spAutoFit/>
          </a:bodyPr>
          <a:lstStyle/>
          <a:p>
            <a:pPr algn="ctr">
              <a:lnSpc>
                <a:spcPts val="3564"/>
              </a:lnSpc>
            </a:pPr>
            <a:r>
              <a:rPr lang="en-US" sz="3300" b="1">
                <a:solidFill>
                  <a:srgbClr val="000000"/>
                </a:solidFill>
                <a:latin typeface="Arimo Bold"/>
                <a:ea typeface="Arimo Bold"/>
                <a:cs typeface="Arimo Bold"/>
                <a:sym typeface="Arimo Bold"/>
              </a:rPr>
              <a:t>A person whose brain functioning is the dominant societal standard of “normal.”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6"/>
          <p:cNvSpPr txBox="1"/>
          <p:nvPr/>
        </p:nvSpPr>
        <p:spPr>
          <a:xfrm>
            <a:off x="1028700" y="1084800"/>
            <a:ext cx="16134320" cy="1005078"/>
          </a:xfrm>
          <a:prstGeom prst="rect">
            <a:avLst/>
          </a:prstGeom>
        </p:spPr>
        <p:txBody>
          <a:bodyPr lIns="0" tIns="0" rIns="0" bIns="0" rtlCol="0" anchor="t">
            <a:spAutoFit/>
          </a:bodyPr>
          <a:lstStyle/>
          <a:p>
            <a:pPr algn="ctr">
              <a:lnSpc>
                <a:spcPts val="7776"/>
              </a:lnSpc>
            </a:pPr>
            <a:r>
              <a:rPr lang="en-US" sz="7200" b="1">
                <a:solidFill>
                  <a:srgbClr val="004082"/>
                </a:solidFill>
                <a:latin typeface="Montserrat Bold"/>
                <a:ea typeface="Montserrat Bold"/>
                <a:cs typeface="Montserrat Bold"/>
                <a:sym typeface="Montserrat Bold"/>
              </a:rPr>
              <a:t>What Should We Do Now?</a:t>
            </a:r>
          </a:p>
        </p:txBody>
      </p:sp>
      <p:grpSp>
        <p:nvGrpSpPr>
          <p:cNvPr id="17" name="Group 17"/>
          <p:cNvGrpSpPr/>
          <p:nvPr/>
        </p:nvGrpSpPr>
        <p:grpSpPr>
          <a:xfrm>
            <a:off x="461181" y="3047114"/>
            <a:ext cx="3753178" cy="2259526"/>
            <a:chOff x="0" y="0"/>
            <a:chExt cx="5004238" cy="3012702"/>
          </a:xfrm>
        </p:grpSpPr>
        <p:sp>
          <p:nvSpPr>
            <p:cNvPr id="18" name="Freeform 18"/>
            <p:cNvSpPr/>
            <p:nvPr/>
          </p:nvSpPr>
          <p:spPr>
            <a:xfrm>
              <a:off x="12700" y="12700"/>
              <a:ext cx="4978781" cy="2987294"/>
            </a:xfrm>
            <a:custGeom>
              <a:avLst/>
              <a:gdLst/>
              <a:ahLst/>
              <a:cxnLst/>
              <a:rect l="l" t="t" r="r" b="b"/>
              <a:pathLst>
                <a:path w="4978781" h="2987294">
                  <a:moveTo>
                    <a:pt x="0" y="0"/>
                  </a:moveTo>
                  <a:lnTo>
                    <a:pt x="4978781" y="0"/>
                  </a:lnTo>
                  <a:lnTo>
                    <a:pt x="4978781" y="2987294"/>
                  </a:lnTo>
                  <a:lnTo>
                    <a:pt x="0" y="2987294"/>
                  </a:lnTo>
                  <a:close/>
                </a:path>
              </a:pathLst>
            </a:custGeom>
            <a:solidFill>
              <a:srgbClr val="FFB303"/>
            </a:solidFill>
          </p:spPr>
          <p:txBody>
            <a:bodyPr/>
            <a:lstStyle/>
            <a:p>
              <a:endParaRPr lang="en-US"/>
            </a:p>
          </p:txBody>
        </p:sp>
        <p:sp>
          <p:nvSpPr>
            <p:cNvPr id="19" name="Freeform 19"/>
            <p:cNvSpPr/>
            <p:nvPr/>
          </p:nvSpPr>
          <p:spPr>
            <a:xfrm>
              <a:off x="0" y="0"/>
              <a:ext cx="5004181" cy="3012694"/>
            </a:xfrm>
            <a:custGeom>
              <a:avLst/>
              <a:gdLst/>
              <a:ahLst/>
              <a:cxnLst/>
              <a:rect l="l" t="t" r="r" b="b"/>
              <a:pathLst>
                <a:path w="5004181" h="3012694">
                  <a:moveTo>
                    <a:pt x="12700" y="0"/>
                  </a:moveTo>
                  <a:lnTo>
                    <a:pt x="4991481" y="0"/>
                  </a:lnTo>
                  <a:cubicBezTo>
                    <a:pt x="4998466" y="0"/>
                    <a:pt x="5004181" y="5715"/>
                    <a:pt x="5004181" y="12700"/>
                  </a:cubicBezTo>
                  <a:lnTo>
                    <a:pt x="5004181" y="2999994"/>
                  </a:lnTo>
                  <a:cubicBezTo>
                    <a:pt x="5004181" y="3006979"/>
                    <a:pt x="4998466" y="3012694"/>
                    <a:pt x="4991481" y="3012694"/>
                  </a:cubicBezTo>
                  <a:lnTo>
                    <a:pt x="12700" y="3012694"/>
                  </a:lnTo>
                  <a:cubicBezTo>
                    <a:pt x="5715" y="3012694"/>
                    <a:pt x="0" y="3006979"/>
                    <a:pt x="0" y="2999994"/>
                  </a:cubicBezTo>
                  <a:lnTo>
                    <a:pt x="0" y="12700"/>
                  </a:lnTo>
                  <a:cubicBezTo>
                    <a:pt x="0" y="5715"/>
                    <a:pt x="5715" y="0"/>
                    <a:pt x="12700" y="0"/>
                  </a:cubicBezTo>
                  <a:moveTo>
                    <a:pt x="12700" y="25400"/>
                  </a:moveTo>
                  <a:lnTo>
                    <a:pt x="12700" y="12700"/>
                  </a:lnTo>
                  <a:lnTo>
                    <a:pt x="25400" y="12700"/>
                  </a:lnTo>
                  <a:lnTo>
                    <a:pt x="25400" y="2999994"/>
                  </a:lnTo>
                  <a:lnTo>
                    <a:pt x="12700" y="2999994"/>
                  </a:lnTo>
                  <a:lnTo>
                    <a:pt x="12700" y="2987294"/>
                  </a:lnTo>
                  <a:lnTo>
                    <a:pt x="4991481" y="2987294"/>
                  </a:lnTo>
                  <a:lnTo>
                    <a:pt x="4991481" y="2999994"/>
                  </a:lnTo>
                  <a:lnTo>
                    <a:pt x="4978781" y="2999994"/>
                  </a:lnTo>
                  <a:lnTo>
                    <a:pt x="4978781" y="12700"/>
                  </a:lnTo>
                  <a:lnTo>
                    <a:pt x="4991481" y="12700"/>
                  </a:lnTo>
                  <a:lnTo>
                    <a:pt x="4991481" y="25400"/>
                  </a:lnTo>
                  <a:lnTo>
                    <a:pt x="12700" y="25400"/>
                  </a:lnTo>
                  <a:close/>
                </a:path>
              </a:pathLst>
            </a:custGeom>
            <a:solidFill>
              <a:srgbClr val="FFFFFF"/>
            </a:solidFill>
          </p:spPr>
          <p:txBody>
            <a:bodyPr/>
            <a:lstStyle/>
            <a:p>
              <a:endParaRPr lang="en-US"/>
            </a:p>
          </p:txBody>
        </p:sp>
      </p:grpSp>
      <p:sp>
        <p:nvSpPr>
          <p:cNvPr id="20" name="TextBox 20"/>
          <p:cNvSpPr txBox="1"/>
          <p:nvPr/>
        </p:nvSpPr>
        <p:spPr>
          <a:xfrm>
            <a:off x="583165" y="3894175"/>
            <a:ext cx="3509210" cy="584454"/>
          </a:xfrm>
          <a:prstGeom prst="rect">
            <a:avLst/>
          </a:prstGeom>
        </p:spPr>
        <p:txBody>
          <a:bodyPr lIns="0" tIns="0" rIns="0" bIns="0" rtlCol="0" anchor="t">
            <a:spAutoFit/>
          </a:bodyPr>
          <a:lstStyle/>
          <a:p>
            <a:pPr algn="ctr">
              <a:lnSpc>
                <a:spcPts val="2268"/>
              </a:lnSpc>
            </a:pPr>
            <a:r>
              <a:rPr lang="en-US" sz="2100">
                <a:solidFill>
                  <a:srgbClr val="FFFFFF"/>
                </a:solidFill>
                <a:latin typeface="Arimo"/>
                <a:ea typeface="Arimo"/>
                <a:cs typeface="Arimo"/>
                <a:sym typeface="Arimo"/>
              </a:rPr>
              <a:t>Education: Learn through Chamber membership</a:t>
            </a:r>
          </a:p>
        </p:txBody>
      </p:sp>
      <p:grpSp>
        <p:nvGrpSpPr>
          <p:cNvPr id="21" name="Group 21"/>
          <p:cNvGrpSpPr/>
          <p:nvPr/>
        </p:nvGrpSpPr>
        <p:grpSpPr>
          <a:xfrm>
            <a:off x="5054160" y="3047114"/>
            <a:ext cx="3753178" cy="2259526"/>
            <a:chOff x="0" y="0"/>
            <a:chExt cx="5004238" cy="3012702"/>
          </a:xfrm>
        </p:grpSpPr>
        <p:sp>
          <p:nvSpPr>
            <p:cNvPr id="22" name="Freeform 22"/>
            <p:cNvSpPr/>
            <p:nvPr/>
          </p:nvSpPr>
          <p:spPr>
            <a:xfrm>
              <a:off x="12700" y="12700"/>
              <a:ext cx="4978781" cy="2987294"/>
            </a:xfrm>
            <a:custGeom>
              <a:avLst/>
              <a:gdLst/>
              <a:ahLst/>
              <a:cxnLst/>
              <a:rect l="l" t="t" r="r" b="b"/>
              <a:pathLst>
                <a:path w="4978781" h="2987294">
                  <a:moveTo>
                    <a:pt x="0" y="0"/>
                  </a:moveTo>
                  <a:lnTo>
                    <a:pt x="4978781" y="0"/>
                  </a:lnTo>
                  <a:lnTo>
                    <a:pt x="4978781" y="2987294"/>
                  </a:lnTo>
                  <a:lnTo>
                    <a:pt x="0" y="2987294"/>
                  </a:lnTo>
                  <a:close/>
                </a:path>
              </a:pathLst>
            </a:custGeom>
            <a:solidFill>
              <a:srgbClr val="004082"/>
            </a:solidFill>
          </p:spPr>
          <p:txBody>
            <a:bodyPr/>
            <a:lstStyle/>
            <a:p>
              <a:endParaRPr lang="en-US"/>
            </a:p>
          </p:txBody>
        </p:sp>
        <p:sp>
          <p:nvSpPr>
            <p:cNvPr id="23" name="Freeform 23"/>
            <p:cNvSpPr/>
            <p:nvPr/>
          </p:nvSpPr>
          <p:spPr>
            <a:xfrm>
              <a:off x="0" y="0"/>
              <a:ext cx="5004181" cy="3012694"/>
            </a:xfrm>
            <a:custGeom>
              <a:avLst/>
              <a:gdLst/>
              <a:ahLst/>
              <a:cxnLst/>
              <a:rect l="l" t="t" r="r" b="b"/>
              <a:pathLst>
                <a:path w="5004181" h="3012694">
                  <a:moveTo>
                    <a:pt x="12700" y="0"/>
                  </a:moveTo>
                  <a:lnTo>
                    <a:pt x="4991481" y="0"/>
                  </a:lnTo>
                  <a:cubicBezTo>
                    <a:pt x="4998466" y="0"/>
                    <a:pt x="5004181" y="5715"/>
                    <a:pt x="5004181" y="12700"/>
                  </a:cubicBezTo>
                  <a:lnTo>
                    <a:pt x="5004181" y="2999994"/>
                  </a:lnTo>
                  <a:cubicBezTo>
                    <a:pt x="5004181" y="3006979"/>
                    <a:pt x="4998466" y="3012694"/>
                    <a:pt x="4991481" y="3012694"/>
                  </a:cubicBezTo>
                  <a:lnTo>
                    <a:pt x="12700" y="3012694"/>
                  </a:lnTo>
                  <a:cubicBezTo>
                    <a:pt x="5715" y="3012694"/>
                    <a:pt x="0" y="3006979"/>
                    <a:pt x="0" y="2999994"/>
                  </a:cubicBezTo>
                  <a:lnTo>
                    <a:pt x="0" y="12700"/>
                  </a:lnTo>
                  <a:cubicBezTo>
                    <a:pt x="0" y="5715"/>
                    <a:pt x="5715" y="0"/>
                    <a:pt x="12700" y="0"/>
                  </a:cubicBezTo>
                  <a:moveTo>
                    <a:pt x="12700" y="25400"/>
                  </a:moveTo>
                  <a:lnTo>
                    <a:pt x="12700" y="12700"/>
                  </a:lnTo>
                  <a:lnTo>
                    <a:pt x="25400" y="12700"/>
                  </a:lnTo>
                  <a:lnTo>
                    <a:pt x="25400" y="2999994"/>
                  </a:lnTo>
                  <a:lnTo>
                    <a:pt x="12700" y="2999994"/>
                  </a:lnTo>
                  <a:lnTo>
                    <a:pt x="12700" y="2987294"/>
                  </a:lnTo>
                  <a:lnTo>
                    <a:pt x="4991481" y="2987294"/>
                  </a:lnTo>
                  <a:lnTo>
                    <a:pt x="4991481" y="2999994"/>
                  </a:lnTo>
                  <a:lnTo>
                    <a:pt x="4978781" y="2999994"/>
                  </a:lnTo>
                  <a:lnTo>
                    <a:pt x="4978781" y="12700"/>
                  </a:lnTo>
                  <a:lnTo>
                    <a:pt x="4991481" y="12700"/>
                  </a:lnTo>
                  <a:lnTo>
                    <a:pt x="4991481" y="25400"/>
                  </a:lnTo>
                  <a:lnTo>
                    <a:pt x="12700" y="25400"/>
                  </a:lnTo>
                  <a:close/>
                </a:path>
              </a:pathLst>
            </a:custGeom>
            <a:solidFill>
              <a:srgbClr val="FFFFFF"/>
            </a:solidFill>
          </p:spPr>
          <p:txBody>
            <a:bodyPr/>
            <a:lstStyle/>
            <a:p>
              <a:endParaRPr lang="en-US"/>
            </a:p>
          </p:txBody>
        </p:sp>
      </p:grpSp>
      <p:sp>
        <p:nvSpPr>
          <p:cNvPr id="24" name="TextBox 24"/>
          <p:cNvSpPr txBox="1"/>
          <p:nvPr/>
        </p:nvSpPr>
        <p:spPr>
          <a:xfrm>
            <a:off x="5176144" y="3608425"/>
            <a:ext cx="3509210" cy="1155954"/>
          </a:xfrm>
          <a:prstGeom prst="rect">
            <a:avLst/>
          </a:prstGeom>
        </p:spPr>
        <p:txBody>
          <a:bodyPr lIns="0" tIns="0" rIns="0" bIns="0" rtlCol="0" anchor="t">
            <a:spAutoFit/>
          </a:bodyPr>
          <a:lstStyle/>
          <a:p>
            <a:pPr algn="ctr">
              <a:lnSpc>
                <a:spcPts val="2268"/>
              </a:lnSpc>
            </a:pPr>
            <a:r>
              <a:rPr lang="en-US" sz="2100">
                <a:solidFill>
                  <a:srgbClr val="FFFFFF"/>
                </a:solidFill>
                <a:latin typeface="Arimo"/>
                <a:ea typeface="Arimo"/>
                <a:cs typeface="Arimo"/>
                <a:sym typeface="Arimo"/>
              </a:rPr>
              <a:t>Networking: Meet and chat with neurodivergent individuals, entrepreneurs and business owners.  </a:t>
            </a:r>
          </a:p>
        </p:txBody>
      </p:sp>
      <p:grpSp>
        <p:nvGrpSpPr>
          <p:cNvPr id="25" name="Group 25"/>
          <p:cNvGrpSpPr/>
          <p:nvPr/>
        </p:nvGrpSpPr>
        <p:grpSpPr>
          <a:xfrm>
            <a:off x="9647139" y="3047114"/>
            <a:ext cx="3753179" cy="2259526"/>
            <a:chOff x="0" y="0"/>
            <a:chExt cx="5004238" cy="3012702"/>
          </a:xfrm>
        </p:grpSpPr>
        <p:sp>
          <p:nvSpPr>
            <p:cNvPr id="26" name="Freeform 26"/>
            <p:cNvSpPr/>
            <p:nvPr/>
          </p:nvSpPr>
          <p:spPr>
            <a:xfrm>
              <a:off x="12700" y="12700"/>
              <a:ext cx="4978781" cy="2987294"/>
            </a:xfrm>
            <a:custGeom>
              <a:avLst/>
              <a:gdLst/>
              <a:ahLst/>
              <a:cxnLst/>
              <a:rect l="l" t="t" r="r" b="b"/>
              <a:pathLst>
                <a:path w="4978781" h="2987294">
                  <a:moveTo>
                    <a:pt x="0" y="0"/>
                  </a:moveTo>
                  <a:lnTo>
                    <a:pt x="4978781" y="0"/>
                  </a:lnTo>
                  <a:lnTo>
                    <a:pt x="4978781" y="2987294"/>
                  </a:lnTo>
                  <a:lnTo>
                    <a:pt x="0" y="2987294"/>
                  </a:lnTo>
                  <a:close/>
                </a:path>
              </a:pathLst>
            </a:custGeom>
            <a:solidFill>
              <a:srgbClr val="FFB303"/>
            </a:solidFill>
          </p:spPr>
          <p:txBody>
            <a:bodyPr/>
            <a:lstStyle/>
            <a:p>
              <a:endParaRPr lang="en-US"/>
            </a:p>
          </p:txBody>
        </p:sp>
        <p:sp>
          <p:nvSpPr>
            <p:cNvPr id="27" name="Freeform 27"/>
            <p:cNvSpPr/>
            <p:nvPr/>
          </p:nvSpPr>
          <p:spPr>
            <a:xfrm>
              <a:off x="0" y="0"/>
              <a:ext cx="5004181" cy="3012694"/>
            </a:xfrm>
            <a:custGeom>
              <a:avLst/>
              <a:gdLst/>
              <a:ahLst/>
              <a:cxnLst/>
              <a:rect l="l" t="t" r="r" b="b"/>
              <a:pathLst>
                <a:path w="5004181" h="3012694">
                  <a:moveTo>
                    <a:pt x="12700" y="0"/>
                  </a:moveTo>
                  <a:lnTo>
                    <a:pt x="4991481" y="0"/>
                  </a:lnTo>
                  <a:cubicBezTo>
                    <a:pt x="4998466" y="0"/>
                    <a:pt x="5004181" y="5715"/>
                    <a:pt x="5004181" y="12700"/>
                  </a:cubicBezTo>
                  <a:lnTo>
                    <a:pt x="5004181" y="2999994"/>
                  </a:lnTo>
                  <a:cubicBezTo>
                    <a:pt x="5004181" y="3006979"/>
                    <a:pt x="4998466" y="3012694"/>
                    <a:pt x="4991481" y="3012694"/>
                  </a:cubicBezTo>
                  <a:lnTo>
                    <a:pt x="12700" y="3012694"/>
                  </a:lnTo>
                  <a:cubicBezTo>
                    <a:pt x="5715" y="3012694"/>
                    <a:pt x="0" y="3006979"/>
                    <a:pt x="0" y="2999994"/>
                  </a:cubicBezTo>
                  <a:lnTo>
                    <a:pt x="0" y="12700"/>
                  </a:lnTo>
                  <a:cubicBezTo>
                    <a:pt x="0" y="5715"/>
                    <a:pt x="5715" y="0"/>
                    <a:pt x="12700" y="0"/>
                  </a:cubicBezTo>
                  <a:moveTo>
                    <a:pt x="12700" y="25400"/>
                  </a:moveTo>
                  <a:lnTo>
                    <a:pt x="12700" y="12700"/>
                  </a:lnTo>
                  <a:lnTo>
                    <a:pt x="25400" y="12700"/>
                  </a:lnTo>
                  <a:lnTo>
                    <a:pt x="25400" y="2999994"/>
                  </a:lnTo>
                  <a:lnTo>
                    <a:pt x="12700" y="2999994"/>
                  </a:lnTo>
                  <a:lnTo>
                    <a:pt x="12700" y="2987294"/>
                  </a:lnTo>
                  <a:lnTo>
                    <a:pt x="4991481" y="2987294"/>
                  </a:lnTo>
                  <a:lnTo>
                    <a:pt x="4991481" y="2999994"/>
                  </a:lnTo>
                  <a:lnTo>
                    <a:pt x="4978781" y="2999994"/>
                  </a:lnTo>
                  <a:lnTo>
                    <a:pt x="4978781" y="12700"/>
                  </a:lnTo>
                  <a:lnTo>
                    <a:pt x="4991481" y="12700"/>
                  </a:lnTo>
                  <a:lnTo>
                    <a:pt x="4991481" y="25400"/>
                  </a:lnTo>
                  <a:lnTo>
                    <a:pt x="12700" y="25400"/>
                  </a:lnTo>
                  <a:close/>
                </a:path>
              </a:pathLst>
            </a:custGeom>
            <a:solidFill>
              <a:srgbClr val="FFFFFF"/>
            </a:solidFill>
          </p:spPr>
          <p:txBody>
            <a:bodyPr/>
            <a:lstStyle/>
            <a:p>
              <a:endParaRPr lang="en-US"/>
            </a:p>
          </p:txBody>
        </p:sp>
      </p:grpSp>
      <p:sp>
        <p:nvSpPr>
          <p:cNvPr id="28" name="TextBox 28"/>
          <p:cNvSpPr txBox="1"/>
          <p:nvPr/>
        </p:nvSpPr>
        <p:spPr>
          <a:xfrm>
            <a:off x="9769123" y="3608425"/>
            <a:ext cx="3509211" cy="1155954"/>
          </a:xfrm>
          <a:prstGeom prst="rect">
            <a:avLst/>
          </a:prstGeom>
        </p:spPr>
        <p:txBody>
          <a:bodyPr lIns="0" tIns="0" rIns="0" bIns="0" rtlCol="0" anchor="t">
            <a:spAutoFit/>
          </a:bodyPr>
          <a:lstStyle/>
          <a:p>
            <a:pPr algn="ctr">
              <a:lnSpc>
                <a:spcPts val="2268"/>
              </a:lnSpc>
            </a:pPr>
            <a:r>
              <a:rPr lang="en-US" sz="2100">
                <a:solidFill>
                  <a:srgbClr val="FFFFFF"/>
                </a:solidFill>
                <a:latin typeface="Arimo"/>
                <a:ea typeface="Arimo"/>
                <a:cs typeface="Arimo"/>
                <a:sym typeface="Arimo"/>
              </a:rPr>
              <a:t>Ensure there is at least one person on your team who can coordinate inclusion efforts</a:t>
            </a:r>
          </a:p>
        </p:txBody>
      </p:sp>
      <p:grpSp>
        <p:nvGrpSpPr>
          <p:cNvPr id="29" name="Group 29"/>
          <p:cNvGrpSpPr/>
          <p:nvPr/>
        </p:nvGrpSpPr>
        <p:grpSpPr>
          <a:xfrm>
            <a:off x="14240118" y="3047114"/>
            <a:ext cx="3753179" cy="2259526"/>
            <a:chOff x="0" y="0"/>
            <a:chExt cx="5004238" cy="3012702"/>
          </a:xfrm>
        </p:grpSpPr>
        <p:sp>
          <p:nvSpPr>
            <p:cNvPr id="30" name="Freeform 30"/>
            <p:cNvSpPr/>
            <p:nvPr/>
          </p:nvSpPr>
          <p:spPr>
            <a:xfrm>
              <a:off x="12700" y="12700"/>
              <a:ext cx="4978781" cy="2987294"/>
            </a:xfrm>
            <a:custGeom>
              <a:avLst/>
              <a:gdLst/>
              <a:ahLst/>
              <a:cxnLst/>
              <a:rect l="l" t="t" r="r" b="b"/>
              <a:pathLst>
                <a:path w="4978781" h="2987294">
                  <a:moveTo>
                    <a:pt x="0" y="0"/>
                  </a:moveTo>
                  <a:lnTo>
                    <a:pt x="4978781" y="0"/>
                  </a:lnTo>
                  <a:lnTo>
                    <a:pt x="4978781" y="2987294"/>
                  </a:lnTo>
                  <a:lnTo>
                    <a:pt x="0" y="2987294"/>
                  </a:lnTo>
                  <a:close/>
                </a:path>
              </a:pathLst>
            </a:custGeom>
            <a:solidFill>
              <a:srgbClr val="FC0301"/>
            </a:solidFill>
          </p:spPr>
          <p:txBody>
            <a:bodyPr/>
            <a:lstStyle/>
            <a:p>
              <a:endParaRPr lang="en-US"/>
            </a:p>
          </p:txBody>
        </p:sp>
        <p:sp>
          <p:nvSpPr>
            <p:cNvPr id="31" name="Freeform 31"/>
            <p:cNvSpPr/>
            <p:nvPr/>
          </p:nvSpPr>
          <p:spPr>
            <a:xfrm>
              <a:off x="0" y="0"/>
              <a:ext cx="5004181" cy="3012694"/>
            </a:xfrm>
            <a:custGeom>
              <a:avLst/>
              <a:gdLst/>
              <a:ahLst/>
              <a:cxnLst/>
              <a:rect l="l" t="t" r="r" b="b"/>
              <a:pathLst>
                <a:path w="5004181" h="3012694">
                  <a:moveTo>
                    <a:pt x="12700" y="0"/>
                  </a:moveTo>
                  <a:lnTo>
                    <a:pt x="4991481" y="0"/>
                  </a:lnTo>
                  <a:cubicBezTo>
                    <a:pt x="4998466" y="0"/>
                    <a:pt x="5004181" y="5715"/>
                    <a:pt x="5004181" y="12700"/>
                  </a:cubicBezTo>
                  <a:lnTo>
                    <a:pt x="5004181" y="2999994"/>
                  </a:lnTo>
                  <a:cubicBezTo>
                    <a:pt x="5004181" y="3006979"/>
                    <a:pt x="4998466" y="3012694"/>
                    <a:pt x="4991481" y="3012694"/>
                  </a:cubicBezTo>
                  <a:lnTo>
                    <a:pt x="12700" y="3012694"/>
                  </a:lnTo>
                  <a:cubicBezTo>
                    <a:pt x="5715" y="3012694"/>
                    <a:pt x="0" y="3006979"/>
                    <a:pt x="0" y="2999994"/>
                  </a:cubicBezTo>
                  <a:lnTo>
                    <a:pt x="0" y="12700"/>
                  </a:lnTo>
                  <a:cubicBezTo>
                    <a:pt x="0" y="5715"/>
                    <a:pt x="5715" y="0"/>
                    <a:pt x="12700" y="0"/>
                  </a:cubicBezTo>
                  <a:moveTo>
                    <a:pt x="12700" y="25400"/>
                  </a:moveTo>
                  <a:lnTo>
                    <a:pt x="12700" y="12700"/>
                  </a:lnTo>
                  <a:lnTo>
                    <a:pt x="25400" y="12700"/>
                  </a:lnTo>
                  <a:lnTo>
                    <a:pt x="25400" y="2999994"/>
                  </a:lnTo>
                  <a:lnTo>
                    <a:pt x="12700" y="2999994"/>
                  </a:lnTo>
                  <a:lnTo>
                    <a:pt x="12700" y="2987294"/>
                  </a:lnTo>
                  <a:lnTo>
                    <a:pt x="4991481" y="2987294"/>
                  </a:lnTo>
                  <a:lnTo>
                    <a:pt x="4991481" y="2999994"/>
                  </a:lnTo>
                  <a:lnTo>
                    <a:pt x="4978781" y="2999994"/>
                  </a:lnTo>
                  <a:lnTo>
                    <a:pt x="4978781" y="12700"/>
                  </a:lnTo>
                  <a:lnTo>
                    <a:pt x="4991481" y="12700"/>
                  </a:lnTo>
                  <a:lnTo>
                    <a:pt x="4991481" y="25400"/>
                  </a:lnTo>
                  <a:lnTo>
                    <a:pt x="12700" y="25400"/>
                  </a:lnTo>
                  <a:close/>
                </a:path>
              </a:pathLst>
            </a:custGeom>
            <a:solidFill>
              <a:srgbClr val="FFFFFF"/>
            </a:solidFill>
          </p:spPr>
          <p:txBody>
            <a:bodyPr/>
            <a:lstStyle/>
            <a:p>
              <a:endParaRPr lang="en-US"/>
            </a:p>
          </p:txBody>
        </p:sp>
      </p:grpSp>
      <p:sp>
        <p:nvSpPr>
          <p:cNvPr id="32" name="TextBox 32"/>
          <p:cNvSpPr txBox="1"/>
          <p:nvPr/>
        </p:nvSpPr>
        <p:spPr>
          <a:xfrm>
            <a:off x="14362102" y="3894175"/>
            <a:ext cx="3509211" cy="584454"/>
          </a:xfrm>
          <a:prstGeom prst="rect">
            <a:avLst/>
          </a:prstGeom>
        </p:spPr>
        <p:txBody>
          <a:bodyPr lIns="0" tIns="0" rIns="0" bIns="0" rtlCol="0" anchor="t">
            <a:spAutoFit/>
          </a:bodyPr>
          <a:lstStyle/>
          <a:p>
            <a:pPr algn="ctr">
              <a:lnSpc>
                <a:spcPts val="2268"/>
              </a:lnSpc>
            </a:pPr>
            <a:r>
              <a:rPr lang="en-US" sz="2100">
                <a:solidFill>
                  <a:srgbClr val="FFFFFF"/>
                </a:solidFill>
                <a:latin typeface="Arimo"/>
                <a:ea typeface="Arimo"/>
                <a:cs typeface="Arimo"/>
                <a:sym typeface="Arimo"/>
              </a:rPr>
              <a:t>Focus on Inclusive hiring and retention practices</a:t>
            </a:r>
          </a:p>
        </p:txBody>
      </p:sp>
      <p:grpSp>
        <p:nvGrpSpPr>
          <p:cNvPr id="33" name="Group 33"/>
          <p:cNvGrpSpPr/>
          <p:nvPr/>
        </p:nvGrpSpPr>
        <p:grpSpPr>
          <a:xfrm>
            <a:off x="461181" y="6146441"/>
            <a:ext cx="3753178" cy="2259526"/>
            <a:chOff x="0" y="0"/>
            <a:chExt cx="5004238" cy="3012702"/>
          </a:xfrm>
        </p:grpSpPr>
        <p:sp>
          <p:nvSpPr>
            <p:cNvPr id="34" name="Freeform 34"/>
            <p:cNvSpPr/>
            <p:nvPr/>
          </p:nvSpPr>
          <p:spPr>
            <a:xfrm>
              <a:off x="12700" y="12700"/>
              <a:ext cx="4978781" cy="2987294"/>
            </a:xfrm>
            <a:custGeom>
              <a:avLst/>
              <a:gdLst/>
              <a:ahLst/>
              <a:cxnLst/>
              <a:rect l="l" t="t" r="r" b="b"/>
              <a:pathLst>
                <a:path w="4978781" h="2987294">
                  <a:moveTo>
                    <a:pt x="0" y="0"/>
                  </a:moveTo>
                  <a:lnTo>
                    <a:pt x="4978781" y="0"/>
                  </a:lnTo>
                  <a:lnTo>
                    <a:pt x="4978781" y="2987294"/>
                  </a:lnTo>
                  <a:lnTo>
                    <a:pt x="0" y="2987294"/>
                  </a:lnTo>
                  <a:close/>
                </a:path>
              </a:pathLst>
            </a:custGeom>
            <a:solidFill>
              <a:srgbClr val="FC0301"/>
            </a:solidFill>
          </p:spPr>
          <p:txBody>
            <a:bodyPr/>
            <a:lstStyle/>
            <a:p>
              <a:endParaRPr lang="en-US"/>
            </a:p>
          </p:txBody>
        </p:sp>
        <p:sp>
          <p:nvSpPr>
            <p:cNvPr id="35" name="Freeform 35"/>
            <p:cNvSpPr/>
            <p:nvPr/>
          </p:nvSpPr>
          <p:spPr>
            <a:xfrm>
              <a:off x="0" y="0"/>
              <a:ext cx="5004181" cy="3012694"/>
            </a:xfrm>
            <a:custGeom>
              <a:avLst/>
              <a:gdLst/>
              <a:ahLst/>
              <a:cxnLst/>
              <a:rect l="l" t="t" r="r" b="b"/>
              <a:pathLst>
                <a:path w="5004181" h="3012694">
                  <a:moveTo>
                    <a:pt x="12700" y="0"/>
                  </a:moveTo>
                  <a:lnTo>
                    <a:pt x="4991481" y="0"/>
                  </a:lnTo>
                  <a:cubicBezTo>
                    <a:pt x="4998466" y="0"/>
                    <a:pt x="5004181" y="5715"/>
                    <a:pt x="5004181" y="12700"/>
                  </a:cubicBezTo>
                  <a:lnTo>
                    <a:pt x="5004181" y="2999994"/>
                  </a:lnTo>
                  <a:cubicBezTo>
                    <a:pt x="5004181" y="3006979"/>
                    <a:pt x="4998466" y="3012694"/>
                    <a:pt x="4991481" y="3012694"/>
                  </a:cubicBezTo>
                  <a:lnTo>
                    <a:pt x="12700" y="3012694"/>
                  </a:lnTo>
                  <a:cubicBezTo>
                    <a:pt x="5715" y="3012694"/>
                    <a:pt x="0" y="3006979"/>
                    <a:pt x="0" y="2999994"/>
                  </a:cubicBezTo>
                  <a:lnTo>
                    <a:pt x="0" y="12700"/>
                  </a:lnTo>
                  <a:cubicBezTo>
                    <a:pt x="0" y="5715"/>
                    <a:pt x="5715" y="0"/>
                    <a:pt x="12700" y="0"/>
                  </a:cubicBezTo>
                  <a:moveTo>
                    <a:pt x="12700" y="25400"/>
                  </a:moveTo>
                  <a:lnTo>
                    <a:pt x="12700" y="12700"/>
                  </a:lnTo>
                  <a:lnTo>
                    <a:pt x="25400" y="12700"/>
                  </a:lnTo>
                  <a:lnTo>
                    <a:pt x="25400" y="2999994"/>
                  </a:lnTo>
                  <a:lnTo>
                    <a:pt x="12700" y="2999994"/>
                  </a:lnTo>
                  <a:lnTo>
                    <a:pt x="12700" y="2987294"/>
                  </a:lnTo>
                  <a:lnTo>
                    <a:pt x="4991481" y="2987294"/>
                  </a:lnTo>
                  <a:lnTo>
                    <a:pt x="4991481" y="2999994"/>
                  </a:lnTo>
                  <a:lnTo>
                    <a:pt x="4978781" y="2999994"/>
                  </a:lnTo>
                  <a:lnTo>
                    <a:pt x="4978781" y="12700"/>
                  </a:lnTo>
                  <a:lnTo>
                    <a:pt x="4991481" y="12700"/>
                  </a:lnTo>
                  <a:lnTo>
                    <a:pt x="4991481" y="25400"/>
                  </a:lnTo>
                  <a:lnTo>
                    <a:pt x="12700" y="25400"/>
                  </a:lnTo>
                  <a:close/>
                </a:path>
              </a:pathLst>
            </a:custGeom>
            <a:solidFill>
              <a:srgbClr val="FFFFFF"/>
            </a:solidFill>
          </p:spPr>
          <p:txBody>
            <a:bodyPr/>
            <a:lstStyle/>
            <a:p>
              <a:endParaRPr lang="en-US"/>
            </a:p>
          </p:txBody>
        </p:sp>
      </p:grpSp>
      <p:sp>
        <p:nvSpPr>
          <p:cNvPr id="36" name="TextBox 36"/>
          <p:cNvSpPr txBox="1"/>
          <p:nvPr/>
        </p:nvSpPr>
        <p:spPr>
          <a:xfrm>
            <a:off x="583165" y="6993502"/>
            <a:ext cx="3509210" cy="584454"/>
          </a:xfrm>
          <a:prstGeom prst="rect">
            <a:avLst/>
          </a:prstGeom>
        </p:spPr>
        <p:txBody>
          <a:bodyPr lIns="0" tIns="0" rIns="0" bIns="0" rtlCol="0" anchor="t">
            <a:spAutoFit/>
          </a:bodyPr>
          <a:lstStyle/>
          <a:p>
            <a:pPr algn="ctr">
              <a:lnSpc>
                <a:spcPts val="2268"/>
              </a:lnSpc>
            </a:pPr>
            <a:r>
              <a:rPr lang="en-US" sz="2100">
                <a:solidFill>
                  <a:srgbClr val="FFFFFF"/>
                </a:solidFill>
                <a:latin typeface="Arimo"/>
                <a:ea typeface="Arimo"/>
                <a:cs typeface="Arimo"/>
                <a:sym typeface="Arimo"/>
              </a:rPr>
              <a:t>Think about reasonable adaptions</a:t>
            </a:r>
          </a:p>
        </p:txBody>
      </p:sp>
      <p:grpSp>
        <p:nvGrpSpPr>
          <p:cNvPr id="37" name="Group 37"/>
          <p:cNvGrpSpPr/>
          <p:nvPr/>
        </p:nvGrpSpPr>
        <p:grpSpPr>
          <a:xfrm>
            <a:off x="5054160" y="6146441"/>
            <a:ext cx="3753178" cy="2259526"/>
            <a:chOff x="0" y="0"/>
            <a:chExt cx="5004238" cy="3012702"/>
          </a:xfrm>
        </p:grpSpPr>
        <p:sp>
          <p:nvSpPr>
            <p:cNvPr id="38" name="Freeform 38"/>
            <p:cNvSpPr/>
            <p:nvPr/>
          </p:nvSpPr>
          <p:spPr>
            <a:xfrm>
              <a:off x="12700" y="12700"/>
              <a:ext cx="4978781" cy="2987294"/>
            </a:xfrm>
            <a:custGeom>
              <a:avLst/>
              <a:gdLst/>
              <a:ahLst/>
              <a:cxnLst/>
              <a:rect l="l" t="t" r="r" b="b"/>
              <a:pathLst>
                <a:path w="4978781" h="2987294">
                  <a:moveTo>
                    <a:pt x="0" y="0"/>
                  </a:moveTo>
                  <a:lnTo>
                    <a:pt x="4978781" y="0"/>
                  </a:lnTo>
                  <a:lnTo>
                    <a:pt x="4978781" y="2987294"/>
                  </a:lnTo>
                  <a:lnTo>
                    <a:pt x="0" y="2987294"/>
                  </a:lnTo>
                  <a:close/>
                </a:path>
              </a:pathLst>
            </a:custGeom>
            <a:solidFill>
              <a:srgbClr val="FFB303"/>
            </a:solidFill>
          </p:spPr>
          <p:txBody>
            <a:bodyPr/>
            <a:lstStyle/>
            <a:p>
              <a:endParaRPr lang="en-US"/>
            </a:p>
          </p:txBody>
        </p:sp>
        <p:sp>
          <p:nvSpPr>
            <p:cNvPr id="39" name="Freeform 39"/>
            <p:cNvSpPr/>
            <p:nvPr/>
          </p:nvSpPr>
          <p:spPr>
            <a:xfrm>
              <a:off x="0" y="0"/>
              <a:ext cx="5004181" cy="3012694"/>
            </a:xfrm>
            <a:custGeom>
              <a:avLst/>
              <a:gdLst/>
              <a:ahLst/>
              <a:cxnLst/>
              <a:rect l="l" t="t" r="r" b="b"/>
              <a:pathLst>
                <a:path w="5004181" h="3012694">
                  <a:moveTo>
                    <a:pt x="12700" y="0"/>
                  </a:moveTo>
                  <a:lnTo>
                    <a:pt x="4991481" y="0"/>
                  </a:lnTo>
                  <a:cubicBezTo>
                    <a:pt x="4998466" y="0"/>
                    <a:pt x="5004181" y="5715"/>
                    <a:pt x="5004181" y="12700"/>
                  </a:cubicBezTo>
                  <a:lnTo>
                    <a:pt x="5004181" y="2999994"/>
                  </a:lnTo>
                  <a:cubicBezTo>
                    <a:pt x="5004181" y="3006979"/>
                    <a:pt x="4998466" y="3012694"/>
                    <a:pt x="4991481" y="3012694"/>
                  </a:cubicBezTo>
                  <a:lnTo>
                    <a:pt x="12700" y="3012694"/>
                  </a:lnTo>
                  <a:cubicBezTo>
                    <a:pt x="5715" y="3012694"/>
                    <a:pt x="0" y="3006979"/>
                    <a:pt x="0" y="2999994"/>
                  </a:cubicBezTo>
                  <a:lnTo>
                    <a:pt x="0" y="12700"/>
                  </a:lnTo>
                  <a:cubicBezTo>
                    <a:pt x="0" y="5715"/>
                    <a:pt x="5715" y="0"/>
                    <a:pt x="12700" y="0"/>
                  </a:cubicBezTo>
                  <a:moveTo>
                    <a:pt x="12700" y="25400"/>
                  </a:moveTo>
                  <a:lnTo>
                    <a:pt x="12700" y="12700"/>
                  </a:lnTo>
                  <a:lnTo>
                    <a:pt x="25400" y="12700"/>
                  </a:lnTo>
                  <a:lnTo>
                    <a:pt x="25400" y="2999994"/>
                  </a:lnTo>
                  <a:lnTo>
                    <a:pt x="12700" y="2999994"/>
                  </a:lnTo>
                  <a:lnTo>
                    <a:pt x="12700" y="2987294"/>
                  </a:lnTo>
                  <a:lnTo>
                    <a:pt x="4991481" y="2987294"/>
                  </a:lnTo>
                  <a:lnTo>
                    <a:pt x="4991481" y="2999994"/>
                  </a:lnTo>
                  <a:lnTo>
                    <a:pt x="4978781" y="2999994"/>
                  </a:lnTo>
                  <a:lnTo>
                    <a:pt x="4978781" y="12700"/>
                  </a:lnTo>
                  <a:lnTo>
                    <a:pt x="4991481" y="12700"/>
                  </a:lnTo>
                  <a:lnTo>
                    <a:pt x="4991481" y="25400"/>
                  </a:lnTo>
                  <a:lnTo>
                    <a:pt x="12700" y="25400"/>
                  </a:lnTo>
                  <a:close/>
                </a:path>
              </a:pathLst>
            </a:custGeom>
            <a:solidFill>
              <a:srgbClr val="FFFFFF"/>
            </a:solidFill>
          </p:spPr>
          <p:txBody>
            <a:bodyPr/>
            <a:lstStyle/>
            <a:p>
              <a:endParaRPr lang="en-US"/>
            </a:p>
          </p:txBody>
        </p:sp>
      </p:grpSp>
      <p:sp>
        <p:nvSpPr>
          <p:cNvPr id="40" name="TextBox 40"/>
          <p:cNvSpPr txBox="1"/>
          <p:nvPr/>
        </p:nvSpPr>
        <p:spPr>
          <a:xfrm>
            <a:off x="5176144" y="6850627"/>
            <a:ext cx="3509210" cy="870204"/>
          </a:xfrm>
          <a:prstGeom prst="rect">
            <a:avLst/>
          </a:prstGeom>
        </p:spPr>
        <p:txBody>
          <a:bodyPr lIns="0" tIns="0" rIns="0" bIns="0" rtlCol="0" anchor="t">
            <a:spAutoFit/>
          </a:bodyPr>
          <a:lstStyle/>
          <a:p>
            <a:pPr algn="ctr">
              <a:lnSpc>
                <a:spcPts val="2268"/>
              </a:lnSpc>
            </a:pPr>
            <a:r>
              <a:rPr lang="en-US" sz="2100">
                <a:solidFill>
                  <a:srgbClr val="FFFFFF"/>
                </a:solidFill>
                <a:latin typeface="Arimo"/>
                <a:ea typeface="Arimo"/>
                <a:cs typeface="Arimo"/>
                <a:sym typeface="Arimo"/>
              </a:rPr>
              <a:t>Ensure visibility as a company that welcomes disclosure </a:t>
            </a:r>
          </a:p>
        </p:txBody>
      </p:sp>
      <p:grpSp>
        <p:nvGrpSpPr>
          <p:cNvPr id="41" name="Group 41"/>
          <p:cNvGrpSpPr/>
          <p:nvPr/>
        </p:nvGrpSpPr>
        <p:grpSpPr>
          <a:xfrm>
            <a:off x="9647139" y="6146441"/>
            <a:ext cx="3753179" cy="2259526"/>
            <a:chOff x="0" y="0"/>
            <a:chExt cx="5004238" cy="3012702"/>
          </a:xfrm>
        </p:grpSpPr>
        <p:sp>
          <p:nvSpPr>
            <p:cNvPr id="42" name="Freeform 42"/>
            <p:cNvSpPr/>
            <p:nvPr/>
          </p:nvSpPr>
          <p:spPr>
            <a:xfrm>
              <a:off x="12700" y="12700"/>
              <a:ext cx="4978781" cy="2987294"/>
            </a:xfrm>
            <a:custGeom>
              <a:avLst/>
              <a:gdLst/>
              <a:ahLst/>
              <a:cxnLst/>
              <a:rect l="l" t="t" r="r" b="b"/>
              <a:pathLst>
                <a:path w="4978781" h="2987294">
                  <a:moveTo>
                    <a:pt x="0" y="0"/>
                  </a:moveTo>
                  <a:lnTo>
                    <a:pt x="4978781" y="0"/>
                  </a:lnTo>
                  <a:lnTo>
                    <a:pt x="4978781" y="2987294"/>
                  </a:lnTo>
                  <a:lnTo>
                    <a:pt x="0" y="2987294"/>
                  </a:lnTo>
                  <a:close/>
                </a:path>
              </a:pathLst>
            </a:custGeom>
            <a:solidFill>
              <a:srgbClr val="004082"/>
            </a:solidFill>
          </p:spPr>
          <p:txBody>
            <a:bodyPr/>
            <a:lstStyle/>
            <a:p>
              <a:endParaRPr lang="en-US"/>
            </a:p>
          </p:txBody>
        </p:sp>
        <p:sp>
          <p:nvSpPr>
            <p:cNvPr id="43" name="Freeform 43"/>
            <p:cNvSpPr/>
            <p:nvPr/>
          </p:nvSpPr>
          <p:spPr>
            <a:xfrm>
              <a:off x="0" y="0"/>
              <a:ext cx="5004181" cy="3012694"/>
            </a:xfrm>
            <a:custGeom>
              <a:avLst/>
              <a:gdLst/>
              <a:ahLst/>
              <a:cxnLst/>
              <a:rect l="l" t="t" r="r" b="b"/>
              <a:pathLst>
                <a:path w="5004181" h="3012694">
                  <a:moveTo>
                    <a:pt x="12700" y="0"/>
                  </a:moveTo>
                  <a:lnTo>
                    <a:pt x="4991481" y="0"/>
                  </a:lnTo>
                  <a:cubicBezTo>
                    <a:pt x="4998466" y="0"/>
                    <a:pt x="5004181" y="5715"/>
                    <a:pt x="5004181" y="12700"/>
                  </a:cubicBezTo>
                  <a:lnTo>
                    <a:pt x="5004181" y="2999994"/>
                  </a:lnTo>
                  <a:cubicBezTo>
                    <a:pt x="5004181" y="3006979"/>
                    <a:pt x="4998466" y="3012694"/>
                    <a:pt x="4991481" y="3012694"/>
                  </a:cubicBezTo>
                  <a:lnTo>
                    <a:pt x="12700" y="3012694"/>
                  </a:lnTo>
                  <a:cubicBezTo>
                    <a:pt x="5715" y="3012694"/>
                    <a:pt x="0" y="3006979"/>
                    <a:pt x="0" y="2999994"/>
                  </a:cubicBezTo>
                  <a:lnTo>
                    <a:pt x="0" y="12700"/>
                  </a:lnTo>
                  <a:cubicBezTo>
                    <a:pt x="0" y="5715"/>
                    <a:pt x="5715" y="0"/>
                    <a:pt x="12700" y="0"/>
                  </a:cubicBezTo>
                  <a:moveTo>
                    <a:pt x="12700" y="25400"/>
                  </a:moveTo>
                  <a:lnTo>
                    <a:pt x="12700" y="12700"/>
                  </a:lnTo>
                  <a:lnTo>
                    <a:pt x="25400" y="12700"/>
                  </a:lnTo>
                  <a:lnTo>
                    <a:pt x="25400" y="2999994"/>
                  </a:lnTo>
                  <a:lnTo>
                    <a:pt x="12700" y="2999994"/>
                  </a:lnTo>
                  <a:lnTo>
                    <a:pt x="12700" y="2987294"/>
                  </a:lnTo>
                  <a:lnTo>
                    <a:pt x="4991481" y="2987294"/>
                  </a:lnTo>
                  <a:lnTo>
                    <a:pt x="4991481" y="2999994"/>
                  </a:lnTo>
                  <a:lnTo>
                    <a:pt x="4978781" y="2999994"/>
                  </a:lnTo>
                  <a:lnTo>
                    <a:pt x="4978781" y="12700"/>
                  </a:lnTo>
                  <a:lnTo>
                    <a:pt x="4991481" y="12700"/>
                  </a:lnTo>
                  <a:lnTo>
                    <a:pt x="4991481" y="25400"/>
                  </a:lnTo>
                  <a:lnTo>
                    <a:pt x="12700" y="25400"/>
                  </a:lnTo>
                  <a:close/>
                </a:path>
              </a:pathLst>
            </a:custGeom>
            <a:solidFill>
              <a:srgbClr val="FFFFFF"/>
            </a:solidFill>
          </p:spPr>
          <p:txBody>
            <a:bodyPr/>
            <a:lstStyle/>
            <a:p>
              <a:endParaRPr lang="en-US"/>
            </a:p>
          </p:txBody>
        </p:sp>
      </p:grpSp>
      <p:sp>
        <p:nvSpPr>
          <p:cNvPr id="44" name="TextBox 44"/>
          <p:cNvSpPr txBox="1"/>
          <p:nvPr/>
        </p:nvSpPr>
        <p:spPr>
          <a:xfrm>
            <a:off x="9769123" y="7024363"/>
            <a:ext cx="3509211" cy="503682"/>
          </a:xfrm>
          <a:prstGeom prst="rect">
            <a:avLst/>
          </a:prstGeom>
        </p:spPr>
        <p:txBody>
          <a:bodyPr lIns="0" tIns="0" rIns="0" bIns="0" rtlCol="0" anchor="t">
            <a:spAutoFit/>
          </a:bodyPr>
          <a:lstStyle/>
          <a:p>
            <a:pPr algn="ctr">
              <a:lnSpc>
                <a:spcPts val="1944"/>
              </a:lnSpc>
            </a:pPr>
            <a:r>
              <a:rPr lang="en-US" sz="1800">
                <a:solidFill>
                  <a:srgbClr val="FFFFFF"/>
                </a:solidFill>
                <a:latin typeface="Arimo"/>
                <a:ea typeface="Arimo"/>
                <a:cs typeface="Arimo"/>
                <a:sym typeface="Arimo"/>
              </a:rPr>
              <a:t>Consider buddy/mentor systems, or ERGs</a:t>
            </a:r>
          </a:p>
        </p:txBody>
      </p:sp>
      <p:grpSp>
        <p:nvGrpSpPr>
          <p:cNvPr id="45" name="Group 45"/>
          <p:cNvGrpSpPr/>
          <p:nvPr/>
        </p:nvGrpSpPr>
        <p:grpSpPr>
          <a:xfrm>
            <a:off x="14240118" y="6146441"/>
            <a:ext cx="3753179" cy="2259526"/>
            <a:chOff x="0" y="0"/>
            <a:chExt cx="5004238" cy="3012702"/>
          </a:xfrm>
        </p:grpSpPr>
        <p:sp>
          <p:nvSpPr>
            <p:cNvPr id="46" name="Freeform 46"/>
            <p:cNvSpPr/>
            <p:nvPr/>
          </p:nvSpPr>
          <p:spPr>
            <a:xfrm>
              <a:off x="12700" y="12700"/>
              <a:ext cx="4978781" cy="2987294"/>
            </a:xfrm>
            <a:custGeom>
              <a:avLst/>
              <a:gdLst/>
              <a:ahLst/>
              <a:cxnLst/>
              <a:rect l="l" t="t" r="r" b="b"/>
              <a:pathLst>
                <a:path w="4978781" h="2987294">
                  <a:moveTo>
                    <a:pt x="0" y="0"/>
                  </a:moveTo>
                  <a:lnTo>
                    <a:pt x="4978781" y="0"/>
                  </a:lnTo>
                  <a:lnTo>
                    <a:pt x="4978781" y="2987294"/>
                  </a:lnTo>
                  <a:lnTo>
                    <a:pt x="0" y="2987294"/>
                  </a:lnTo>
                  <a:close/>
                </a:path>
              </a:pathLst>
            </a:custGeom>
            <a:solidFill>
              <a:srgbClr val="FFB303"/>
            </a:solidFill>
          </p:spPr>
          <p:txBody>
            <a:bodyPr/>
            <a:lstStyle/>
            <a:p>
              <a:endParaRPr lang="en-US"/>
            </a:p>
          </p:txBody>
        </p:sp>
        <p:sp>
          <p:nvSpPr>
            <p:cNvPr id="47" name="Freeform 47"/>
            <p:cNvSpPr/>
            <p:nvPr/>
          </p:nvSpPr>
          <p:spPr>
            <a:xfrm>
              <a:off x="0" y="0"/>
              <a:ext cx="5004181" cy="3012694"/>
            </a:xfrm>
            <a:custGeom>
              <a:avLst/>
              <a:gdLst/>
              <a:ahLst/>
              <a:cxnLst/>
              <a:rect l="l" t="t" r="r" b="b"/>
              <a:pathLst>
                <a:path w="5004181" h="3012694">
                  <a:moveTo>
                    <a:pt x="12700" y="0"/>
                  </a:moveTo>
                  <a:lnTo>
                    <a:pt x="4991481" y="0"/>
                  </a:lnTo>
                  <a:cubicBezTo>
                    <a:pt x="4998466" y="0"/>
                    <a:pt x="5004181" y="5715"/>
                    <a:pt x="5004181" y="12700"/>
                  </a:cubicBezTo>
                  <a:lnTo>
                    <a:pt x="5004181" y="2999994"/>
                  </a:lnTo>
                  <a:cubicBezTo>
                    <a:pt x="5004181" y="3006979"/>
                    <a:pt x="4998466" y="3012694"/>
                    <a:pt x="4991481" y="3012694"/>
                  </a:cubicBezTo>
                  <a:lnTo>
                    <a:pt x="12700" y="3012694"/>
                  </a:lnTo>
                  <a:cubicBezTo>
                    <a:pt x="5715" y="3012694"/>
                    <a:pt x="0" y="3006979"/>
                    <a:pt x="0" y="2999994"/>
                  </a:cubicBezTo>
                  <a:lnTo>
                    <a:pt x="0" y="12700"/>
                  </a:lnTo>
                  <a:cubicBezTo>
                    <a:pt x="0" y="5715"/>
                    <a:pt x="5715" y="0"/>
                    <a:pt x="12700" y="0"/>
                  </a:cubicBezTo>
                  <a:moveTo>
                    <a:pt x="12700" y="25400"/>
                  </a:moveTo>
                  <a:lnTo>
                    <a:pt x="12700" y="12700"/>
                  </a:lnTo>
                  <a:lnTo>
                    <a:pt x="25400" y="12700"/>
                  </a:lnTo>
                  <a:lnTo>
                    <a:pt x="25400" y="2999994"/>
                  </a:lnTo>
                  <a:lnTo>
                    <a:pt x="12700" y="2999994"/>
                  </a:lnTo>
                  <a:lnTo>
                    <a:pt x="12700" y="2987294"/>
                  </a:lnTo>
                  <a:lnTo>
                    <a:pt x="4991481" y="2987294"/>
                  </a:lnTo>
                  <a:lnTo>
                    <a:pt x="4991481" y="2999994"/>
                  </a:lnTo>
                  <a:lnTo>
                    <a:pt x="4978781" y="2999994"/>
                  </a:lnTo>
                  <a:lnTo>
                    <a:pt x="4978781" y="12700"/>
                  </a:lnTo>
                  <a:lnTo>
                    <a:pt x="4991481" y="12700"/>
                  </a:lnTo>
                  <a:lnTo>
                    <a:pt x="4991481" y="25400"/>
                  </a:lnTo>
                  <a:lnTo>
                    <a:pt x="12700" y="25400"/>
                  </a:lnTo>
                  <a:close/>
                </a:path>
              </a:pathLst>
            </a:custGeom>
            <a:solidFill>
              <a:srgbClr val="FFFFFF"/>
            </a:solidFill>
          </p:spPr>
          <p:txBody>
            <a:bodyPr/>
            <a:lstStyle/>
            <a:p>
              <a:endParaRPr lang="en-US"/>
            </a:p>
          </p:txBody>
        </p:sp>
      </p:grpSp>
      <p:sp>
        <p:nvSpPr>
          <p:cNvPr id="48" name="TextBox 48"/>
          <p:cNvSpPr txBox="1"/>
          <p:nvPr/>
        </p:nvSpPr>
        <p:spPr>
          <a:xfrm>
            <a:off x="14362102" y="6850627"/>
            <a:ext cx="3509211" cy="870204"/>
          </a:xfrm>
          <a:prstGeom prst="rect">
            <a:avLst/>
          </a:prstGeom>
        </p:spPr>
        <p:txBody>
          <a:bodyPr lIns="0" tIns="0" rIns="0" bIns="0" rtlCol="0" anchor="t">
            <a:spAutoFit/>
          </a:bodyPr>
          <a:lstStyle/>
          <a:p>
            <a:pPr algn="ctr">
              <a:lnSpc>
                <a:spcPts val="2268"/>
              </a:lnSpc>
            </a:pPr>
            <a:r>
              <a:rPr lang="en-US" sz="2100">
                <a:solidFill>
                  <a:srgbClr val="FFFFFF"/>
                </a:solidFill>
                <a:latin typeface="Arimo"/>
                <a:ea typeface="Arimo"/>
                <a:cs typeface="Arimo"/>
                <a:sym typeface="Arimo"/>
              </a:rPr>
              <a:t>Listen and ask questions, it’s okay to not have all the answers.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2"/>
          <p:cNvSpPr txBox="1"/>
          <p:nvPr/>
        </p:nvSpPr>
        <p:spPr>
          <a:xfrm>
            <a:off x="1028700" y="4272097"/>
            <a:ext cx="16230600" cy="2655920"/>
          </a:xfrm>
          <a:prstGeom prst="rect">
            <a:avLst/>
          </a:prstGeom>
        </p:spPr>
        <p:txBody>
          <a:bodyPr lIns="0" tIns="0" rIns="0" bIns="0" rtlCol="0" anchor="t">
            <a:spAutoFit/>
          </a:bodyPr>
          <a:lstStyle/>
          <a:p>
            <a:pPr algn="l">
              <a:lnSpc>
                <a:spcPts val="7200"/>
              </a:lnSpc>
            </a:pPr>
            <a:r>
              <a:rPr lang="en-US" sz="4000" dirty="0">
                <a:solidFill>
                  <a:srgbClr val="000000"/>
                </a:solidFill>
                <a:latin typeface="Arimo"/>
                <a:ea typeface="Arimo"/>
                <a:cs typeface="Arimo"/>
                <a:sym typeface="Arimo"/>
              </a:rPr>
              <a:t>By embracing </a:t>
            </a:r>
            <a:r>
              <a:rPr lang="en-US" sz="4000" b="1" dirty="0">
                <a:solidFill>
                  <a:srgbClr val="FC0301"/>
                </a:solidFill>
                <a:latin typeface="Arimo Bold"/>
                <a:ea typeface="Arimo Bold"/>
                <a:cs typeface="Arimo Bold"/>
                <a:sym typeface="Arimo Bold"/>
              </a:rPr>
              <a:t>NEURODIVERSITY</a:t>
            </a:r>
            <a:r>
              <a:rPr lang="en-US" sz="4000" dirty="0">
                <a:solidFill>
                  <a:srgbClr val="000000"/>
                </a:solidFill>
                <a:latin typeface="Arimo"/>
                <a:ea typeface="Arimo"/>
                <a:cs typeface="Arimo"/>
                <a:sym typeface="Arimo"/>
              </a:rPr>
              <a:t>, we can foster environments that respect and celebrate these differences, creating opportunities for all individuals to thrive and contribute their unique perspectives to society.</a:t>
            </a:r>
          </a:p>
        </p:txBody>
      </p:sp>
      <p:sp>
        <p:nvSpPr>
          <p:cNvPr id="3" name="Freeform 3"/>
          <p:cNvSpPr/>
          <p:nvPr/>
        </p:nvSpPr>
        <p:spPr>
          <a:xfrm>
            <a:off x="6849422" y="514345"/>
            <a:ext cx="3663733" cy="3338577"/>
          </a:xfrm>
          <a:custGeom>
            <a:avLst/>
            <a:gdLst/>
            <a:ahLst/>
            <a:cxnLst/>
            <a:rect l="l" t="t" r="r" b="b"/>
            <a:pathLst>
              <a:path w="3663733" h="3338577">
                <a:moveTo>
                  <a:pt x="0" y="0"/>
                </a:moveTo>
                <a:lnTo>
                  <a:pt x="3663733" y="0"/>
                </a:lnTo>
                <a:lnTo>
                  <a:pt x="3663733" y="3338577"/>
                </a:lnTo>
                <a:lnTo>
                  <a:pt x="0" y="33385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5A3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umbrella with words above it&#10;&#10;Description automatically generated">
            <a:extLst>
              <a:ext uri="{FF2B5EF4-FFF2-40B4-BE49-F238E27FC236}">
                <a16:creationId xmlns:a16="http://schemas.microsoft.com/office/drawing/2014/main" id="{C3FBE56C-F288-7EAE-4B5A-740A8C1A9415}"/>
              </a:ext>
            </a:extLst>
          </p:cNvPr>
          <p:cNvPicPr>
            <a:picLocks noChangeAspect="1"/>
          </p:cNvPicPr>
          <p:nvPr/>
        </p:nvPicPr>
        <p:blipFill>
          <a:blip r:embed="rId3"/>
          <a:stretch>
            <a:fillRect/>
          </a:stretch>
        </p:blipFill>
        <p:spPr>
          <a:xfrm>
            <a:off x="4944703" y="965200"/>
            <a:ext cx="8398592" cy="8356599"/>
          </a:xfrm>
          <a:prstGeom prst="rect">
            <a:avLst/>
          </a:prstGeom>
        </p:spPr>
      </p:pic>
    </p:spTree>
    <p:extLst>
      <p:ext uri="{BB962C8B-B14F-4D97-AF65-F5344CB8AC3E}">
        <p14:creationId xmlns:p14="http://schemas.microsoft.com/office/powerpoint/2010/main" val="1730044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AutoShape 2"/>
          <p:cNvSpPr/>
          <p:nvPr/>
        </p:nvSpPr>
        <p:spPr>
          <a:xfrm rot="5390477">
            <a:off x="12824281"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3" name="AutoShape 3"/>
          <p:cNvSpPr/>
          <p:nvPr/>
        </p:nvSpPr>
        <p:spPr>
          <a:xfrm rot="5390477">
            <a:off x="4118128"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4" name="AutoShape 4"/>
          <p:cNvSpPr/>
          <p:nvPr/>
        </p:nvSpPr>
        <p:spPr>
          <a:xfrm rot="5390477">
            <a:off x="5617285"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5" name="AutoShape 5"/>
          <p:cNvSpPr/>
          <p:nvPr/>
        </p:nvSpPr>
        <p:spPr>
          <a:xfrm rot="5390477">
            <a:off x="7116442"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6" name="AutoShape 6"/>
          <p:cNvSpPr/>
          <p:nvPr/>
        </p:nvSpPr>
        <p:spPr>
          <a:xfrm rot="5390477">
            <a:off x="8615599"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7" name="AutoShape 7"/>
          <p:cNvSpPr/>
          <p:nvPr/>
        </p:nvSpPr>
        <p:spPr>
          <a:xfrm rot="5390477">
            <a:off x="10114756"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8" name="AutoShape 8"/>
          <p:cNvSpPr/>
          <p:nvPr/>
        </p:nvSpPr>
        <p:spPr>
          <a:xfrm rot="5390477">
            <a:off x="11613913"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9" name="AutoShape 9"/>
          <p:cNvSpPr/>
          <p:nvPr/>
        </p:nvSpPr>
        <p:spPr>
          <a:xfrm rot="5390477">
            <a:off x="13113073"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grpSp>
        <p:nvGrpSpPr>
          <p:cNvPr id="11" name="Group 11"/>
          <p:cNvGrpSpPr/>
          <p:nvPr/>
        </p:nvGrpSpPr>
        <p:grpSpPr>
          <a:xfrm>
            <a:off x="11969592" y="0"/>
            <a:ext cx="6313836" cy="2475824"/>
            <a:chOff x="0" y="0"/>
            <a:chExt cx="8418448" cy="3301098"/>
          </a:xfrm>
        </p:grpSpPr>
        <p:sp>
          <p:nvSpPr>
            <p:cNvPr id="12" name="Freeform 12"/>
            <p:cNvSpPr/>
            <p:nvPr/>
          </p:nvSpPr>
          <p:spPr>
            <a:xfrm>
              <a:off x="0" y="0"/>
              <a:ext cx="8418449" cy="3301111"/>
            </a:xfrm>
            <a:custGeom>
              <a:avLst/>
              <a:gdLst/>
              <a:ahLst/>
              <a:cxnLst/>
              <a:rect l="l" t="t" r="r" b="b"/>
              <a:pathLst>
                <a:path w="8418449" h="3301111">
                  <a:moveTo>
                    <a:pt x="0" y="0"/>
                  </a:moveTo>
                  <a:lnTo>
                    <a:pt x="1692910" y="0"/>
                  </a:lnTo>
                  <a:lnTo>
                    <a:pt x="1825117" y="217551"/>
                  </a:lnTo>
                  <a:cubicBezTo>
                    <a:pt x="2453386" y="1147699"/>
                    <a:pt x="3517519" y="1759204"/>
                    <a:pt x="4724400" y="1759204"/>
                  </a:cubicBezTo>
                  <a:cubicBezTo>
                    <a:pt x="5931281" y="1759204"/>
                    <a:pt x="6995414" y="1147699"/>
                    <a:pt x="7623683" y="217551"/>
                  </a:cubicBezTo>
                  <a:lnTo>
                    <a:pt x="7755890" y="0"/>
                  </a:lnTo>
                  <a:lnTo>
                    <a:pt x="8418449" y="0"/>
                  </a:lnTo>
                  <a:lnTo>
                    <a:pt x="8418449" y="1680845"/>
                  </a:lnTo>
                  <a:lnTo>
                    <a:pt x="8287131" y="1825371"/>
                  </a:lnTo>
                  <a:cubicBezTo>
                    <a:pt x="7375271" y="2737104"/>
                    <a:pt x="6115685" y="3301111"/>
                    <a:pt x="4724400" y="3301111"/>
                  </a:cubicBezTo>
                  <a:cubicBezTo>
                    <a:pt x="2637409" y="3301111"/>
                    <a:pt x="846836" y="2032254"/>
                    <a:pt x="81915" y="223901"/>
                  </a:cubicBezTo>
                  <a:close/>
                </a:path>
              </a:pathLst>
            </a:custGeom>
            <a:solidFill>
              <a:srgbClr val="DBA094">
                <a:alpha val="49804"/>
              </a:srgbClr>
            </a:solidFill>
          </p:spPr>
          <p:txBody>
            <a:bodyPr/>
            <a:lstStyle/>
            <a:p>
              <a:endParaRPr lang="en-US"/>
            </a:p>
          </p:txBody>
        </p:sp>
      </p:grpSp>
      <p:sp>
        <p:nvSpPr>
          <p:cNvPr id="13" name="AutoShape 13"/>
          <p:cNvSpPr/>
          <p:nvPr/>
        </p:nvSpPr>
        <p:spPr>
          <a:xfrm rot="5390477">
            <a:off x="12841401"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4" name="AutoShape 14"/>
          <p:cNvSpPr/>
          <p:nvPr/>
        </p:nvSpPr>
        <p:spPr>
          <a:xfrm rot="5390477">
            <a:off x="4135248"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5" name="AutoShape 15"/>
          <p:cNvSpPr/>
          <p:nvPr/>
        </p:nvSpPr>
        <p:spPr>
          <a:xfrm rot="5390477">
            <a:off x="5634405"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6" name="AutoShape 16"/>
          <p:cNvSpPr/>
          <p:nvPr/>
        </p:nvSpPr>
        <p:spPr>
          <a:xfrm rot="5390477">
            <a:off x="7133562"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7" name="AutoShape 17"/>
          <p:cNvSpPr/>
          <p:nvPr/>
        </p:nvSpPr>
        <p:spPr>
          <a:xfrm rot="5390477">
            <a:off x="8632719"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8" name="AutoShape 18"/>
          <p:cNvSpPr/>
          <p:nvPr/>
        </p:nvSpPr>
        <p:spPr>
          <a:xfrm rot="5390477">
            <a:off x="10131876"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9" name="AutoShape 19"/>
          <p:cNvSpPr/>
          <p:nvPr/>
        </p:nvSpPr>
        <p:spPr>
          <a:xfrm rot="5390477">
            <a:off x="11631033"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20" name="AutoShape 20"/>
          <p:cNvSpPr/>
          <p:nvPr/>
        </p:nvSpPr>
        <p:spPr>
          <a:xfrm rot="5390477">
            <a:off x="13130193"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22" name="TextBox 22"/>
          <p:cNvSpPr txBox="1"/>
          <p:nvPr/>
        </p:nvSpPr>
        <p:spPr>
          <a:xfrm>
            <a:off x="777240" y="1880257"/>
            <a:ext cx="7246618" cy="1843659"/>
          </a:xfrm>
          <a:prstGeom prst="rect">
            <a:avLst/>
          </a:prstGeom>
        </p:spPr>
        <p:txBody>
          <a:bodyPr lIns="0" tIns="0" rIns="0" bIns="0" rtlCol="0" anchor="t">
            <a:spAutoFit/>
          </a:bodyPr>
          <a:lstStyle/>
          <a:p>
            <a:pPr algn="l">
              <a:lnSpc>
                <a:spcPts val="7128"/>
              </a:lnSpc>
            </a:pPr>
            <a:r>
              <a:rPr lang="en-US" sz="6600" b="1">
                <a:solidFill>
                  <a:srgbClr val="004082"/>
                </a:solidFill>
                <a:latin typeface="Montserrat Bold"/>
                <a:ea typeface="Montserrat Bold"/>
                <a:cs typeface="Montserrat Bold"/>
                <a:sym typeface="Montserrat Bold"/>
              </a:rPr>
              <a:t>Understanding Variability</a:t>
            </a:r>
          </a:p>
        </p:txBody>
      </p:sp>
      <p:sp>
        <p:nvSpPr>
          <p:cNvPr id="23" name="TextBox 23"/>
          <p:cNvSpPr txBox="1"/>
          <p:nvPr/>
        </p:nvSpPr>
        <p:spPr>
          <a:xfrm>
            <a:off x="777240" y="4485916"/>
            <a:ext cx="7246618" cy="4892493"/>
          </a:xfrm>
          <a:prstGeom prst="rect">
            <a:avLst/>
          </a:prstGeom>
        </p:spPr>
        <p:txBody>
          <a:bodyPr lIns="0" tIns="0" rIns="0" bIns="0" rtlCol="0" anchor="t">
            <a:spAutoFit/>
          </a:bodyPr>
          <a:lstStyle/>
          <a:p>
            <a:pPr algn="l">
              <a:lnSpc>
                <a:spcPts val="3839"/>
              </a:lnSpc>
            </a:pPr>
            <a:r>
              <a:rPr lang="en-US" sz="4000" dirty="0">
                <a:solidFill>
                  <a:srgbClr val="000000"/>
                </a:solidFill>
                <a:latin typeface="Cavolini" panose="020B0502040204020203" pitchFamily="66" charset="0"/>
                <a:ea typeface="Arimo"/>
                <a:cs typeface="Cavolini" panose="020B0502040204020203" pitchFamily="66" charset="0"/>
                <a:sym typeface="Arimo"/>
              </a:rPr>
              <a:t>Variation neurological functioning is natural and valuable. </a:t>
            </a:r>
          </a:p>
          <a:p>
            <a:pPr algn="l">
              <a:lnSpc>
                <a:spcPts val="3839"/>
              </a:lnSpc>
            </a:pPr>
            <a:endParaRPr lang="en-US" sz="4000" dirty="0">
              <a:solidFill>
                <a:srgbClr val="000000"/>
              </a:solidFill>
              <a:latin typeface="Cavolini" panose="020B0502040204020203" pitchFamily="66" charset="0"/>
              <a:ea typeface="Arimo"/>
              <a:cs typeface="Cavolini" panose="020B0502040204020203" pitchFamily="66" charset="0"/>
              <a:sym typeface="Arimo"/>
            </a:endParaRPr>
          </a:p>
          <a:p>
            <a:pPr algn="l">
              <a:lnSpc>
                <a:spcPts val="3839"/>
              </a:lnSpc>
            </a:pPr>
            <a:endParaRPr lang="en-US" sz="4000" dirty="0">
              <a:solidFill>
                <a:srgbClr val="000000"/>
              </a:solidFill>
              <a:latin typeface="Cavolini" panose="020B0502040204020203" pitchFamily="66" charset="0"/>
              <a:ea typeface="Arimo"/>
              <a:cs typeface="Cavolini" panose="020B0502040204020203" pitchFamily="66" charset="0"/>
              <a:sym typeface="Arimo"/>
            </a:endParaRPr>
          </a:p>
          <a:p>
            <a:pPr marL="579118" lvl="1" indent="-289559" algn="l">
              <a:lnSpc>
                <a:spcPts val="3839"/>
              </a:lnSpc>
              <a:buFont typeface="Arial"/>
              <a:buChar char="•"/>
            </a:pPr>
            <a:r>
              <a:rPr lang="en-US" sz="4000" dirty="0">
                <a:solidFill>
                  <a:srgbClr val="000000"/>
                </a:solidFill>
                <a:latin typeface="Cavolini" panose="020B0502040204020203" pitchFamily="66" charset="0"/>
                <a:ea typeface="Arimo"/>
                <a:cs typeface="Cavolini" panose="020B0502040204020203" pitchFamily="66" charset="0"/>
                <a:sym typeface="Arimo"/>
              </a:rPr>
              <a:t>Thinking </a:t>
            </a:r>
          </a:p>
          <a:p>
            <a:pPr marL="289559" lvl="1" algn="l">
              <a:lnSpc>
                <a:spcPts val="3839"/>
              </a:lnSpc>
            </a:pPr>
            <a:endParaRPr lang="en-US" sz="4000" dirty="0">
              <a:solidFill>
                <a:srgbClr val="000000"/>
              </a:solidFill>
              <a:latin typeface="Cavolini" panose="020B0502040204020203" pitchFamily="66" charset="0"/>
              <a:ea typeface="Arimo"/>
              <a:cs typeface="Cavolini" panose="020B0502040204020203" pitchFamily="66" charset="0"/>
              <a:sym typeface="Arimo"/>
            </a:endParaRPr>
          </a:p>
          <a:p>
            <a:pPr marL="579118" lvl="1" indent="-289559" algn="l">
              <a:lnSpc>
                <a:spcPts val="3839"/>
              </a:lnSpc>
              <a:buFont typeface="Arial"/>
              <a:buChar char="•"/>
            </a:pPr>
            <a:r>
              <a:rPr lang="en-US" sz="4000" dirty="0">
                <a:solidFill>
                  <a:srgbClr val="000000"/>
                </a:solidFill>
                <a:latin typeface="Cavolini" panose="020B0502040204020203" pitchFamily="66" charset="0"/>
                <a:ea typeface="Arimo"/>
                <a:cs typeface="Cavolini" panose="020B0502040204020203" pitchFamily="66" charset="0"/>
                <a:sym typeface="Arimo"/>
              </a:rPr>
              <a:t>Learning</a:t>
            </a:r>
          </a:p>
          <a:p>
            <a:pPr marL="289559" lvl="1" algn="l">
              <a:lnSpc>
                <a:spcPts val="3839"/>
              </a:lnSpc>
            </a:pPr>
            <a:endParaRPr lang="en-US" sz="4000" dirty="0">
              <a:solidFill>
                <a:srgbClr val="000000"/>
              </a:solidFill>
              <a:latin typeface="Cavolini" panose="020B0502040204020203" pitchFamily="66" charset="0"/>
              <a:ea typeface="Arimo"/>
              <a:cs typeface="Cavolini" panose="020B0502040204020203" pitchFamily="66" charset="0"/>
              <a:sym typeface="Arimo"/>
            </a:endParaRPr>
          </a:p>
          <a:p>
            <a:pPr marL="579118" lvl="1" indent="-289559" algn="l">
              <a:lnSpc>
                <a:spcPts val="3839"/>
              </a:lnSpc>
              <a:buFont typeface="Arial"/>
              <a:buChar char="•"/>
            </a:pPr>
            <a:r>
              <a:rPr lang="en-US" sz="4000" dirty="0">
                <a:solidFill>
                  <a:srgbClr val="000000"/>
                </a:solidFill>
                <a:latin typeface="Cavolini" panose="020B0502040204020203" pitchFamily="66" charset="0"/>
                <a:ea typeface="Arimo"/>
                <a:cs typeface="Cavolini" panose="020B0502040204020203" pitchFamily="66" charset="0"/>
                <a:sym typeface="Arimo"/>
              </a:rPr>
              <a:t>Experiencing the World</a:t>
            </a:r>
          </a:p>
        </p:txBody>
      </p:sp>
      <p:sp>
        <p:nvSpPr>
          <p:cNvPr id="24" name="Freeform 24" descr="Light bulb on yellow background with sketched light beams and cord"/>
          <p:cNvSpPr/>
          <p:nvPr/>
        </p:nvSpPr>
        <p:spPr>
          <a:xfrm>
            <a:off x="9127310" y="-5160"/>
            <a:ext cx="9194925" cy="10292158"/>
          </a:xfrm>
          <a:custGeom>
            <a:avLst/>
            <a:gdLst/>
            <a:ahLst/>
            <a:cxnLst/>
            <a:rect l="l" t="t" r="r" b="b"/>
            <a:pathLst>
              <a:path w="9194925" h="10292158">
                <a:moveTo>
                  <a:pt x="0" y="0"/>
                </a:moveTo>
                <a:lnTo>
                  <a:pt x="9194924" y="0"/>
                </a:lnTo>
                <a:lnTo>
                  <a:pt x="9194924" y="10292158"/>
                </a:lnTo>
                <a:lnTo>
                  <a:pt x="0" y="10292158"/>
                </a:lnTo>
                <a:lnTo>
                  <a:pt x="0" y="0"/>
                </a:lnTo>
                <a:close/>
              </a:path>
            </a:pathLst>
          </a:custGeom>
          <a:blipFill>
            <a:blip r:embed="rId2"/>
            <a:stretch>
              <a:fillRect l="-81277" r="-726" b="-37"/>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8502" y="804977"/>
            <a:ext cx="18283428" cy="10287000"/>
            <a:chOff x="0" y="0"/>
            <a:chExt cx="24377904" cy="13716000"/>
          </a:xfrm>
        </p:grpSpPr>
        <p:sp>
          <p:nvSpPr>
            <p:cNvPr id="3" name="Freeform 3"/>
            <p:cNvSpPr/>
            <p:nvPr/>
          </p:nvSpPr>
          <p:spPr>
            <a:xfrm>
              <a:off x="0" y="0"/>
              <a:ext cx="24377904" cy="13716000"/>
            </a:xfrm>
            <a:custGeom>
              <a:avLst/>
              <a:gdLst/>
              <a:ahLst/>
              <a:cxnLst/>
              <a:rect l="l" t="t" r="r" b="b"/>
              <a:pathLst>
                <a:path w="24377904" h="13716000">
                  <a:moveTo>
                    <a:pt x="0" y="0"/>
                  </a:moveTo>
                  <a:lnTo>
                    <a:pt x="24377904" y="0"/>
                  </a:lnTo>
                  <a:lnTo>
                    <a:pt x="24377904" y="13716000"/>
                  </a:lnTo>
                  <a:lnTo>
                    <a:pt x="0" y="13716000"/>
                  </a:lnTo>
                  <a:close/>
                </a:path>
              </a:pathLst>
            </a:custGeom>
            <a:solidFill>
              <a:srgbClr val="C3604D"/>
            </a:solidFill>
          </p:spPr>
          <p:txBody>
            <a:bodyPr/>
            <a:lstStyle/>
            <a:p>
              <a:endParaRPr lang="en-US"/>
            </a:p>
          </p:txBody>
        </p:sp>
      </p:grpSp>
      <p:sp>
        <p:nvSpPr>
          <p:cNvPr id="4" name="AutoShape 4"/>
          <p:cNvSpPr/>
          <p:nvPr/>
        </p:nvSpPr>
        <p:spPr>
          <a:xfrm>
            <a:off x="17759299" y="79069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5" name="AutoShape 5"/>
          <p:cNvSpPr/>
          <p:nvPr/>
        </p:nvSpPr>
        <p:spPr>
          <a:xfrm>
            <a:off x="58204" y="79069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6" name="AutoShape 6"/>
          <p:cNvSpPr/>
          <p:nvPr/>
        </p:nvSpPr>
        <p:spPr>
          <a:xfrm>
            <a:off x="1557361" y="79069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7" name="AutoShape 7"/>
          <p:cNvSpPr/>
          <p:nvPr/>
        </p:nvSpPr>
        <p:spPr>
          <a:xfrm>
            <a:off x="3056518" y="79069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8" name="AutoShape 8"/>
          <p:cNvSpPr/>
          <p:nvPr/>
        </p:nvSpPr>
        <p:spPr>
          <a:xfrm>
            <a:off x="4555675" y="79069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9" name="AutoShape 9"/>
          <p:cNvSpPr/>
          <p:nvPr/>
        </p:nvSpPr>
        <p:spPr>
          <a:xfrm>
            <a:off x="6054832" y="79069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10" name="AutoShape 10"/>
          <p:cNvSpPr/>
          <p:nvPr/>
        </p:nvSpPr>
        <p:spPr>
          <a:xfrm>
            <a:off x="7553989" y="79069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11" name="AutoShape 11"/>
          <p:cNvSpPr/>
          <p:nvPr/>
        </p:nvSpPr>
        <p:spPr>
          <a:xfrm>
            <a:off x="9053146" y="79069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12" name="AutoShape 12"/>
          <p:cNvSpPr/>
          <p:nvPr/>
        </p:nvSpPr>
        <p:spPr>
          <a:xfrm>
            <a:off x="10552303" y="79069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13" name="AutoShape 13"/>
          <p:cNvSpPr/>
          <p:nvPr/>
        </p:nvSpPr>
        <p:spPr>
          <a:xfrm>
            <a:off x="12051460" y="79069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14" name="AutoShape 14"/>
          <p:cNvSpPr/>
          <p:nvPr/>
        </p:nvSpPr>
        <p:spPr>
          <a:xfrm>
            <a:off x="13550617" y="79069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15" name="AutoShape 15"/>
          <p:cNvSpPr/>
          <p:nvPr/>
        </p:nvSpPr>
        <p:spPr>
          <a:xfrm>
            <a:off x="15049774" y="79069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16" name="AutoShape 16"/>
          <p:cNvSpPr/>
          <p:nvPr/>
        </p:nvSpPr>
        <p:spPr>
          <a:xfrm>
            <a:off x="16548931" y="79069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17" name="AutoShape 17"/>
          <p:cNvSpPr/>
          <p:nvPr/>
        </p:nvSpPr>
        <p:spPr>
          <a:xfrm>
            <a:off x="18048091" y="79069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19" name="AutoShape 19"/>
          <p:cNvSpPr/>
          <p:nvPr/>
        </p:nvSpPr>
        <p:spPr>
          <a:xfrm>
            <a:off x="-238402" y="1578823"/>
            <a:ext cx="18316575" cy="28575"/>
          </a:xfrm>
          <a:prstGeom prst="line">
            <a:avLst/>
          </a:prstGeom>
          <a:ln w="19050" cap="rnd">
            <a:solidFill>
              <a:srgbClr val="46B4A1"/>
            </a:solidFill>
            <a:prstDash val="solid"/>
            <a:headEnd type="none" w="sm" len="sm"/>
            <a:tailEnd type="none" w="sm" len="sm"/>
          </a:ln>
        </p:spPr>
        <p:txBody>
          <a:bodyPr/>
          <a:lstStyle/>
          <a:p>
            <a:endParaRPr lang="en-US"/>
          </a:p>
        </p:txBody>
      </p:sp>
      <p:sp>
        <p:nvSpPr>
          <p:cNvPr id="20" name="AutoShape 20"/>
          <p:cNvSpPr/>
          <p:nvPr/>
        </p:nvSpPr>
        <p:spPr>
          <a:xfrm>
            <a:off x="-238402" y="2414608"/>
            <a:ext cx="18316575" cy="28575"/>
          </a:xfrm>
          <a:prstGeom prst="line">
            <a:avLst/>
          </a:prstGeom>
          <a:ln w="19050" cap="rnd">
            <a:solidFill>
              <a:srgbClr val="46B4A1"/>
            </a:solidFill>
            <a:prstDash val="solid"/>
            <a:headEnd type="none" w="sm" len="sm"/>
            <a:tailEnd type="none" w="sm" len="sm"/>
          </a:ln>
        </p:spPr>
        <p:txBody>
          <a:bodyPr/>
          <a:lstStyle/>
          <a:p>
            <a:endParaRPr lang="en-US"/>
          </a:p>
        </p:txBody>
      </p:sp>
      <p:sp>
        <p:nvSpPr>
          <p:cNvPr id="21" name="AutoShape 21"/>
          <p:cNvSpPr/>
          <p:nvPr/>
        </p:nvSpPr>
        <p:spPr>
          <a:xfrm>
            <a:off x="-230588" y="3574669"/>
            <a:ext cx="18316575" cy="28575"/>
          </a:xfrm>
          <a:prstGeom prst="line">
            <a:avLst/>
          </a:prstGeom>
          <a:ln w="19050" cap="rnd">
            <a:solidFill>
              <a:srgbClr val="46B4A1"/>
            </a:solidFill>
            <a:prstDash val="solid"/>
            <a:headEnd type="none" w="sm" len="sm"/>
            <a:tailEnd type="none" w="sm" len="sm"/>
          </a:ln>
        </p:spPr>
        <p:txBody>
          <a:bodyPr/>
          <a:lstStyle/>
          <a:p>
            <a:endParaRPr lang="en-US"/>
          </a:p>
        </p:txBody>
      </p:sp>
      <p:sp>
        <p:nvSpPr>
          <p:cNvPr id="22" name="AutoShape 22"/>
          <p:cNvSpPr/>
          <p:nvPr/>
        </p:nvSpPr>
        <p:spPr>
          <a:xfrm>
            <a:off x="-230588" y="4410454"/>
            <a:ext cx="18316575" cy="28575"/>
          </a:xfrm>
          <a:prstGeom prst="line">
            <a:avLst/>
          </a:prstGeom>
          <a:ln w="19050" cap="rnd">
            <a:solidFill>
              <a:srgbClr val="46B4A1"/>
            </a:solidFill>
            <a:prstDash val="solid"/>
            <a:headEnd type="none" w="sm" len="sm"/>
            <a:tailEnd type="none" w="sm" len="sm"/>
          </a:ln>
        </p:spPr>
        <p:txBody>
          <a:bodyPr/>
          <a:lstStyle/>
          <a:p>
            <a:endParaRPr lang="en-US"/>
          </a:p>
        </p:txBody>
      </p:sp>
      <p:sp>
        <p:nvSpPr>
          <p:cNvPr id="23" name="AutoShape 23"/>
          <p:cNvSpPr/>
          <p:nvPr/>
        </p:nvSpPr>
        <p:spPr>
          <a:xfrm>
            <a:off x="-230588" y="5246239"/>
            <a:ext cx="18316575" cy="28575"/>
          </a:xfrm>
          <a:prstGeom prst="line">
            <a:avLst/>
          </a:prstGeom>
          <a:ln w="19050" cap="rnd">
            <a:solidFill>
              <a:srgbClr val="46B4A1"/>
            </a:solidFill>
            <a:prstDash val="solid"/>
            <a:headEnd type="none" w="sm" len="sm"/>
            <a:tailEnd type="none" w="sm" len="sm"/>
          </a:ln>
        </p:spPr>
        <p:txBody>
          <a:bodyPr/>
          <a:lstStyle/>
          <a:p>
            <a:endParaRPr lang="en-US"/>
          </a:p>
        </p:txBody>
      </p:sp>
      <p:sp>
        <p:nvSpPr>
          <p:cNvPr id="24" name="AutoShape 24"/>
          <p:cNvSpPr/>
          <p:nvPr/>
        </p:nvSpPr>
        <p:spPr>
          <a:xfrm>
            <a:off x="-230588" y="6082024"/>
            <a:ext cx="18316575" cy="28575"/>
          </a:xfrm>
          <a:prstGeom prst="line">
            <a:avLst/>
          </a:prstGeom>
          <a:ln w="19050" cap="rnd">
            <a:solidFill>
              <a:srgbClr val="46B4A1"/>
            </a:solidFill>
            <a:prstDash val="solid"/>
            <a:headEnd type="none" w="sm" len="sm"/>
            <a:tailEnd type="none" w="sm" len="sm"/>
          </a:ln>
        </p:spPr>
        <p:txBody>
          <a:bodyPr/>
          <a:lstStyle/>
          <a:p>
            <a:endParaRPr lang="en-US"/>
          </a:p>
        </p:txBody>
      </p:sp>
      <p:sp>
        <p:nvSpPr>
          <p:cNvPr id="25" name="AutoShape 25"/>
          <p:cNvSpPr/>
          <p:nvPr/>
        </p:nvSpPr>
        <p:spPr>
          <a:xfrm>
            <a:off x="-230588" y="6917809"/>
            <a:ext cx="18316575" cy="28575"/>
          </a:xfrm>
          <a:prstGeom prst="line">
            <a:avLst/>
          </a:prstGeom>
          <a:ln w="19050" cap="rnd">
            <a:solidFill>
              <a:srgbClr val="46B4A1"/>
            </a:solidFill>
            <a:prstDash val="solid"/>
            <a:headEnd type="none" w="sm" len="sm"/>
            <a:tailEnd type="none" w="sm" len="sm"/>
          </a:ln>
        </p:spPr>
        <p:txBody>
          <a:bodyPr/>
          <a:lstStyle/>
          <a:p>
            <a:endParaRPr lang="en-US"/>
          </a:p>
        </p:txBody>
      </p:sp>
      <p:sp>
        <p:nvSpPr>
          <p:cNvPr id="26" name="AutoShape 26"/>
          <p:cNvSpPr/>
          <p:nvPr/>
        </p:nvSpPr>
        <p:spPr>
          <a:xfrm>
            <a:off x="-230588" y="7753594"/>
            <a:ext cx="18316575" cy="28575"/>
          </a:xfrm>
          <a:prstGeom prst="line">
            <a:avLst/>
          </a:prstGeom>
          <a:ln w="19050" cap="rnd">
            <a:solidFill>
              <a:srgbClr val="46B4A1"/>
            </a:solidFill>
            <a:prstDash val="solid"/>
            <a:headEnd type="none" w="sm" len="sm"/>
            <a:tailEnd type="none" w="sm" len="sm"/>
          </a:ln>
        </p:spPr>
        <p:txBody>
          <a:bodyPr/>
          <a:lstStyle/>
          <a:p>
            <a:endParaRPr lang="en-US"/>
          </a:p>
        </p:txBody>
      </p:sp>
      <p:sp>
        <p:nvSpPr>
          <p:cNvPr id="27" name="AutoShape 27"/>
          <p:cNvSpPr/>
          <p:nvPr/>
        </p:nvSpPr>
        <p:spPr>
          <a:xfrm>
            <a:off x="-230588" y="8589379"/>
            <a:ext cx="18316575" cy="28575"/>
          </a:xfrm>
          <a:prstGeom prst="line">
            <a:avLst/>
          </a:prstGeom>
          <a:ln w="19050" cap="rnd">
            <a:solidFill>
              <a:srgbClr val="46B4A1"/>
            </a:solidFill>
            <a:prstDash val="solid"/>
            <a:headEnd type="none" w="sm" len="sm"/>
            <a:tailEnd type="none" w="sm" len="sm"/>
          </a:ln>
        </p:spPr>
        <p:txBody>
          <a:bodyPr/>
          <a:lstStyle/>
          <a:p>
            <a:endParaRPr lang="en-US"/>
          </a:p>
        </p:txBody>
      </p:sp>
      <p:sp>
        <p:nvSpPr>
          <p:cNvPr id="28" name="AutoShape 28"/>
          <p:cNvSpPr/>
          <p:nvPr/>
        </p:nvSpPr>
        <p:spPr>
          <a:xfrm>
            <a:off x="-230588" y="9425164"/>
            <a:ext cx="18316575" cy="28575"/>
          </a:xfrm>
          <a:prstGeom prst="line">
            <a:avLst/>
          </a:prstGeom>
          <a:ln w="19050" cap="rnd">
            <a:solidFill>
              <a:srgbClr val="46B4A1"/>
            </a:solidFill>
            <a:prstDash val="solid"/>
            <a:headEnd type="none" w="sm" len="sm"/>
            <a:tailEnd type="none" w="sm" len="sm"/>
          </a:ln>
        </p:spPr>
        <p:txBody>
          <a:bodyPr/>
          <a:lstStyle/>
          <a:p>
            <a:endParaRPr lang="en-US"/>
          </a:p>
        </p:txBody>
      </p:sp>
      <p:sp>
        <p:nvSpPr>
          <p:cNvPr id="29" name="AutoShape 29"/>
          <p:cNvSpPr/>
          <p:nvPr/>
        </p:nvSpPr>
        <p:spPr>
          <a:xfrm rot="5363">
            <a:off x="-22097" y="1029652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30" name="AutoShape 30"/>
          <p:cNvSpPr/>
          <p:nvPr/>
        </p:nvSpPr>
        <p:spPr>
          <a:xfrm>
            <a:off x="-205669" y="10182340"/>
            <a:ext cx="18316575" cy="28575"/>
          </a:xfrm>
          <a:prstGeom prst="line">
            <a:avLst/>
          </a:prstGeom>
          <a:ln w="19050" cap="rnd">
            <a:solidFill>
              <a:srgbClr val="46B4A1"/>
            </a:solidFill>
            <a:prstDash val="solid"/>
            <a:headEnd type="none" w="sm" len="sm"/>
            <a:tailEnd type="none" w="sm" len="sm"/>
          </a:ln>
        </p:spPr>
        <p:txBody>
          <a:bodyPr/>
          <a:lstStyle/>
          <a:p>
            <a:endParaRPr lang="en-US"/>
          </a:p>
        </p:txBody>
      </p:sp>
      <p:grpSp>
        <p:nvGrpSpPr>
          <p:cNvPr id="31" name="Group 31"/>
          <p:cNvGrpSpPr/>
          <p:nvPr/>
        </p:nvGrpSpPr>
        <p:grpSpPr>
          <a:xfrm>
            <a:off x="-217823" y="8327051"/>
            <a:ext cx="4200186" cy="2764926"/>
            <a:chOff x="0" y="0"/>
            <a:chExt cx="5600248" cy="3686568"/>
          </a:xfrm>
        </p:grpSpPr>
        <p:sp>
          <p:nvSpPr>
            <p:cNvPr id="32" name="Freeform 32"/>
            <p:cNvSpPr/>
            <p:nvPr/>
          </p:nvSpPr>
          <p:spPr>
            <a:xfrm>
              <a:off x="0" y="0"/>
              <a:ext cx="5600192" cy="3686556"/>
            </a:xfrm>
            <a:custGeom>
              <a:avLst/>
              <a:gdLst/>
              <a:ahLst/>
              <a:cxnLst/>
              <a:rect l="l" t="t" r="r" b="b"/>
              <a:pathLst>
                <a:path w="5600192" h="3686556">
                  <a:moveTo>
                    <a:pt x="750697" y="0"/>
                  </a:moveTo>
                  <a:cubicBezTo>
                    <a:pt x="3011551" y="0"/>
                    <a:pt x="4924679" y="1489202"/>
                    <a:pt x="5562600" y="3540125"/>
                  </a:cubicBezTo>
                  <a:lnTo>
                    <a:pt x="5600192" y="3686556"/>
                  </a:lnTo>
                  <a:lnTo>
                    <a:pt x="3975735" y="3686556"/>
                  </a:lnTo>
                  <a:lnTo>
                    <a:pt x="3972433" y="3677412"/>
                  </a:lnTo>
                  <a:cubicBezTo>
                    <a:pt x="3441573" y="2422525"/>
                    <a:pt x="2199005" y="1541907"/>
                    <a:pt x="750697" y="1541907"/>
                  </a:cubicBezTo>
                  <a:cubicBezTo>
                    <a:pt x="509270" y="1541907"/>
                    <a:pt x="273685" y="1566418"/>
                    <a:pt x="46101" y="1612900"/>
                  </a:cubicBezTo>
                  <a:lnTo>
                    <a:pt x="0" y="1624838"/>
                  </a:lnTo>
                  <a:lnTo>
                    <a:pt x="0" y="61976"/>
                  </a:lnTo>
                  <a:lnTo>
                    <a:pt x="235585" y="26035"/>
                  </a:lnTo>
                  <a:cubicBezTo>
                    <a:pt x="405003" y="8763"/>
                    <a:pt x="576834" y="0"/>
                    <a:pt x="750697" y="0"/>
                  </a:cubicBezTo>
                  <a:close/>
                </a:path>
              </a:pathLst>
            </a:custGeom>
            <a:solidFill>
              <a:srgbClr val="994433">
                <a:alpha val="19608"/>
              </a:srgbClr>
            </a:solidFill>
          </p:spPr>
          <p:txBody>
            <a:bodyPr/>
            <a:lstStyle/>
            <a:p>
              <a:endParaRPr lang="en-US"/>
            </a:p>
          </p:txBody>
        </p:sp>
      </p:grpSp>
      <p:grpSp>
        <p:nvGrpSpPr>
          <p:cNvPr id="33" name="Group 33"/>
          <p:cNvGrpSpPr/>
          <p:nvPr/>
        </p:nvGrpSpPr>
        <p:grpSpPr>
          <a:xfrm>
            <a:off x="-208502" y="804977"/>
            <a:ext cx="18283428" cy="10287000"/>
            <a:chOff x="0" y="0"/>
            <a:chExt cx="24377904" cy="13716000"/>
          </a:xfrm>
        </p:grpSpPr>
        <p:sp>
          <p:nvSpPr>
            <p:cNvPr id="34" name="Freeform 34"/>
            <p:cNvSpPr/>
            <p:nvPr/>
          </p:nvSpPr>
          <p:spPr>
            <a:xfrm>
              <a:off x="0" y="0"/>
              <a:ext cx="24377904" cy="13716000"/>
            </a:xfrm>
            <a:custGeom>
              <a:avLst/>
              <a:gdLst/>
              <a:ahLst/>
              <a:cxnLst/>
              <a:rect l="l" t="t" r="r" b="b"/>
              <a:pathLst>
                <a:path w="24377904" h="13716000">
                  <a:moveTo>
                    <a:pt x="0" y="0"/>
                  </a:moveTo>
                  <a:lnTo>
                    <a:pt x="24377904" y="0"/>
                  </a:lnTo>
                  <a:lnTo>
                    <a:pt x="24377904" y="13716000"/>
                  </a:lnTo>
                  <a:lnTo>
                    <a:pt x="0" y="13716000"/>
                  </a:lnTo>
                  <a:close/>
                </a:path>
              </a:pathLst>
            </a:custGeom>
            <a:solidFill>
              <a:srgbClr val="7162FE"/>
            </a:solidFill>
          </p:spPr>
          <p:txBody>
            <a:bodyPr/>
            <a:lstStyle/>
            <a:p>
              <a:endParaRPr lang="en-US"/>
            </a:p>
          </p:txBody>
        </p:sp>
      </p:grpSp>
      <p:sp>
        <p:nvSpPr>
          <p:cNvPr id="35" name="AutoShape 35"/>
          <p:cNvSpPr/>
          <p:nvPr/>
        </p:nvSpPr>
        <p:spPr>
          <a:xfrm>
            <a:off x="17767097" y="77164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36" name="AutoShape 36"/>
          <p:cNvSpPr/>
          <p:nvPr/>
        </p:nvSpPr>
        <p:spPr>
          <a:xfrm>
            <a:off x="66002" y="77164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37" name="AutoShape 37"/>
          <p:cNvSpPr/>
          <p:nvPr/>
        </p:nvSpPr>
        <p:spPr>
          <a:xfrm>
            <a:off x="1565159" y="77164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38" name="AutoShape 38"/>
          <p:cNvSpPr/>
          <p:nvPr/>
        </p:nvSpPr>
        <p:spPr>
          <a:xfrm>
            <a:off x="3064316" y="77164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39" name="AutoShape 39"/>
          <p:cNvSpPr/>
          <p:nvPr/>
        </p:nvSpPr>
        <p:spPr>
          <a:xfrm>
            <a:off x="4563473" y="77164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40" name="AutoShape 40"/>
          <p:cNvSpPr/>
          <p:nvPr/>
        </p:nvSpPr>
        <p:spPr>
          <a:xfrm>
            <a:off x="6062630" y="77164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41" name="AutoShape 41"/>
          <p:cNvSpPr/>
          <p:nvPr/>
        </p:nvSpPr>
        <p:spPr>
          <a:xfrm>
            <a:off x="7561787" y="77164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42" name="AutoShape 42"/>
          <p:cNvSpPr/>
          <p:nvPr/>
        </p:nvSpPr>
        <p:spPr>
          <a:xfrm>
            <a:off x="9060944" y="77164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43" name="AutoShape 43"/>
          <p:cNvSpPr/>
          <p:nvPr/>
        </p:nvSpPr>
        <p:spPr>
          <a:xfrm>
            <a:off x="10560101" y="77164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44" name="AutoShape 44"/>
          <p:cNvSpPr/>
          <p:nvPr/>
        </p:nvSpPr>
        <p:spPr>
          <a:xfrm>
            <a:off x="12059258" y="77164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45" name="AutoShape 45"/>
          <p:cNvSpPr/>
          <p:nvPr/>
        </p:nvSpPr>
        <p:spPr>
          <a:xfrm>
            <a:off x="13558415" y="77164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46" name="AutoShape 46"/>
          <p:cNvSpPr/>
          <p:nvPr/>
        </p:nvSpPr>
        <p:spPr>
          <a:xfrm>
            <a:off x="15057572" y="77164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47" name="AutoShape 47"/>
          <p:cNvSpPr/>
          <p:nvPr/>
        </p:nvSpPr>
        <p:spPr>
          <a:xfrm>
            <a:off x="16556729" y="77164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48" name="AutoShape 48"/>
          <p:cNvSpPr/>
          <p:nvPr/>
        </p:nvSpPr>
        <p:spPr>
          <a:xfrm>
            <a:off x="18055889" y="77164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49" name="AutoShape 49"/>
          <p:cNvSpPr/>
          <p:nvPr/>
        </p:nvSpPr>
        <p:spPr>
          <a:xfrm>
            <a:off x="-230603" y="1559773"/>
            <a:ext cx="18316575" cy="28575"/>
          </a:xfrm>
          <a:prstGeom prst="line">
            <a:avLst/>
          </a:prstGeom>
          <a:ln w="19050" cap="rnd">
            <a:solidFill>
              <a:srgbClr val="46B4A1"/>
            </a:solidFill>
            <a:prstDash val="solid"/>
            <a:headEnd type="none" w="sm" len="sm"/>
            <a:tailEnd type="none" w="sm" len="sm"/>
          </a:ln>
        </p:spPr>
        <p:txBody>
          <a:bodyPr/>
          <a:lstStyle/>
          <a:p>
            <a:endParaRPr lang="en-US"/>
          </a:p>
        </p:txBody>
      </p:sp>
      <p:sp>
        <p:nvSpPr>
          <p:cNvPr id="50" name="AutoShape 50"/>
          <p:cNvSpPr/>
          <p:nvPr/>
        </p:nvSpPr>
        <p:spPr>
          <a:xfrm>
            <a:off x="-230603" y="2395558"/>
            <a:ext cx="18316575" cy="28575"/>
          </a:xfrm>
          <a:prstGeom prst="line">
            <a:avLst/>
          </a:prstGeom>
          <a:ln w="19050" cap="rnd">
            <a:solidFill>
              <a:srgbClr val="46B4A1"/>
            </a:solidFill>
            <a:prstDash val="solid"/>
            <a:headEnd type="none" w="sm" len="sm"/>
            <a:tailEnd type="none" w="sm" len="sm"/>
          </a:ln>
        </p:spPr>
        <p:txBody>
          <a:bodyPr/>
          <a:lstStyle/>
          <a:p>
            <a:endParaRPr lang="en-US"/>
          </a:p>
        </p:txBody>
      </p:sp>
      <p:sp>
        <p:nvSpPr>
          <p:cNvPr id="51" name="AutoShape 51"/>
          <p:cNvSpPr/>
          <p:nvPr/>
        </p:nvSpPr>
        <p:spPr>
          <a:xfrm>
            <a:off x="-222790" y="3555619"/>
            <a:ext cx="18316575" cy="28575"/>
          </a:xfrm>
          <a:prstGeom prst="line">
            <a:avLst/>
          </a:prstGeom>
          <a:ln w="19050" cap="rnd">
            <a:solidFill>
              <a:srgbClr val="46B4A1"/>
            </a:solidFill>
            <a:prstDash val="solid"/>
            <a:headEnd type="none" w="sm" len="sm"/>
            <a:tailEnd type="none" w="sm" len="sm"/>
          </a:ln>
        </p:spPr>
        <p:txBody>
          <a:bodyPr/>
          <a:lstStyle/>
          <a:p>
            <a:endParaRPr lang="en-US"/>
          </a:p>
        </p:txBody>
      </p:sp>
      <p:sp>
        <p:nvSpPr>
          <p:cNvPr id="52" name="AutoShape 52"/>
          <p:cNvSpPr/>
          <p:nvPr/>
        </p:nvSpPr>
        <p:spPr>
          <a:xfrm>
            <a:off x="-222790" y="4391404"/>
            <a:ext cx="18316575" cy="28575"/>
          </a:xfrm>
          <a:prstGeom prst="line">
            <a:avLst/>
          </a:prstGeom>
          <a:ln w="19050" cap="rnd">
            <a:solidFill>
              <a:srgbClr val="46B4A1"/>
            </a:solidFill>
            <a:prstDash val="solid"/>
            <a:headEnd type="none" w="sm" len="sm"/>
            <a:tailEnd type="none" w="sm" len="sm"/>
          </a:ln>
        </p:spPr>
        <p:txBody>
          <a:bodyPr/>
          <a:lstStyle/>
          <a:p>
            <a:endParaRPr lang="en-US"/>
          </a:p>
        </p:txBody>
      </p:sp>
      <p:sp>
        <p:nvSpPr>
          <p:cNvPr id="53" name="AutoShape 53"/>
          <p:cNvSpPr/>
          <p:nvPr/>
        </p:nvSpPr>
        <p:spPr>
          <a:xfrm>
            <a:off x="-222790" y="5227189"/>
            <a:ext cx="18316575" cy="28575"/>
          </a:xfrm>
          <a:prstGeom prst="line">
            <a:avLst/>
          </a:prstGeom>
          <a:ln w="19050" cap="rnd">
            <a:solidFill>
              <a:srgbClr val="46B4A1"/>
            </a:solidFill>
            <a:prstDash val="solid"/>
            <a:headEnd type="none" w="sm" len="sm"/>
            <a:tailEnd type="none" w="sm" len="sm"/>
          </a:ln>
        </p:spPr>
        <p:txBody>
          <a:bodyPr/>
          <a:lstStyle/>
          <a:p>
            <a:endParaRPr lang="en-US"/>
          </a:p>
        </p:txBody>
      </p:sp>
      <p:sp>
        <p:nvSpPr>
          <p:cNvPr id="54" name="AutoShape 54"/>
          <p:cNvSpPr/>
          <p:nvPr/>
        </p:nvSpPr>
        <p:spPr>
          <a:xfrm>
            <a:off x="-222790" y="6062974"/>
            <a:ext cx="18316575" cy="28575"/>
          </a:xfrm>
          <a:prstGeom prst="line">
            <a:avLst/>
          </a:prstGeom>
          <a:ln w="19050" cap="rnd">
            <a:solidFill>
              <a:srgbClr val="46B4A1"/>
            </a:solidFill>
            <a:prstDash val="solid"/>
            <a:headEnd type="none" w="sm" len="sm"/>
            <a:tailEnd type="none" w="sm" len="sm"/>
          </a:ln>
        </p:spPr>
        <p:txBody>
          <a:bodyPr/>
          <a:lstStyle/>
          <a:p>
            <a:endParaRPr lang="en-US"/>
          </a:p>
        </p:txBody>
      </p:sp>
      <p:sp>
        <p:nvSpPr>
          <p:cNvPr id="55" name="AutoShape 55"/>
          <p:cNvSpPr/>
          <p:nvPr/>
        </p:nvSpPr>
        <p:spPr>
          <a:xfrm>
            <a:off x="-222790" y="6898759"/>
            <a:ext cx="18316575" cy="28575"/>
          </a:xfrm>
          <a:prstGeom prst="line">
            <a:avLst/>
          </a:prstGeom>
          <a:ln w="19050" cap="rnd">
            <a:solidFill>
              <a:srgbClr val="46B4A1"/>
            </a:solidFill>
            <a:prstDash val="solid"/>
            <a:headEnd type="none" w="sm" len="sm"/>
            <a:tailEnd type="none" w="sm" len="sm"/>
          </a:ln>
        </p:spPr>
        <p:txBody>
          <a:bodyPr/>
          <a:lstStyle/>
          <a:p>
            <a:endParaRPr lang="en-US"/>
          </a:p>
        </p:txBody>
      </p:sp>
      <p:sp>
        <p:nvSpPr>
          <p:cNvPr id="56" name="AutoShape 56"/>
          <p:cNvSpPr/>
          <p:nvPr/>
        </p:nvSpPr>
        <p:spPr>
          <a:xfrm>
            <a:off x="-222790" y="7734544"/>
            <a:ext cx="18316575" cy="28575"/>
          </a:xfrm>
          <a:prstGeom prst="line">
            <a:avLst/>
          </a:prstGeom>
          <a:ln w="19050" cap="rnd">
            <a:solidFill>
              <a:srgbClr val="46B4A1"/>
            </a:solidFill>
            <a:prstDash val="solid"/>
            <a:headEnd type="none" w="sm" len="sm"/>
            <a:tailEnd type="none" w="sm" len="sm"/>
          </a:ln>
        </p:spPr>
        <p:txBody>
          <a:bodyPr/>
          <a:lstStyle/>
          <a:p>
            <a:endParaRPr lang="en-US"/>
          </a:p>
        </p:txBody>
      </p:sp>
      <p:sp>
        <p:nvSpPr>
          <p:cNvPr id="57" name="AutoShape 57"/>
          <p:cNvSpPr/>
          <p:nvPr/>
        </p:nvSpPr>
        <p:spPr>
          <a:xfrm>
            <a:off x="-222790" y="8570329"/>
            <a:ext cx="18316575" cy="28575"/>
          </a:xfrm>
          <a:prstGeom prst="line">
            <a:avLst/>
          </a:prstGeom>
          <a:ln w="19050" cap="rnd">
            <a:solidFill>
              <a:srgbClr val="46B4A1"/>
            </a:solidFill>
            <a:prstDash val="solid"/>
            <a:headEnd type="none" w="sm" len="sm"/>
            <a:tailEnd type="none" w="sm" len="sm"/>
          </a:ln>
        </p:spPr>
        <p:txBody>
          <a:bodyPr/>
          <a:lstStyle/>
          <a:p>
            <a:endParaRPr lang="en-US"/>
          </a:p>
        </p:txBody>
      </p:sp>
      <p:sp>
        <p:nvSpPr>
          <p:cNvPr id="58" name="AutoShape 58"/>
          <p:cNvSpPr/>
          <p:nvPr/>
        </p:nvSpPr>
        <p:spPr>
          <a:xfrm>
            <a:off x="-222790" y="9406114"/>
            <a:ext cx="18316575" cy="28575"/>
          </a:xfrm>
          <a:prstGeom prst="line">
            <a:avLst/>
          </a:prstGeom>
          <a:ln w="19050" cap="rnd">
            <a:solidFill>
              <a:srgbClr val="46B4A1"/>
            </a:solidFill>
            <a:prstDash val="solid"/>
            <a:headEnd type="none" w="sm" len="sm"/>
            <a:tailEnd type="none" w="sm" len="sm"/>
          </a:ln>
        </p:spPr>
        <p:txBody>
          <a:bodyPr/>
          <a:lstStyle/>
          <a:p>
            <a:endParaRPr lang="en-US"/>
          </a:p>
        </p:txBody>
      </p:sp>
      <p:sp>
        <p:nvSpPr>
          <p:cNvPr id="59" name="AutoShape 59"/>
          <p:cNvSpPr/>
          <p:nvPr/>
        </p:nvSpPr>
        <p:spPr>
          <a:xfrm rot="5363">
            <a:off x="-14299" y="1027747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60" name="AutoShape 60"/>
          <p:cNvSpPr/>
          <p:nvPr/>
        </p:nvSpPr>
        <p:spPr>
          <a:xfrm>
            <a:off x="-197870" y="10163290"/>
            <a:ext cx="18316575" cy="28575"/>
          </a:xfrm>
          <a:prstGeom prst="line">
            <a:avLst/>
          </a:prstGeom>
          <a:ln w="19050" cap="rnd">
            <a:solidFill>
              <a:srgbClr val="46B4A1"/>
            </a:solidFill>
            <a:prstDash val="solid"/>
            <a:headEnd type="none" w="sm" len="sm"/>
            <a:tailEnd type="none" w="sm" len="sm"/>
          </a:ln>
        </p:spPr>
        <p:txBody>
          <a:bodyPr/>
          <a:lstStyle/>
          <a:p>
            <a:endParaRPr lang="en-US"/>
          </a:p>
        </p:txBody>
      </p:sp>
      <p:grpSp>
        <p:nvGrpSpPr>
          <p:cNvPr id="61" name="Group 61"/>
          <p:cNvGrpSpPr/>
          <p:nvPr/>
        </p:nvGrpSpPr>
        <p:grpSpPr>
          <a:xfrm>
            <a:off x="-217823" y="8327051"/>
            <a:ext cx="4200186" cy="2764926"/>
            <a:chOff x="0" y="0"/>
            <a:chExt cx="5600248" cy="3686568"/>
          </a:xfrm>
        </p:grpSpPr>
        <p:sp>
          <p:nvSpPr>
            <p:cNvPr id="62" name="Freeform 62"/>
            <p:cNvSpPr/>
            <p:nvPr/>
          </p:nvSpPr>
          <p:spPr>
            <a:xfrm>
              <a:off x="0" y="0"/>
              <a:ext cx="5600192" cy="3686556"/>
            </a:xfrm>
            <a:custGeom>
              <a:avLst/>
              <a:gdLst/>
              <a:ahLst/>
              <a:cxnLst/>
              <a:rect l="l" t="t" r="r" b="b"/>
              <a:pathLst>
                <a:path w="5600192" h="3686556">
                  <a:moveTo>
                    <a:pt x="750697" y="0"/>
                  </a:moveTo>
                  <a:cubicBezTo>
                    <a:pt x="3011551" y="0"/>
                    <a:pt x="4924679" y="1489202"/>
                    <a:pt x="5562600" y="3540125"/>
                  </a:cubicBezTo>
                  <a:lnTo>
                    <a:pt x="5600192" y="3686556"/>
                  </a:lnTo>
                  <a:lnTo>
                    <a:pt x="3975735" y="3686556"/>
                  </a:lnTo>
                  <a:lnTo>
                    <a:pt x="3972433" y="3677412"/>
                  </a:lnTo>
                  <a:cubicBezTo>
                    <a:pt x="3441573" y="2422525"/>
                    <a:pt x="2199005" y="1541907"/>
                    <a:pt x="750697" y="1541907"/>
                  </a:cubicBezTo>
                  <a:cubicBezTo>
                    <a:pt x="509270" y="1541907"/>
                    <a:pt x="273685" y="1566418"/>
                    <a:pt x="46101" y="1612900"/>
                  </a:cubicBezTo>
                  <a:lnTo>
                    <a:pt x="0" y="1624838"/>
                  </a:lnTo>
                  <a:lnTo>
                    <a:pt x="0" y="61976"/>
                  </a:lnTo>
                  <a:lnTo>
                    <a:pt x="235585" y="26035"/>
                  </a:lnTo>
                  <a:cubicBezTo>
                    <a:pt x="405003" y="8763"/>
                    <a:pt x="576834" y="0"/>
                    <a:pt x="750697" y="0"/>
                  </a:cubicBezTo>
                  <a:close/>
                </a:path>
              </a:pathLst>
            </a:custGeom>
            <a:solidFill>
              <a:srgbClr val="994433">
                <a:alpha val="19608"/>
              </a:srgbClr>
            </a:solidFill>
          </p:spPr>
          <p:txBody>
            <a:bodyPr/>
            <a:lstStyle/>
            <a:p>
              <a:endParaRPr lang="en-US"/>
            </a:p>
          </p:txBody>
        </p:sp>
      </p:grpSp>
      <p:sp>
        <p:nvSpPr>
          <p:cNvPr id="63" name="AutoShape 63"/>
          <p:cNvSpPr/>
          <p:nvPr/>
        </p:nvSpPr>
        <p:spPr>
          <a:xfrm>
            <a:off x="17767097" y="77164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64" name="AutoShape 64"/>
          <p:cNvSpPr/>
          <p:nvPr/>
        </p:nvSpPr>
        <p:spPr>
          <a:xfrm>
            <a:off x="66002" y="77164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65" name="AutoShape 65"/>
          <p:cNvSpPr/>
          <p:nvPr/>
        </p:nvSpPr>
        <p:spPr>
          <a:xfrm>
            <a:off x="1565159" y="77164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66" name="AutoShape 66"/>
          <p:cNvSpPr/>
          <p:nvPr/>
        </p:nvSpPr>
        <p:spPr>
          <a:xfrm>
            <a:off x="3064316" y="77164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67" name="AutoShape 67"/>
          <p:cNvSpPr/>
          <p:nvPr/>
        </p:nvSpPr>
        <p:spPr>
          <a:xfrm>
            <a:off x="4563473" y="77164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68" name="AutoShape 68"/>
          <p:cNvSpPr/>
          <p:nvPr/>
        </p:nvSpPr>
        <p:spPr>
          <a:xfrm>
            <a:off x="6062630" y="77164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69" name="AutoShape 69"/>
          <p:cNvSpPr/>
          <p:nvPr/>
        </p:nvSpPr>
        <p:spPr>
          <a:xfrm>
            <a:off x="7561787" y="77164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70" name="AutoShape 70"/>
          <p:cNvSpPr/>
          <p:nvPr/>
        </p:nvSpPr>
        <p:spPr>
          <a:xfrm>
            <a:off x="9060944" y="77164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71" name="AutoShape 71"/>
          <p:cNvSpPr/>
          <p:nvPr/>
        </p:nvSpPr>
        <p:spPr>
          <a:xfrm>
            <a:off x="10560101" y="77164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72" name="AutoShape 72"/>
          <p:cNvSpPr/>
          <p:nvPr/>
        </p:nvSpPr>
        <p:spPr>
          <a:xfrm>
            <a:off x="12059258" y="77164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73" name="AutoShape 73"/>
          <p:cNvSpPr/>
          <p:nvPr/>
        </p:nvSpPr>
        <p:spPr>
          <a:xfrm>
            <a:off x="13558415" y="77164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74" name="AutoShape 74"/>
          <p:cNvSpPr/>
          <p:nvPr/>
        </p:nvSpPr>
        <p:spPr>
          <a:xfrm>
            <a:off x="15057572" y="77164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75" name="AutoShape 75"/>
          <p:cNvSpPr/>
          <p:nvPr/>
        </p:nvSpPr>
        <p:spPr>
          <a:xfrm>
            <a:off x="16556729" y="77164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76" name="AutoShape 76"/>
          <p:cNvSpPr/>
          <p:nvPr/>
        </p:nvSpPr>
        <p:spPr>
          <a:xfrm>
            <a:off x="18055889" y="771640"/>
            <a:ext cx="28575" cy="10315575"/>
          </a:xfrm>
          <a:prstGeom prst="line">
            <a:avLst/>
          </a:prstGeom>
          <a:ln w="19050" cap="rnd">
            <a:solidFill>
              <a:srgbClr val="46B4A1"/>
            </a:solidFill>
            <a:prstDash val="solid"/>
            <a:headEnd type="none" w="sm" len="sm"/>
            <a:tailEnd type="none" w="sm" len="sm"/>
          </a:ln>
        </p:spPr>
        <p:txBody>
          <a:bodyPr/>
          <a:lstStyle/>
          <a:p>
            <a:endParaRPr lang="en-US"/>
          </a:p>
        </p:txBody>
      </p:sp>
      <p:sp>
        <p:nvSpPr>
          <p:cNvPr id="77" name="AutoShape 77"/>
          <p:cNvSpPr/>
          <p:nvPr/>
        </p:nvSpPr>
        <p:spPr>
          <a:xfrm>
            <a:off x="-230603" y="1559773"/>
            <a:ext cx="18316575" cy="28575"/>
          </a:xfrm>
          <a:prstGeom prst="line">
            <a:avLst/>
          </a:prstGeom>
          <a:ln w="19050" cap="rnd">
            <a:solidFill>
              <a:srgbClr val="46B4A1"/>
            </a:solidFill>
            <a:prstDash val="solid"/>
            <a:headEnd type="none" w="sm" len="sm"/>
            <a:tailEnd type="none" w="sm" len="sm"/>
          </a:ln>
        </p:spPr>
        <p:txBody>
          <a:bodyPr/>
          <a:lstStyle/>
          <a:p>
            <a:endParaRPr lang="en-US"/>
          </a:p>
        </p:txBody>
      </p:sp>
      <p:sp>
        <p:nvSpPr>
          <p:cNvPr id="78" name="AutoShape 78"/>
          <p:cNvSpPr/>
          <p:nvPr/>
        </p:nvSpPr>
        <p:spPr>
          <a:xfrm>
            <a:off x="-230603" y="2395558"/>
            <a:ext cx="18316575" cy="28575"/>
          </a:xfrm>
          <a:prstGeom prst="line">
            <a:avLst/>
          </a:prstGeom>
          <a:ln w="19050" cap="rnd">
            <a:solidFill>
              <a:srgbClr val="46B4A1"/>
            </a:solidFill>
            <a:prstDash val="solid"/>
            <a:headEnd type="none" w="sm" len="sm"/>
            <a:tailEnd type="none" w="sm" len="sm"/>
          </a:ln>
        </p:spPr>
        <p:txBody>
          <a:bodyPr/>
          <a:lstStyle/>
          <a:p>
            <a:endParaRPr lang="en-US"/>
          </a:p>
        </p:txBody>
      </p:sp>
      <p:sp>
        <p:nvSpPr>
          <p:cNvPr id="79" name="AutoShape 79"/>
          <p:cNvSpPr/>
          <p:nvPr/>
        </p:nvSpPr>
        <p:spPr>
          <a:xfrm>
            <a:off x="-222790" y="3555619"/>
            <a:ext cx="18316575" cy="28575"/>
          </a:xfrm>
          <a:prstGeom prst="line">
            <a:avLst/>
          </a:prstGeom>
          <a:ln w="19050" cap="rnd">
            <a:solidFill>
              <a:srgbClr val="46B4A1"/>
            </a:solidFill>
            <a:prstDash val="solid"/>
            <a:headEnd type="none" w="sm" len="sm"/>
            <a:tailEnd type="none" w="sm" len="sm"/>
          </a:ln>
        </p:spPr>
        <p:txBody>
          <a:bodyPr/>
          <a:lstStyle/>
          <a:p>
            <a:endParaRPr lang="en-US"/>
          </a:p>
        </p:txBody>
      </p:sp>
      <p:sp>
        <p:nvSpPr>
          <p:cNvPr id="80" name="AutoShape 80"/>
          <p:cNvSpPr/>
          <p:nvPr/>
        </p:nvSpPr>
        <p:spPr>
          <a:xfrm>
            <a:off x="-222790" y="4391404"/>
            <a:ext cx="18316575" cy="28575"/>
          </a:xfrm>
          <a:prstGeom prst="line">
            <a:avLst/>
          </a:prstGeom>
          <a:ln w="19050" cap="rnd">
            <a:solidFill>
              <a:srgbClr val="46B4A1"/>
            </a:solidFill>
            <a:prstDash val="solid"/>
            <a:headEnd type="none" w="sm" len="sm"/>
            <a:tailEnd type="none" w="sm" len="sm"/>
          </a:ln>
        </p:spPr>
        <p:txBody>
          <a:bodyPr/>
          <a:lstStyle/>
          <a:p>
            <a:endParaRPr lang="en-US"/>
          </a:p>
        </p:txBody>
      </p:sp>
      <p:sp>
        <p:nvSpPr>
          <p:cNvPr id="81" name="AutoShape 81"/>
          <p:cNvSpPr/>
          <p:nvPr/>
        </p:nvSpPr>
        <p:spPr>
          <a:xfrm>
            <a:off x="-222790" y="5227189"/>
            <a:ext cx="18316575" cy="28575"/>
          </a:xfrm>
          <a:prstGeom prst="line">
            <a:avLst/>
          </a:prstGeom>
          <a:ln w="19050" cap="rnd">
            <a:solidFill>
              <a:srgbClr val="46B4A1"/>
            </a:solidFill>
            <a:prstDash val="solid"/>
            <a:headEnd type="none" w="sm" len="sm"/>
            <a:tailEnd type="none" w="sm" len="sm"/>
          </a:ln>
        </p:spPr>
        <p:txBody>
          <a:bodyPr/>
          <a:lstStyle/>
          <a:p>
            <a:endParaRPr lang="en-US"/>
          </a:p>
        </p:txBody>
      </p:sp>
      <p:sp>
        <p:nvSpPr>
          <p:cNvPr id="82" name="AutoShape 82"/>
          <p:cNvSpPr/>
          <p:nvPr/>
        </p:nvSpPr>
        <p:spPr>
          <a:xfrm>
            <a:off x="-222790" y="6062974"/>
            <a:ext cx="18316575" cy="28575"/>
          </a:xfrm>
          <a:prstGeom prst="line">
            <a:avLst/>
          </a:prstGeom>
          <a:ln w="19050" cap="rnd">
            <a:solidFill>
              <a:srgbClr val="46B4A1"/>
            </a:solidFill>
            <a:prstDash val="solid"/>
            <a:headEnd type="none" w="sm" len="sm"/>
            <a:tailEnd type="none" w="sm" len="sm"/>
          </a:ln>
        </p:spPr>
        <p:txBody>
          <a:bodyPr/>
          <a:lstStyle/>
          <a:p>
            <a:endParaRPr lang="en-US"/>
          </a:p>
        </p:txBody>
      </p:sp>
      <p:sp>
        <p:nvSpPr>
          <p:cNvPr id="83" name="AutoShape 83"/>
          <p:cNvSpPr/>
          <p:nvPr/>
        </p:nvSpPr>
        <p:spPr>
          <a:xfrm>
            <a:off x="-222790" y="6898759"/>
            <a:ext cx="18316575" cy="28575"/>
          </a:xfrm>
          <a:prstGeom prst="line">
            <a:avLst/>
          </a:prstGeom>
          <a:ln w="19050" cap="rnd">
            <a:solidFill>
              <a:srgbClr val="46B4A1"/>
            </a:solidFill>
            <a:prstDash val="solid"/>
            <a:headEnd type="none" w="sm" len="sm"/>
            <a:tailEnd type="none" w="sm" len="sm"/>
          </a:ln>
        </p:spPr>
        <p:txBody>
          <a:bodyPr/>
          <a:lstStyle/>
          <a:p>
            <a:endParaRPr lang="en-US"/>
          </a:p>
        </p:txBody>
      </p:sp>
      <p:sp>
        <p:nvSpPr>
          <p:cNvPr id="84" name="AutoShape 84"/>
          <p:cNvSpPr/>
          <p:nvPr/>
        </p:nvSpPr>
        <p:spPr>
          <a:xfrm>
            <a:off x="-222790" y="7734544"/>
            <a:ext cx="18316575" cy="28575"/>
          </a:xfrm>
          <a:prstGeom prst="line">
            <a:avLst/>
          </a:prstGeom>
          <a:ln w="19050" cap="rnd">
            <a:solidFill>
              <a:srgbClr val="46B4A1"/>
            </a:solidFill>
            <a:prstDash val="solid"/>
            <a:headEnd type="none" w="sm" len="sm"/>
            <a:tailEnd type="none" w="sm" len="sm"/>
          </a:ln>
        </p:spPr>
        <p:txBody>
          <a:bodyPr/>
          <a:lstStyle/>
          <a:p>
            <a:endParaRPr lang="en-US"/>
          </a:p>
        </p:txBody>
      </p:sp>
      <p:sp>
        <p:nvSpPr>
          <p:cNvPr id="85" name="AutoShape 85"/>
          <p:cNvSpPr/>
          <p:nvPr/>
        </p:nvSpPr>
        <p:spPr>
          <a:xfrm>
            <a:off x="-222790" y="8570329"/>
            <a:ext cx="18316575" cy="28575"/>
          </a:xfrm>
          <a:prstGeom prst="line">
            <a:avLst/>
          </a:prstGeom>
          <a:ln w="19050" cap="rnd">
            <a:solidFill>
              <a:srgbClr val="46B4A1"/>
            </a:solidFill>
            <a:prstDash val="solid"/>
            <a:headEnd type="none" w="sm" len="sm"/>
            <a:tailEnd type="none" w="sm" len="sm"/>
          </a:ln>
        </p:spPr>
        <p:txBody>
          <a:bodyPr/>
          <a:lstStyle/>
          <a:p>
            <a:endParaRPr lang="en-US"/>
          </a:p>
        </p:txBody>
      </p:sp>
      <p:sp>
        <p:nvSpPr>
          <p:cNvPr id="86" name="AutoShape 86"/>
          <p:cNvSpPr/>
          <p:nvPr/>
        </p:nvSpPr>
        <p:spPr>
          <a:xfrm>
            <a:off x="-222790" y="9406114"/>
            <a:ext cx="18316575" cy="28575"/>
          </a:xfrm>
          <a:prstGeom prst="line">
            <a:avLst/>
          </a:prstGeom>
          <a:ln w="19050" cap="rnd">
            <a:solidFill>
              <a:srgbClr val="46B4A1"/>
            </a:solidFill>
            <a:prstDash val="solid"/>
            <a:headEnd type="none" w="sm" len="sm"/>
            <a:tailEnd type="none" w="sm" len="sm"/>
          </a:ln>
        </p:spPr>
        <p:txBody>
          <a:bodyPr/>
          <a:lstStyle/>
          <a:p>
            <a:endParaRPr lang="en-US"/>
          </a:p>
        </p:txBody>
      </p:sp>
      <p:sp>
        <p:nvSpPr>
          <p:cNvPr id="87" name="AutoShape 87"/>
          <p:cNvSpPr/>
          <p:nvPr/>
        </p:nvSpPr>
        <p:spPr>
          <a:xfrm rot="5363">
            <a:off x="-14299" y="1027747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88" name="AutoShape 88"/>
          <p:cNvSpPr/>
          <p:nvPr/>
        </p:nvSpPr>
        <p:spPr>
          <a:xfrm>
            <a:off x="-197870" y="10163290"/>
            <a:ext cx="18316575" cy="28575"/>
          </a:xfrm>
          <a:prstGeom prst="line">
            <a:avLst/>
          </a:prstGeom>
          <a:ln w="19050" cap="rnd">
            <a:solidFill>
              <a:srgbClr val="46B4A1"/>
            </a:solidFill>
            <a:prstDash val="solid"/>
            <a:headEnd type="none" w="sm" len="sm"/>
            <a:tailEnd type="none" w="sm" len="sm"/>
          </a:ln>
        </p:spPr>
        <p:txBody>
          <a:bodyPr/>
          <a:lstStyle/>
          <a:p>
            <a:endParaRPr lang="en-US"/>
          </a:p>
        </p:txBody>
      </p:sp>
      <p:sp>
        <p:nvSpPr>
          <p:cNvPr id="89" name="Freeform 89" descr="A group of people smiling  Description automatically generated"/>
          <p:cNvSpPr/>
          <p:nvPr/>
        </p:nvSpPr>
        <p:spPr>
          <a:xfrm>
            <a:off x="-54466" y="771640"/>
            <a:ext cx="18287970" cy="10286984"/>
          </a:xfrm>
          <a:custGeom>
            <a:avLst/>
            <a:gdLst/>
            <a:ahLst/>
            <a:cxnLst/>
            <a:rect l="l" t="t" r="r" b="b"/>
            <a:pathLst>
              <a:path w="18287970" h="10286984">
                <a:moveTo>
                  <a:pt x="0" y="0"/>
                </a:moveTo>
                <a:lnTo>
                  <a:pt x="18287970" y="0"/>
                </a:lnTo>
                <a:lnTo>
                  <a:pt x="18287970" y="10286983"/>
                </a:lnTo>
                <a:lnTo>
                  <a:pt x="0" y="10286983"/>
                </a:lnTo>
                <a:lnTo>
                  <a:pt x="0" y="0"/>
                </a:lnTo>
                <a:close/>
              </a:path>
            </a:pathLst>
          </a:custGeom>
          <a:blipFill>
            <a:blip r:embed="rId2"/>
            <a:stretch>
              <a:fillRect l="-7061" r="-7150" b="-91"/>
            </a:stretch>
          </a:blipFill>
        </p:spPr>
        <p:txBody>
          <a:bodyPr/>
          <a:lstStyle/>
          <a:p>
            <a:endParaRPr lang="en-US"/>
          </a:p>
        </p:txBody>
      </p:sp>
      <p:sp>
        <p:nvSpPr>
          <p:cNvPr id="105" name="TextBox 105"/>
          <p:cNvSpPr txBox="1"/>
          <p:nvPr/>
        </p:nvSpPr>
        <p:spPr>
          <a:xfrm>
            <a:off x="562115" y="342964"/>
            <a:ext cx="17556590" cy="866824"/>
          </a:xfrm>
          <a:prstGeom prst="rect">
            <a:avLst/>
          </a:prstGeom>
        </p:spPr>
        <p:txBody>
          <a:bodyPr lIns="0" tIns="0" rIns="0" bIns="0" rtlCol="0" anchor="t">
            <a:spAutoFit/>
          </a:bodyPr>
          <a:lstStyle/>
          <a:p>
            <a:pPr algn="ctr">
              <a:lnSpc>
                <a:spcPts val="6648"/>
              </a:lnSpc>
            </a:pPr>
            <a:r>
              <a:rPr lang="en-US" sz="6155" b="1">
                <a:solidFill>
                  <a:srgbClr val="004082"/>
                </a:solidFill>
                <a:latin typeface="Montserrat Bold"/>
                <a:ea typeface="Montserrat Bold"/>
                <a:cs typeface="Montserrat Bold"/>
                <a:sym typeface="Montserrat Bold"/>
              </a:rPr>
              <a:t>Identify which person is neurodivergent?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AutoShape 12"/>
          <p:cNvSpPr/>
          <p:nvPr/>
        </p:nvSpPr>
        <p:spPr>
          <a:xfrm rot="5363">
            <a:off x="-22097" y="1029652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13" name="Freeform 13"/>
          <p:cNvSpPr/>
          <p:nvPr/>
        </p:nvSpPr>
        <p:spPr>
          <a:xfrm>
            <a:off x="4972322" y="28576"/>
            <a:ext cx="13322167" cy="10244083"/>
          </a:xfrm>
          <a:custGeom>
            <a:avLst/>
            <a:gdLst/>
            <a:ahLst/>
            <a:cxnLst/>
            <a:rect l="l" t="t" r="r" b="b"/>
            <a:pathLst>
              <a:path w="13587028" h="10190271">
                <a:moveTo>
                  <a:pt x="0" y="0"/>
                </a:moveTo>
                <a:lnTo>
                  <a:pt x="13587028" y="0"/>
                </a:lnTo>
                <a:lnTo>
                  <a:pt x="13587028" y="10190272"/>
                </a:lnTo>
                <a:lnTo>
                  <a:pt x="0" y="10190272"/>
                </a:lnTo>
                <a:lnTo>
                  <a:pt x="0" y="0"/>
                </a:lnTo>
                <a:close/>
              </a:path>
            </a:pathLst>
          </a:custGeom>
          <a:blipFill>
            <a:blip r:embed="rId2"/>
            <a:stretch>
              <a:fillRect/>
            </a:stretch>
          </a:blipFill>
        </p:spPr>
        <p:txBody>
          <a:bodyPr/>
          <a:lstStyle/>
          <a:p>
            <a:endParaRPr lang="en-US"/>
          </a:p>
        </p:txBody>
      </p:sp>
      <p:grpSp>
        <p:nvGrpSpPr>
          <p:cNvPr id="14" name="Group 14"/>
          <p:cNvGrpSpPr/>
          <p:nvPr/>
        </p:nvGrpSpPr>
        <p:grpSpPr>
          <a:xfrm>
            <a:off x="10266680" y="4162952"/>
            <a:ext cx="2583528" cy="2220837"/>
            <a:chOff x="0" y="0"/>
            <a:chExt cx="680435" cy="584912"/>
          </a:xfrm>
        </p:grpSpPr>
        <p:sp>
          <p:nvSpPr>
            <p:cNvPr id="15" name="Freeform 15"/>
            <p:cNvSpPr/>
            <p:nvPr/>
          </p:nvSpPr>
          <p:spPr>
            <a:xfrm>
              <a:off x="0" y="0"/>
              <a:ext cx="680435" cy="584912"/>
            </a:xfrm>
            <a:custGeom>
              <a:avLst/>
              <a:gdLst/>
              <a:ahLst/>
              <a:cxnLst/>
              <a:rect l="l" t="t" r="r" b="b"/>
              <a:pathLst>
                <a:path w="680435" h="584912">
                  <a:moveTo>
                    <a:pt x="0" y="0"/>
                  </a:moveTo>
                  <a:lnTo>
                    <a:pt x="680435" y="0"/>
                  </a:lnTo>
                  <a:lnTo>
                    <a:pt x="680435" y="584912"/>
                  </a:lnTo>
                  <a:lnTo>
                    <a:pt x="0" y="584912"/>
                  </a:lnTo>
                  <a:close/>
                </a:path>
              </a:pathLst>
            </a:custGeom>
            <a:solidFill>
              <a:srgbClr val="FEE6E3"/>
            </a:solidFill>
          </p:spPr>
          <p:txBody>
            <a:bodyPr/>
            <a:lstStyle/>
            <a:p>
              <a:endParaRPr lang="en-US"/>
            </a:p>
          </p:txBody>
        </p:sp>
        <p:sp>
          <p:nvSpPr>
            <p:cNvPr id="16" name="TextBox 16"/>
            <p:cNvSpPr txBox="1"/>
            <p:nvPr/>
          </p:nvSpPr>
          <p:spPr>
            <a:xfrm>
              <a:off x="0" y="-38100"/>
              <a:ext cx="680435" cy="623012"/>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381000" y="571500"/>
            <a:ext cx="7302551" cy="1209803"/>
          </a:xfrm>
          <a:prstGeom prst="rect">
            <a:avLst/>
          </a:prstGeom>
        </p:spPr>
        <p:txBody>
          <a:bodyPr wrap="square" lIns="0" tIns="0" rIns="0" bIns="0" rtlCol="0" anchor="t">
            <a:spAutoFit/>
          </a:bodyPr>
          <a:lstStyle/>
          <a:p>
            <a:pPr algn="ctr">
              <a:lnSpc>
                <a:spcPts val="9980"/>
              </a:lnSpc>
            </a:pPr>
            <a:r>
              <a:rPr lang="en-US" sz="7128" b="1" dirty="0">
                <a:solidFill>
                  <a:srgbClr val="004082"/>
                </a:solidFill>
                <a:latin typeface="Montserrat Bold"/>
                <a:ea typeface="Montserrat Bold"/>
                <a:cs typeface="Montserrat Bold"/>
                <a:sym typeface="Montserrat Bold"/>
              </a:rPr>
              <a:t>Neurodiversity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Freeform 4"/>
          <p:cNvSpPr/>
          <p:nvPr/>
        </p:nvSpPr>
        <p:spPr>
          <a:xfrm>
            <a:off x="788349" y="3366596"/>
            <a:ext cx="16230600" cy="6654546"/>
          </a:xfrm>
          <a:custGeom>
            <a:avLst/>
            <a:gdLst/>
            <a:ahLst/>
            <a:cxnLst/>
            <a:rect l="l" t="t" r="r" b="b"/>
            <a:pathLst>
              <a:path w="16230600" h="6654546">
                <a:moveTo>
                  <a:pt x="0" y="0"/>
                </a:moveTo>
                <a:lnTo>
                  <a:pt x="16230600" y="0"/>
                </a:lnTo>
                <a:lnTo>
                  <a:pt x="16230600" y="6654546"/>
                </a:lnTo>
                <a:lnTo>
                  <a:pt x="0" y="6654546"/>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2377440" y="738886"/>
            <a:ext cx="13533120" cy="2217420"/>
          </a:xfrm>
          <a:prstGeom prst="rect">
            <a:avLst/>
          </a:prstGeom>
        </p:spPr>
        <p:txBody>
          <a:bodyPr lIns="0" tIns="0" rIns="0" bIns="0" rtlCol="0" anchor="t">
            <a:spAutoFit/>
          </a:bodyPr>
          <a:lstStyle/>
          <a:p>
            <a:pPr algn="ctr">
              <a:lnSpc>
                <a:spcPts val="8640"/>
              </a:lnSpc>
            </a:pPr>
            <a:r>
              <a:rPr lang="en-US" sz="8000" b="1">
                <a:solidFill>
                  <a:srgbClr val="004082"/>
                </a:solidFill>
                <a:latin typeface="Montserrat Bold"/>
                <a:ea typeface="Montserrat Bold"/>
                <a:cs typeface="Montserrat Bold"/>
                <a:sym typeface="Montserrat Bold"/>
              </a:rPr>
              <a:t>Neurodiversity in the Workplace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312920" cy="10287000"/>
            <a:chOff x="0" y="0"/>
            <a:chExt cx="24417226" cy="13716000"/>
          </a:xfrm>
        </p:grpSpPr>
        <p:sp>
          <p:nvSpPr>
            <p:cNvPr id="3" name="Freeform 3"/>
            <p:cNvSpPr/>
            <p:nvPr/>
          </p:nvSpPr>
          <p:spPr>
            <a:xfrm>
              <a:off x="0" y="0"/>
              <a:ext cx="24417274" cy="13716000"/>
            </a:xfrm>
            <a:custGeom>
              <a:avLst/>
              <a:gdLst/>
              <a:ahLst/>
              <a:cxnLst/>
              <a:rect l="l" t="t" r="r" b="b"/>
              <a:pathLst>
                <a:path w="24417274" h="13716000">
                  <a:moveTo>
                    <a:pt x="0" y="0"/>
                  </a:moveTo>
                  <a:lnTo>
                    <a:pt x="24417274" y="0"/>
                  </a:lnTo>
                  <a:lnTo>
                    <a:pt x="24417274" y="13716000"/>
                  </a:lnTo>
                  <a:lnTo>
                    <a:pt x="0" y="13716000"/>
                  </a:lnTo>
                  <a:close/>
                </a:path>
              </a:pathLst>
            </a:custGeom>
            <a:gradFill rotWithShape="1">
              <a:gsLst>
                <a:gs pos="0">
                  <a:srgbClr val="FFFFFF">
                    <a:alpha val="100000"/>
                  </a:srgbClr>
                </a:gs>
                <a:gs pos="100000">
                  <a:srgbClr val="E6E6E6">
                    <a:alpha val="100000"/>
                  </a:srgbClr>
                </a:gs>
              </a:gsLst>
              <a:path path="circle">
                <a:fillToRect l="50000" t="50000" r="50000" b="50000"/>
              </a:path>
            </a:gradFill>
          </p:spPr>
          <p:txBody>
            <a:bodyPr/>
            <a:lstStyle/>
            <a:p>
              <a:endParaRPr lang="en-US"/>
            </a:p>
          </p:txBody>
        </p:sp>
      </p:grpSp>
      <p:grpSp>
        <p:nvGrpSpPr>
          <p:cNvPr id="4" name="Group 4"/>
          <p:cNvGrpSpPr/>
          <p:nvPr/>
        </p:nvGrpSpPr>
        <p:grpSpPr>
          <a:xfrm rot="-2700000">
            <a:off x="8851798" y="-426218"/>
            <a:ext cx="852434" cy="852434"/>
            <a:chOff x="0" y="0"/>
            <a:chExt cx="1136578" cy="1136578"/>
          </a:xfrm>
        </p:grpSpPr>
        <p:sp>
          <p:nvSpPr>
            <p:cNvPr id="5" name="Freeform 5"/>
            <p:cNvSpPr/>
            <p:nvPr/>
          </p:nvSpPr>
          <p:spPr>
            <a:xfrm>
              <a:off x="0" y="0"/>
              <a:ext cx="1136523" cy="1136523"/>
            </a:xfrm>
            <a:custGeom>
              <a:avLst/>
              <a:gdLst/>
              <a:ahLst/>
              <a:cxnLst/>
              <a:rect l="l" t="t" r="r" b="b"/>
              <a:pathLst>
                <a:path w="1136523" h="1136523">
                  <a:moveTo>
                    <a:pt x="0" y="1136523"/>
                  </a:moveTo>
                  <a:lnTo>
                    <a:pt x="0" y="0"/>
                  </a:lnTo>
                  <a:lnTo>
                    <a:pt x="1136523" y="1136523"/>
                  </a:lnTo>
                  <a:close/>
                </a:path>
              </a:pathLst>
            </a:custGeom>
            <a:solidFill>
              <a:srgbClr val="FFFFFF">
                <a:alpha val="74902"/>
              </a:srgbClr>
            </a:solidFill>
          </p:spPr>
          <p:txBody>
            <a:bodyPr/>
            <a:lstStyle/>
            <a:p>
              <a:endParaRPr lang="en-US"/>
            </a:p>
          </p:txBody>
        </p:sp>
      </p:grpSp>
      <p:sp>
        <p:nvSpPr>
          <p:cNvPr id="6" name="TextBox 6"/>
          <p:cNvSpPr txBox="1"/>
          <p:nvPr/>
        </p:nvSpPr>
        <p:spPr>
          <a:xfrm>
            <a:off x="533406" y="459308"/>
            <a:ext cx="17070333" cy="1843659"/>
          </a:xfrm>
          <a:prstGeom prst="rect">
            <a:avLst/>
          </a:prstGeom>
        </p:spPr>
        <p:txBody>
          <a:bodyPr lIns="0" tIns="0" rIns="0" bIns="0" rtlCol="0" anchor="t">
            <a:spAutoFit/>
          </a:bodyPr>
          <a:lstStyle/>
          <a:p>
            <a:pPr algn="ctr">
              <a:lnSpc>
                <a:spcPts val="7128"/>
              </a:lnSpc>
            </a:pPr>
            <a:r>
              <a:rPr lang="en-US" sz="6600" b="1">
                <a:solidFill>
                  <a:srgbClr val="004082">
                    <a:alpha val="80000"/>
                  </a:srgbClr>
                </a:solidFill>
                <a:latin typeface="Montserrat Bold"/>
                <a:ea typeface="Montserrat Bold"/>
                <a:cs typeface="Montserrat Bold"/>
                <a:sym typeface="Montserrat Bold"/>
              </a:rPr>
              <a:t>Group Input </a:t>
            </a:r>
          </a:p>
          <a:p>
            <a:pPr algn="ctr">
              <a:lnSpc>
                <a:spcPts val="7128"/>
              </a:lnSpc>
            </a:pPr>
            <a:r>
              <a:rPr lang="en-US" sz="6600" b="1">
                <a:solidFill>
                  <a:srgbClr val="004082">
                    <a:alpha val="80000"/>
                  </a:srgbClr>
                </a:solidFill>
                <a:latin typeface="Montserrat Bold"/>
                <a:ea typeface="Montserrat Bold"/>
                <a:cs typeface="Montserrat Bold"/>
                <a:sym typeface="Montserrat Bold"/>
              </a:rPr>
              <a:t>What is your first impression?</a:t>
            </a:r>
          </a:p>
        </p:txBody>
      </p:sp>
      <p:grpSp>
        <p:nvGrpSpPr>
          <p:cNvPr id="7" name="Group 7"/>
          <p:cNvGrpSpPr/>
          <p:nvPr/>
        </p:nvGrpSpPr>
        <p:grpSpPr>
          <a:xfrm>
            <a:off x="563488" y="3305562"/>
            <a:ext cx="2255970" cy="2255970"/>
            <a:chOff x="0" y="0"/>
            <a:chExt cx="3007960" cy="3007960"/>
          </a:xfrm>
        </p:grpSpPr>
        <p:sp>
          <p:nvSpPr>
            <p:cNvPr id="8" name="Freeform 8"/>
            <p:cNvSpPr/>
            <p:nvPr/>
          </p:nvSpPr>
          <p:spPr>
            <a:xfrm>
              <a:off x="0" y="0"/>
              <a:ext cx="3007995" cy="3007995"/>
            </a:xfrm>
            <a:custGeom>
              <a:avLst/>
              <a:gdLst/>
              <a:ahLst/>
              <a:cxnLst/>
              <a:rect l="l" t="t" r="r" b="b"/>
              <a:pathLst>
                <a:path w="3007995" h="3007995">
                  <a:moveTo>
                    <a:pt x="0" y="1503934"/>
                  </a:moveTo>
                  <a:cubicBezTo>
                    <a:pt x="0" y="673354"/>
                    <a:pt x="673354" y="0"/>
                    <a:pt x="1503934" y="0"/>
                  </a:cubicBezTo>
                  <a:cubicBezTo>
                    <a:pt x="2334514" y="0"/>
                    <a:pt x="3007995" y="673354"/>
                    <a:pt x="3007995" y="1503934"/>
                  </a:cubicBezTo>
                  <a:cubicBezTo>
                    <a:pt x="3007995" y="2334514"/>
                    <a:pt x="2334641" y="3007995"/>
                    <a:pt x="1503934" y="3007995"/>
                  </a:cubicBezTo>
                  <a:cubicBezTo>
                    <a:pt x="673227" y="3007995"/>
                    <a:pt x="0" y="2334641"/>
                    <a:pt x="0" y="1503934"/>
                  </a:cubicBezTo>
                  <a:close/>
                </a:path>
              </a:pathLst>
            </a:custGeom>
            <a:solidFill>
              <a:srgbClr val="FC0301"/>
            </a:solidFill>
          </p:spPr>
          <p:txBody>
            <a:bodyPr/>
            <a:lstStyle/>
            <a:p>
              <a:endParaRPr lang="en-US"/>
            </a:p>
          </p:txBody>
        </p:sp>
      </p:grpSp>
      <p:sp>
        <p:nvSpPr>
          <p:cNvPr id="9" name="Freeform 9"/>
          <p:cNvSpPr/>
          <p:nvPr/>
        </p:nvSpPr>
        <p:spPr>
          <a:xfrm>
            <a:off x="1037242" y="3779316"/>
            <a:ext cx="1308462" cy="1308462"/>
          </a:xfrm>
          <a:custGeom>
            <a:avLst/>
            <a:gdLst/>
            <a:ahLst/>
            <a:cxnLst/>
            <a:rect l="l" t="t" r="r" b="b"/>
            <a:pathLst>
              <a:path w="1308462" h="1308462">
                <a:moveTo>
                  <a:pt x="0" y="0"/>
                </a:moveTo>
                <a:lnTo>
                  <a:pt x="1308462" y="0"/>
                </a:lnTo>
                <a:lnTo>
                  <a:pt x="1308462" y="1308462"/>
                </a:lnTo>
                <a:lnTo>
                  <a:pt x="0" y="13084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10"/>
          <p:cNvSpPr txBox="1"/>
          <p:nvPr/>
        </p:nvSpPr>
        <p:spPr>
          <a:xfrm>
            <a:off x="3298119" y="3272225"/>
            <a:ext cx="5327169" cy="2019977"/>
          </a:xfrm>
          <a:prstGeom prst="rect">
            <a:avLst/>
          </a:prstGeom>
        </p:spPr>
        <p:txBody>
          <a:bodyPr lIns="0" tIns="0" rIns="0" bIns="0" rtlCol="0" anchor="t">
            <a:spAutoFit/>
          </a:bodyPr>
          <a:lstStyle/>
          <a:p>
            <a:pPr algn="l">
              <a:lnSpc>
                <a:spcPts val="3960"/>
              </a:lnSpc>
            </a:pPr>
            <a:r>
              <a:rPr lang="en-US" sz="3300" dirty="0">
                <a:solidFill>
                  <a:srgbClr val="000000"/>
                </a:solidFill>
                <a:latin typeface="Arimo"/>
                <a:ea typeface="Arimo"/>
                <a:cs typeface="Arimo"/>
                <a:sym typeface="Arimo"/>
              </a:rPr>
              <a:t>When you hear the term Brain Injury, what immediately comes to your mind?</a:t>
            </a:r>
          </a:p>
        </p:txBody>
      </p:sp>
      <p:grpSp>
        <p:nvGrpSpPr>
          <p:cNvPr id="11" name="Group 11"/>
          <p:cNvGrpSpPr/>
          <p:nvPr/>
        </p:nvGrpSpPr>
        <p:grpSpPr>
          <a:xfrm>
            <a:off x="9547086" y="3305562"/>
            <a:ext cx="2255970" cy="2255970"/>
            <a:chOff x="0" y="0"/>
            <a:chExt cx="3007960" cy="3007960"/>
          </a:xfrm>
        </p:grpSpPr>
        <p:sp>
          <p:nvSpPr>
            <p:cNvPr id="12" name="Freeform 12"/>
            <p:cNvSpPr/>
            <p:nvPr/>
          </p:nvSpPr>
          <p:spPr>
            <a:xfrm>
              <a:off x="0" y="0"/>
              <a:ext cx="3007995" cy="3007995"/>
            </a:xfrm>
            <a:custGeom>
              <a:avLst/>
              <a:gdLst/>
              <a:ahLst/>
              <a:cxnLst/>
              <a:rect l="l" t="t" r="r" b="b"/>
              <a:pathLst>
                <a:path w="3007995" h="3007995">
                  <a:moveTo>
                    <a:pt x="0" y="1503934"/>
                  </a:moveTo>
                  <a:cubicBezTo>
                    <a:pt x="0" y="673354"/>
                    <a:pt x="673354" y="0"/>
                    <a:pt x="1503934" y="0"/>
                  </a:cubicBezTo>
                  <a:cubicBezTo>
                    <a:pt x="2334514" y="0"/>
                    <a:pt x="3007995" y="673354"/>
                    <a:pt x="3007995" y="1503934"/>
                  </a:cubicBezTo>
                  <a:cubicBezTo>
                    <a:pt x="3007995" y="2334514"/>
                    <a:pt x="2334641" y="3007995"/>
                    <a:pt x="1503934" y="3007995"/>
                  </a:cubicBezTo>
                  <a:cubicBezTo>
                    <a:pt x="673227" y="3007995"/>
                    <a:pt x="0" y="2334641"/>
                    <a:pt x="0" y="1503934"/>
                  </a:cubicBezTo>
                  <a:close/>
                </a:path>
              </a:pathLst>
            </a:custGeom>
            <a:solidFill>
              <a:srgbClr val="004082"/>
            </a:solidFill>
          </p:spPr>
          <p:txBody>
            <a:bodyPr/>
            <a:lstStyle/>
            <a:p>
              <a:endParaRPr lang="en-US"/>
            </a:p>
          </p:txBody>
        </p:sp>
      </p:grpSp>
      <p:sp>
        <p:nvSpPr>
          <p:cNvPr id="13" name="Freeform 13"/>
          <p:cNvSpPr/>
          <p:nvPr/>
        </p:nvSpPr>
        <p:spPr>
          <a:xfrm>
            <a:off x="10020840" y="3779316"/>
            <a:ext cx="1308462" cy="1308462"/>
          </a:xfrm>
          <a:custGeom>
            <a:avLst/>
            <a:gdLst/>
            <a:ahLst/>
            <a:cxnLst/>
            <a:rect l="l" t="t" r="r" b="b"/>
            <a:pathLst>
              <a:path w="1308462" h="1308462">
                <a:moveTo>
                  <a:pt x="0" y="0"/>
                </a:moveTo>
                <a:lnTo>
                  <a:pt x="1308462" y="0"/>
                </a:lnTo>
                <a:lnTo>
                  <a:pt x="1308462" y="1308462"/>
                </a:lnTo>
                <a:lnTo>
                  <a:pt x="0" y="13084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4"/>
          <p:cNvSpPr txBox="1"/>
          <p:nvPr/>
        </p:nvSpPr>
        <p:spPr>
          <a:xfrm>
            <a:off x="12281715" y="3715780"/>
            <a:ext cx="5327169" cy="994055"/>
          </a:xfrm>
          <a:prstGeom prst="rect">
            <a:avLst/>
          </a:prstGeom>
        </p:spPr>
        <p:txBody>
          <a:bodyPr lIns="0" tIns="0" rIns="0" bIns="0" rtlCol="0" anchor="t">
            <a:spAutoFit/>
          </a:bodyPr>
          <a:lstStyle/>
          <a:p>
            <a:pPr algn="l">
              <a:lnSpc>
                <a:spcPts val="3960"/>
              </a:lnSpc>
            </a:pPr>
            <a:r>
              <a:rPr lang="en-US" sz="3300" dirty="0">
                <a:solidFill>
                  <a:srgbClr val="000000"/>
                </a:solidFill>
                <a:latin typeface="Arimo"/>
                <a:ea typeface="Arimo"/>
                <a:cs typeface="Arimo"/>
                <a:sym typeface="Arimo"/>
              </a:rPr>
              <a:t>What about hiring someone with a brain injury?</a:t>
            </a:r>
          </a:p>
        </p:txBody>
      </p:sp>
      <p:grpSp>
        <p:nvGrpSpPr>
          <p:cNvPr id="15" name="Group 15"/>
          <p:cNvGrpSpPr/>
          <p:nvPr/>
        </p:nvGrpSpPr>
        <p:grpSpPr>
          <a:xfrm>
            <a:off x="563488" y="6575556"/>
            <a:ext cx="2255970" cy="2255970"/>
            <a:chOff x="0" y="0"/>
            <a:chExt cx="3007960" cy="3007960"/>
          </a:xfrm>
        </p:grpSpPr>
        <p:sp>
          <p:nvSpPr>
            <p:cNvPr id="16" name="Freeform 16"/>
            <p:cNvSpPr/>
            <p:nvPr/>
          </p:nvSpPr>
          <p:spPr>
            <a:xfrm>
              <a:off x="0" y="0"/>
              <a:ext cx="3007995" cy="3007995"/>
            </a:xfrm>
            <a:custGeom>
              <a:avLst/>
              <a:gdLst/>
              <a:ahLst/>
              <a:cxnLst/>
              <a:rect l="l" t="t" r="r" b="b"/>
              <a:pathLst>
                <a:path w="3007995" h="3007995">
                  <a:moveTo>
                    <a:pt x="0" y="1503934"/>
                  </a:moveTo>
                  <a:cubicBezTo>
                    <a:pt x="0" y="673354"/>
                    <a:pt x="673354" y="0"/>
                    <a:pt x="1503934" y="0"/>
                  </a:cubicBezTo>
                  <a:cubicBezTo>
                    <a:pt x="2334514" y="0"/>
                    <a:pt x="3007995" y="673354"/>
                    <a:pt x="3007995" y="1503934"/>
                  </a:cubicBezTo>
                  <a:cubicBezTo>
                    <a:pt x="3007995" y="2334514"/>
                    <a:pt x="2334641" y="3007995"/>
                    <a:pt x="1503934" y="3007995"/>
                  </a:cubicBezTo>
                  <a:cubicBezTo>
                    <a:pt x="673227" y="3007995"/>
                    <a:pt x="0" y="2334641"/>
                    <a:pt x="0" y="1503934"/>
                  </a:cubicBezTo>
                  <a:close/>
                </a:path>
              </a:pathLst>
            </a:custGeom>
            <a:solidFill>
              <a:srgbClr val="004082"/>
            </a:solidFill>
          </p:spPr>
          <p:txBody>
            <a:bodyPr/>
            <a:lstStyle/>
            <a:p>
              <a:endParaRPr lang="en-US"/>
            </a:p>
          </p:txBody>
        </p:sp>
      </p:grpSp>
      <p:sp>
        <p:nvSpPr>
          <p:cNvPr id="17" name="Freeform 17"/>
          <p:cNvSpPr/>
          <p:nvPr/>
        </p:nvSpPr>
        <p:spPr>
          <a:xfrm>
            <a:off x="1037242" y="7049310"/>
            <a:ext cx="1308462" cy="1308462"/>
          </a:xfrm>
          <a:custGeom>
            <a:avLst/>
            <a:gdLst/>
            <a:ahLst/>
            <a:cxnLst/>
            <a:rect l="l" t="t" r="r" b="b"/>
            <a:pathLst>
              <a:path w="1308462" h="1308462">
                <a:moveTo>
                  <a:pt x="0" y="0"/>
                </a:moveTo>
                <a:lnTo>
                  <a:pt x="1308462" y="0"/>
                </a:lnTo>
                <a:lnTo>
                  <a:pt x="1308462" y="1308462"/>
                </a:lnTo>
                <a:lnTo>
                  <a:pt x="0" y="13084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TextBox 18"/>
          <p:cNvSpPr txBox="1"/>
          <p:nvPr/>
        </p:nvSpPr>
        <p:spPr>
          <a:xfrm>
            <a:off x="3298119" y="6542219"/>
            <a:ext cx="5327169" cy="2294070"/>
          </a:xfrm>
          <a:prstGeom prst="rect">
            <a:avLst/>
          </a:prstGeom>
        </p:spPr>
        <p:txBody>
          <a:bodyPr lIns="0" tIns="0" rIns="0" bIns="0" rtlCol="0" anchor="t">
            <a:spAutoFit/>
          </a:bodyPr>
          <a:lstStyle/>
          <a:p>
            <a:pPr algn="l">
              <a:lnSpc>
                <a:spcPts val="3960"/>
              </a:lnSpc>
            </a:pPr>
            <a:r>
              <a:rPr lang="en-US" sz="3300">
                <a:solidFill>
                  <a:srgbClr val="000000"/>
                </a:solidFill>
                <a:latin typeface="Arimo"/>
                <a:ea typeface="Arimo"/>
                <a:cs typeface="Arimo"/>
                <a:sym typeface="Arimo"/>
              </a:rPr>
              <a:t>How has neurodiversity impacted you personally or professionally?</a:t>
            </a:r>
          </a:p>
        </p:txBody>
      </p:sp>
      <p:grpSp>
        <p:nvGrpSpPr>
          <p:cNvPr id="19" name="Group 19"/>
          <p:cNvGrpSpPr/>
          <p:nvPr/>
        </p:nvGrpSpPr>
        <p:grpSpPr>
          <a:xfrm>
            <a:off x="9547086" y="6575556"/>
            <a:ext cx="2255970" cy="2255970"/>
            <a:chOff x="0" y="0"/>
            <a:chExt cx="3007960" cy="3007960"/>
          </a:xfrm>
        </p:grpSpPr>
        <p:sp>
          <p:nvSpPr>
            <p:cNvPr id="20" name="Freeform 20"/>
            <p:cNvSpPr/>
            <p:nvPr/>
          </p:nvSpPr>
          <p:spPr>
            <a:xfrm>
              <a:off x="0" y="0"/>
              <a:ext cx="3007995" cy="3007995"/>
            </a:xfrm>
            <a:custGeom>
              <a:avLst/>
              <a:gdLst/>
              <a:ahLst/>
              <a:cxnLst/>
              <a:rect l="l" t="t" r="r" b="b"/>
              <a:pathLst>
                <a:path w="3007995" h="3007995">
                  <a:moveTo>
                    <a:pt x="0" y="1503934"/>
                  </a:moveTo>
                  <a:cubicBezTo>
                    <a:pt x="0" y="673354"/>
                    <a:pt x="673354" y="0"/>
                    <a:pt x="1503934" y="0"/>
                  </a:cubicBezTo>
                  <a:cubicBezTo>
                    <a:pt x="2334514" y="0"/>
                    <a:pt x="3007995" y="673354"/>
                    <a:pt x="3007995" y="1503934"/>
                  </a:cubicBezTo>
                  <a:cubicBezTo>
                    <a:pt x="3007995" y="2334514"/>
                    <a:pt x="2334641" y="3007995"/>
                    <a:pt x="1503934" y="3007995"/>
                  </a:cubicBezTo>
                  <a:cubicBezTo>
                    <a:pt x="673227" y="3007995"/>
                    <a:pt x="0" y="2334641"/>
                    <a:pt x="0" y="1503934"/>
                  </a:cubicBezTo>
                  <a:close/>
                </a:path>
              </a:pathLst>
            </a:custGeom>
            <a:solidFill>
              <a:srgbClr val="FC0301"/>
            </a:solidFill>
          </p:spPr>
          <p:txBody>
            <a:bodyPr/>
            <a:lstStyle/>
            <a:p>
              <a:endParaRPr lang="en-US"/>
            </a:p>
          </p:txBody>
        </p:sp>
      </p:grpSp>
      <p:sp>
        <p:nvSpPr>
          <p:cNvPr id="21" name="Freeform 21"/>
          <p:cNvSpPr/>
          <p:nvPr/>
        </p:nvSpPr>
        <p:spPr>
          <a:xfrm>
            <a:off x="10020840" y="7049310"/>
            <a:ext cx="1308462" cy="1308462"/>
          </a:xfrm>
          <a:custGeom>
            <a:avLst/>
            <a:gdLst/>
            <a:ahLst/>
            <a:cxnLst/>
            <a:rect l="l" t="t" r="r" b="b"/>
            <a:pathLst>
              <a:path w="1308462" h="1308462">
                <a:moveTo>
                  <a:pt x="0" y="0"/>
                </a:moveTo>
                <a:lnTo>
                  <a:pt x="1308462" y="0"/>
                </a:lnTo>
                <a:lnTo>
                  <a:pt x="1308462" y="1308462"/>
                </a:lnTo>
                <a:lnTo>
                  <a:pt x="0" y="13084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2" name="TextBox 22"/>
          <p:cNvSpPr txBox="1"/>
          <p:nvPr/>
        </p:nvSpPr>
        <p:spPr>
          <a:xfrm>
            <a:off x="12281716" y="6542219"/>
            <a:ext cx="5327169" cy="2294070"/>
          </a:xfrm>
          <a:prstGeom prst="rect">
            <a:avLst/>
          </a:prstGeom>
        </p:spPr>
        <p:txBody>
          <a:bodyPr lIns="0" tIns="0" rIns="0" bIns="0" rtlCol="0" anchor="t">
            <a:spAutoFit/>
          </a:bodyPr>
          <a:lstStyle/>
          <a:p>
            <a:pPr algn="l">
              <a:lnSpc>
                <a:spcPts val="3960"/>
              </a:lnSpc>
            </a:pPr>
            <a:r>
              <a:rPr lang="en-US" sz="3300">
                <a:solidFill>
                  <a:srgbClr val="000000"/>
                </a:solidFill>
                <a:latin typeface="Arimo"/>
                <a:ea typeface="Arimo"/>
                <a:cs typeface="Arimo"/>
                <a:sym typeface="Arimo"/>
              </a:rPr>
              <a:t>What is your initial reaction when you consider working with/hiring neurodivergent individuals?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3428" cy="10287000"/>
            <a:chOff x="0" y="0"/>
            <a:chExt cx="24377904" cy="13716000"/>
          </a:xfrm>
        </p:grpSpPr>
        <p:sp>
          <p:nvSpPr>
            <p:cNvPr id="3" name="Freeform 3"/>
            <p:cNvSpPr/>
            <p:nvPr/>
          </p:nvSpPr>
          <p:spPr>
            <a:xfrm>
              <a:off x="0" y="0"/>
              <a:ext cx="24377904" cy="13716000"/>
            </a:xfrm>
            <a:custGeom>
              <a:avLst/>
              <a:gdLst/>
              <a:ahLst/>
              <a:cxnLst/>
              <a:rect l="l" t="t" r="r" b="b"/>
              <a:pathLst>
                <a:path w="24377904" h="13716000">
                  <a:moveTo>
                    <a:pt x="0" y="0"/>
                  </a:moveTo>
                  <a:lnTo>
                    <a:pt x="24377904" y="0"/>
                  </a:lnTo>
                  <a:lnTo>
                    <a:pt x="24377904" y="13716000"/>
                  </a:lnTo>
                  <a:lnTo>
                    <a:pt x="0" y="13716000"/>
                  </a:lnTo>
                  <a:close/>
                </a:path>
              </a:pathLst>
            </a:custGeom>
            <a:solidFill>
              <a:srgbClr val="C3604D"/>
            </a:solidFill>
          </p:spPr>
          <p:txBody>
            <a:bodyPr/>
            <a:lstStyle/>
            <a:p>
              <a:endParaRPr lang="en-US"/>
            </a:p>
          </p:txBody>
        </p:sp>
      </p:grpSp>
      <p:sp>
        <p:nvSpPr>
          <p:cNvPr id="4" name="AutoShape 4"/>
          <p:cNvSpPr/>
          <p:nvPr/>
        </p:nvSpPr>
        <p:spPr>
          <a:xfrm rot="5363">
            <a:off x="-31418" y="10038950"/>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5" name="AutoShape 5"/>
          <p:cNvSpPr/>
          <p:nvPr/>
        </p:nvSpPr>
        <p:spPr>
          <a:xfrm rot="5390477">
            <a:off x="-5165606"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6" name="AutoShape 6"/>
          <p:cNvSpPr/>
          <p:nvPr/>
        </p:nvSpPr>
        <p:spPr>
          <a:xfrm rot="5390477">
            <a:off x="12824281"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7" name="AutoShape 7"/>
          <p:cNvSpPr/>
          <p:nvPr/>
        </p:nvSpPr>
        <p:spPr>
          <a:xfrm rot="5390477">
            <a:off x="-4876814"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8" name="AutoShape 8"/>
          <p:cNvSpPr/>
          <p:nvPr/>
        </p:nvSpPr>
        <p:spPr>
          <a:xfrm rot="5390477">
            <a:off x="-3377657"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9" name="AutoShape 9"/>
          <p:cNvSpPr/>
          <p:nvPr/>
        </p:nvSpPr>
        <p:spPr>
          <a:xfrm rot="5390477">
            <a:off x="-1878500"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0" name="AutoShape 10"/>
          <p:cNvSpPr/>
          <p:nvPr/>
        </p:nvSpPr>
        <p:spPr>
          <a:xfrm rot="5390477">
            <a:off x="-379343"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1" name="AutoShape 11"/>
          <p:cNvSpPr/>
          <p:nvPr/>
        </p:nvSpPr>
        <p:spPr>
          <a:xfrm rot="5390477">
            <a:off x="1119814"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2" name="AutoShape 12"/>
          <p:cNvSpPr/>
          <p:nvPr/>
        </p:nvSpPr>
        <p:spPr>
          <a:xfrm rot="5390477">
            <a:off x="2618971"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3" name="AutoShape 13"/>
          <p:cNvSpPr/>
          <p:nvPr/>
        </p:nvSpPr>
        <p:spPr>
          <a:xfrm rot="5390477">
            <a:off x="4118128"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4" name="AutoShape 14"/>
          <p:cNvSpPr/>
          <p:nvPr/>
        </p:nvSpPr>
        <p:spPr>
          <a:xfrm rot="5390477">
            <a:off x="5617285"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5" name="AutoShape 15"/>
          <p:cNvSpPr/>
          <p:nvPr/>
        </p:nvSpPr>
        <p:spPr>
          <a:xfrm rot="5390477">
            <a:off x="7116442"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6" name="AutoShape 16"/>
          <p:cNvSpPr/>
          <p:nvPr/>
        </p:nvSpPr>
        <p:spPr>
          <a:xfrm rot="5390477">
            <a:off x="8615599"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7" name="AutoShape 17"/>
          <p:cNvSpPr/>
          <p:nvPr/>
        </p:nvSpPr>
        <p:spPr>
          <a:xfrm rot="5390477">
            <a:off x="10114756"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8" name="AutoShape 18"/>
          <p:cNvSpPr/>
          <p:nvPr/>
        </p:nvSpPr>
        <p:spPr>
          <a:xfrm rot="5390477">
            <a:off x="11613913"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19" name="AutoShape 19"/>
          <p:cNvSpPr/>
          <p:nvPr/>
        </p:nvSpPr>
        <p:spPr>
          <a:xfrm rot="5390477">
            <a:off x="13113073" y="513397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20" name="AutoShape 20"/>
          <p:cNvSpPr/>
          <p:nvPr/>
        </p:nvSpPr>
        <p:spPr>
          <a:xfrm rot="5363">
            <a:off x="-22097" y="267099"/>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21" name="AutoShape 21"/>
          <p:cNvSpPr/>
          <p:nvPr/>
        </p:nvSpPr>
        <p:spPr>
          <a:xfrm rot="5363">
            <a:off x="-22097" y="110288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22" name="AutoShape 22"/>
          <p:cNvSpPr/>
          <p:nvPr/>
        </p:nvSpPr>
        <p:spPr>
          <a:xfrm rot="5363">
            <a:off x="-22097" y="1938669"/>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23" name="AutoShape 23"/>
          <p:cNvSpPr/>
          <p:nvPr/>
        </p:nvSpPr>
        <p:spPr>
          <a:xfrm rot="5363">
            <a:off x="-22097" y="277445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24" name="AutoShape 24"/>
          <p:cNvSpPr/>
          <p:nvPr/>
        </p:nvSpPr>
        <p:spPr>
          <a:xfrm rot="5363">
            <a:off x="-22097" y="3610239"/>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25" name="AutoShape 25"/>
          <p:cNvSpPr/>
          <p:nvPr/>
        </p:nvSpPr>
        <p:spPr>
          <a:xfrm rot="5363">
            <a:off x="-22097" y="444602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26" name="AutoShape 26"/>
          <p:cNvSpPr/>
          <p:nvPr/>
        </p:nvSpPr>
        <p:spPr>
          <a:xfrm rot="5363">
            <a:off x="-22097" y="5281809"/>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27" name="AutoShape 27"/>
          <p:cNvSpPr/>
          <p:nvPr/>
        </p:nvSpPr>
        <p:spPr>
          <a:xfrm rot="5363">
            <a:off x="-22097" y="611759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28" name="AutoShape 28"/>
          <p:cNvSpPr/>
          <p:nvPr/>
        </p:nvSpPr>
        <p:spPr>
          <a:xfrm rot="5363">
            <a:off x="-22097" y="6953379"/>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29" name="AutoShape 29"/>
          <p:cNvSpPr/>
          <p:nvPr/>
        </p:nvSpPr>
        <p:spPr>
          <a:xfrm rot="5363">
            <a:off x="-22097" y="778916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30" name="AutoShape 30"/>
          <p:cNvSpPr/>
          <p:nvPr/>
        </p:nvSpPr>
        <p:spPr>
          <a:xfrm rot="5363">
            <a:off x="-22097" y="8624949"/>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31" name="AutoShape 31"/>
          <p:cNvSpPr/>
          <p:nvPr/>
        </p:nvSpPr>
        <p:spPr>
          <a:xfrm rot="5363">
            <a:off x="-22097" y="1029652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32" name="AutoShape 32"/>
          <p:cNvSpPr/>
          <p:nvPr/>
        </p:nvSpPr>
        <p:spPr>
          <a:xfrm rot="5363">
            <a:off x="2822" y="9382125"/>
            <a:ext cx="18316597" cy="0"/>
          </a:xfrm>
          <a:prstGeom prst="line">
            <a:avLst/>
          </a:prstGeom>
          <a:ln w="19050" cap="rnd">
            <a:solidFill>
              <a:srgbClr val="46B4A1"/>
            </a:solidFill>
            <a:prstDash val="solid"/>
            <a:headEnd type="none" w="sm" len="sm"/>
            <a:tailEnd type="none" w="sm" len="sm"/>
          </a:ln>
        </p:spPr>
        <p:txBody>
          <a:bodyPr/>
          <a:lstStyle/>
          <a:p>
            <a:endParaRPr lang="en-US"/>
          </a:p>
        </p:txBody>
      </p:sp>
      <p:grpSp>
        <p:nvGrpSpPr>
          <p:cNvPr id="33" name="Group 33"/>
          <p:cNvGrpSpPr/>
          <p:nvPr/>
        </p:nvGrpSpPr>
        <p:grpSpPr>
          <a:xfrm>
            <a:off x="-9321" y="7522074"/>
            <a:ext cx="4200186" cy="2764926"/>
            <a:chOff x="0" y="0"/>
            <a:chExt cx="5600248" cy="3686568"/>
          </a:xfrm>
        </p:grpSpPr>
        <p:sp>
          <p:nvSpPr>
            <p:cNvPr id="34" name="Freeform 34"/>
            <p:cNvSpPr/>
            <p:nvPr/>
          </p:nvSpPr>
          <p:spPr>
            <a:xfrm>
              <a:off x="0" y="0"/>
              <a:ext cx="5600192" cy="3686556"/>
            </a:xfrm>
            <a:custGeom>
              <a:avLst/>
              <a:gdLst/>
              <a:ahLst/>
              <a:cxnLst/>
              <a:rect l="l" t="t" r="r" b="b"/>
              <a:pathLst>
                <a:path w="5600192" h="3686556">
                  <a:moveTo>
                    <a:pt x="750697" y="0"/>
                  </a:moveTo>
                  <a:cubicBezTo>
                    <a:pt x="3011551" y="0"/>
                    <a:pt x="4924679" y="1489202"/>
                    <a:pt x="5562600" y="3540125"/>
                  </a:cubicBezTo>
                  <a:lnTo>
                    <a:pt x="5600192" y="3686556"/>
                  </a:lnTo>
                  <a:lnTo>
                    <a:pt x="3975735" y="3686556"/>
                  </a:lnTo>
                  <a:lnTo>
                    <a:pt x="3972433" y="3677412"/>
                  </a:lnTo>
                  <a:cubicBezTo>
                    <a:pt x="3441573" y="2422525"/>
                    <a:pt x="2199005" y="1541907"/>
                    <a:pt x="750697" y="1541907"/>
                  </a:cubicBezTo>
                  <a:cubicBezTo>
                    <a:pt x="509270" y="1541907"/>
                    <a:pt x="273685" y="1566418"/>
                    <a:pt x="46101" y="1612900"/>
                  </a:cubicBezTo>
                  <a:lnTo>
                    <a:pt x="0" y="1624838"/>
                  </a:lnTo>
                  <a:lnTo>
                    <a:pt x="0" y="61976"/>
                  </a:lnTo>
                  <a:lnTo>
                    <a:pt x="235585" y="26035"/>
                  </a:lnTo>
                  <a:cubicBezTo>
                    <a:pt x="405003" y="8763"/>
                    <a:pt x="576834" y="0"/>
                    <a:pt x="750697" y="0"/>
                  </a:cubicBezTo>
                  <a:close/>
                </a:path>
              </a:pathLst>
            </a:custGeom>
            <a:solidFill>
              <a:srgbClr val="994433">
                <a:alpha val="19608"/>
              </a:srgbClr>
            </a:solidFill>
          </p:spPr>
          <p:txBody>
            <a:bodyPr/>
            <a:lstStyle/>
            <a:p>
              <a:endParaRPr lang="en-US"/>
            </a:p>
          </p:txBody>
        </p:sp>
      </p:grpSp>
      <p:grpSp>
        <p:nvGrpSpPr>
          <p:cNvPr id="35" name="Group 35"/>
          <p:cNvGrpSpPr/>
          <p:nvPr/>
        </p:nvGrpSpPr>
        <p:grpSpPr>
          <a:xfrm>
            <a:off x="11969592" y="0"/>
            <a:ext cx="6313836" cy="2475824"/>
            <a:chOff x="0" y="0"/>
            <a:chExt cx="8418448" cy="3301098"/>
          </a:xfrm>
        </p:grpSpPr>
        <p:sp>
          <p:nvSpPr>
            <p:cNvPr id="36" name="Freeform 36"/>
            <p:cNvSpPr/>
            <p:nvPr/>
          </p:nvSpPr>
          <p:spPr>
            <a:xfrm>
              <a:off x="0" y="0"/>
              <a:ext cx="8418449" cy="3301111"/>
            </a:xfrm>
            <a:custGeom>
              <a:avLst/>
              <a:gdLst/>
              <a:ahLst/>
              <a:cxnLst/>
              <a:rect l="l" t="t" r="r" b="b"/>
              <a:pathLst>
                <a:path w="8418449" h="3301111">
                  <a:moveTo>
                    <a:pt x="0" y="0"/>
                  </a:moveTo>
                  <a:lnTo>
                    <a:pt x="1692910" y="0"/>
                  </a:lnTo>
                  <a:lnTo>
                    <a:pt x="1825117" y="217551"/>
                  </a:lnTo>
                  <a:cubicBezTo>
                    <a:pt x="2453386" y="1147699"/>
                    <a:pt x="3517519" y="1759204"/>
                    <a:pt x="4724400" y="1759204"/>
                  </a:cubicBezTo>
                  <a:cubicBezTo>
                    <a:pt x="5931281" y="1759204"/>
                    <a:pt x="6995414" y="1147699"/>
                    <a:pt x="7623683" y="217551"/>
                  </a:cubicBezTo>
                  <a:lnTo>
                    <a:pt x="7755890" y="0"/>
                  </a:lnTo>
                  <a:lnTo>
                    <a:pt x="8418449" y="0"/>
                  </a:lnTo>
                  <a:lnTo>
                    <a:pt x="8418449" y="1680845"/>
                  </a:lnTo>
                  <a:lnTo>
                    <a:pt x="8287131" y="1825371"/>
                  </a:lnTo>
                  <a:cubicBezTo>
                    <a:pt x="7375271" y="2737104"/>
                    <a:pt x="6115685" y="3301111"/>
                    <a:pt x="4724400" y="3301111"/>
                  </a:cubicBezTo>
                  <a:cubicBezTo>
                    <a:pt x="2637409" y="3301111"/>
                    <a:pt x="846836" y="2032254"/>
                    <a:pt x="81915" y="223901"/>
                  </a:cubicBezTo>
                  <a:close/>
                </a:path>
              </a:pathLst>
            </a:custGeom>
            <a:solidFill>
              <a:srgbClr val="DBA094">
                <a:alpha val="49804"/>
              </a:srgbClr>
            </a:solidFill>
          </p:spPr>
          <p:txBody>
            <a:bodyPr/>
            <a:lstStyle/>
            <a:p>
              <a:endParaRPr lang="en-US"/>
            </a:p>
          </p:txBody>
        </p:sp>
      </p:grpSp>
      <p:grpSp>
        <p:nvGrpSpPr>
          <p:cNvPr id="37" name="Group 37"/>
          <p:cNvGrpSpPr/>
          <p:nvPr/>
        </p:nvGrpSpPr>
        <p:grpSpPr>
          <a:xfrm>
            <a:off x="0" y="0"/>
            <a:ext cx="18312920" cy="10287000"/>
            <a:chOff x="0" y="0"/>
            <a:chExt cx="24417226" cy="13716000"/>
          </a:xfrm>
        </p:grpSpPr>
        <p:sp>
          <p:nvSpPr>
            <p:cNvPr id="38" name="Freeform 38"/>
            <p:cNvSpPr/>
            <p:nvPr/>
          </p:nvSpPr>
          <p:spPr>
            <a:xfrm>
              <a:off x="0" y="0"/>
              <a:ext cx="24417274" cy="13716000"/>
            </a:xfrm>
            <a:custGeom>
              <a:avLst/>
              <a:gdLst/>
              <a:ahLst/>
              <a:cxnLst/>
              <a:rect l="l" t="t" r="r" b="b"/>
              <a:pathLst>
                <a:path w="24417274" h="13716000">
                  <a:moveTo>
                    <a:pt x="0" y="0"/>
                  </a:moveTo>
                  <a:lnTo>
                    <a:pt x="24417274" y="0"/>
                  </a:lnTo>
                  <a:lnTo>
                    <a:pt x="24417274" y="13716000"/>
                  </a:lnTo>
                  <a:lnTo>
                    <a:pt x="0" y="13716000"/>
                  </a:lnTo>
                  <a:close/>
                </a:path>
              </a:pathLst>
            </a:custGeom>
            <a:solidFill>
              <a:srgbClr val="E8E3E2">
                <a:alpha val="80000"/>
              </a:srgbClr>
            </a:solidFill>
          </p:spPr>
          <p:txBody>
            <a:bodyPr/>
            <a:lstStyle/>
            <a:p>
              <a:endParaRPr lang="en-US"/>
            </a:p>
          </p:txBody>
        </p:sp>
      </p:grpSp>
      <p:grpSp>
        <p:nvGrpSpPr>
          <p:cNvPr id="39" name="Group 39"/>
          <p:cNvGrpSpPr/>
          <p:nvPr/>
        </p:nvGrpSpPr>
        <p:grpSpPr>
          <a:xfrm>
            <a:off x="0" y="-3"/>
            <a:ext cx="18312920" cy="10287000"/>
            <a:chOff x="0" y="0"/>
            <a:chExt cx="24417226" cy="13716000"/>
          </a:xfrm>
        </p:grpSpPr>
        <p:sp>
          <p:nvSpPr>
            <p:cNvPr id="40" name="Freeform 40"/>
            <p:cNvSpPr/>
            <p:nvPr/>
          </p:nvSpPr>
          <p:spPr>
            <a:xfrm>
              <a:off x="0" y="0"/>
              <a:ext cx="24417274" cy="13716000"/>
            </a:xfrm>
            <a:custGeom>
              <a:avLst/>
              <a:gdLst/>
              <a:ahLst/>
              <a:cxnLst/>
              <a:rect l="l" t="t" r="r" b="b"/>
              <a:pathLst>
                <a:path w="24417274" h="13716000">
                  <a:moveTo>
                    <a:pt x="0" y="0"/>
                  </a:moveTo>
                  <a:lnTo>
                    <a:pt x="24417274" y="0"/>
                  </a:lnTo>
                  <a:lnTo>
                    <a:pt x="24417274" y="13716000"/>
                  </a:lnTo>
                  <a:lnTo>
                    <a:pt x="0" y="13716000"/>
                  </a:lnTo>
                  <a:close/>
                </a:path>
              </a:pathLst>
            </a:custGeom>
            <a:solidFill>
              <a:srgbClr val="FFB303"/>
            </a:solidFill>
          </p:spPr>
          <p:txBody>
            <a:bodyPr/>
            <a:lstStyle/>
            <a:p>
              <a:endParaRPr lang="en-US"/>
            </a:p>
          </p:txBody>
        </p:sp>
      </p:grpSp>
      <p:grpSp>
        <p:nvGrpSpPr>
          <p:cNvPr id="41" name="Group 41"/>
          <p:cNvGrpSpPr/>
          <p:nvPr/>
        </p:nvGrpSpPr>
        <p:grpSpPr>
          <a:xfrm rot="-2700000">
            <a:off x="612153" y="-426219"/>
            <a:ext cx="852434" cy="852434"/>
            <a:chOff x="0" y="0"/>
            <a:chExt cx="1136578" cy="1136578"/>
          </a:xfrm>
        </p:grpSpPr>
        <p:sp>
          <p:nvSpPr>
            <p:cNvPr id="42" name="Freeform 42"/>
            <p:cNvSpPr/>
            <p:nvPr/>
          </p:nvSpPr>
          <p:spPr>
            <a:xfrm>
              <a:off x="0" y="0"/>
              <a:ext cx="1136523" cy="1136523"/>
            </a:xfrm>
            <a:custGeom>
              <a:avLst/>
              <a:gdLst/>
              <a:ahLst/>
              <a:cxnLst/>
              <a:rect l="l" t="t" r="r" b="b"/>
              <a:pathLst>
                <a:path w="1136523" h="1136523">
                  <a:moveTo>
                    <a:pt x="0" y="1136523"/>
                  </a:moveTo>
                  <a:lnTo>
                    <a:pt x="0" y="0"/>
                  </a:lnTo>
                  <a:lnTo>
                    <a:pt x="1136523" y="1136523"/>
                  </a:lnTo>
                  <a:close/>
                </a:path>
              </a:pathLst>
            </a:custGeom>
            <a:solidFill>
              <a:srgbClr val="662D22">
                <a:alpha val="16863"/>
              </a:srgbClr>
            </a:solidFill>
          </p:spPr>
          <p:txBody>
            <a:bodyPr/>
            <a:lstStyle/>
            <a:p>
              <a:endParaRPr lang="en-US"/>
            </a:p>
          </p:txBody>
        </p:sp>
      </p:grpSp>
      <p:sp>
        <p:nvSpPr>
          <p:cNvPr id="44" name="AutoShape 44"/>
          <p:cNvSpPr/>
          <p:nvPr/>
        </p:nvSpPr>
        <p:spPr>
          <a:xfrm rot="5390477">
            <a:off x="-5157807" y="511492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45" name="AutoShape 45"/>
          <p:cNvSpPr/>
          <p:nvPr/>
        </p:nvSpPr>
        <p:spPr>
          <a:xfrm rot="5390477">
            <a:off x="12832080" y="511492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51" name="AutoShape 51"/>
          <p:cNvSpPr/>
          <p:nvPr/>
        </p:nvSpPr>
        <p:spPr>
          <a:xfrm rot="5390477">
            <a:off x="2626770" y="511492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52" name="AutoShape 52"/>
          <p:cNvSpPr/>
          <p:nvPr/>
        </p:nvSpPr>
        <p:spPr>
          <a:xfrm rot="5390477">
            <a:off x="4125927" y="511492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53" name="AutoShape 53"/>
          <p:cNvSpPr/>
          <p:nvPr/>
        </p:nvSpPr>
        <p:spPr>
          <a:xfrm rot="5390477">
            <a:off x="5625084" y="511492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54" name="AutoShape 54"/>
          <p:cNvSpPr/>
          <p:nvPr/>
        </p:nvSpPr>
        <p:spPr>
          <a:xfrm rot="5390477">
            <a:off x="7124241" y="511492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55" name="AutoShape 55"/>
          <p:cNvSpPr/>
          <p:nvPr/>
        </p:nvSpPr>
        <p:spPr>
          <a:xfrm rot="5390477">
            <a:off x="8623398" y="511492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56" name="AutoShape 56"/>
          <p:cNvSpPr/>
          <p:nvPr/>
        </p:nvSpPr>
        <p:spPr>
          <a:xfrm rot="5390477">
            <a:off x="10122555" y="511492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57" name="AutoShape 57"/>
          <p:cNvSpPr/>
          <p:nvPr/>
        </p:nvSpPr>
        <p:spPr>
          <a:xfrm rot="5390477">
            <a:off x="11621712" y="511492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58" name="AutoShape 58"/>
          <p:cNvSpPr/>
          <p:nvPr/>
        </p:nvSpPr>
        <p:spPr>
          <a:xfrm rot="5390477">
            <a:off x="13120872" y="5114925"/>
            <a:ext cx="10315615" cy="0"/>
          </a:xfrm>
          <a:prstGeom prst="line">
            <a:avLst/>
          </a:prstGeom>
          <a:ln w="19050" cap="rnd">
            <a:solidFill>
              <a:srgbClr val="46B4A1"/>
            </a:solidFill>
            <a:prstDash val="solid"/>
            <a:headEnd type="none" w="sm" len="sm"/>
            <a:tailEnd type="none" w="sm" len="sm"/>
          </a:ln>
        </p:spPr>
        <p:txBody>
          <a:bodyPr/>
          <a:lstStyle/>
          <a:p>
            <a:endParaRPr lang="en-US"/>
          </a:p>
        </p:txBody>
      </p:sp>
      <p:sp>
        <p:nvSpPr>
          <p:cNvPr id="69" name="AutoShape 69"/>
          <p:cNvSpPr/>
          <p:nvPr/>
        </p:nvSpPr>
        <p:spPr>
          <a:xfrm rot="5363">
            <a:off x="-14299" y="10277474"/>
            <a:ext cx="18316597" cy="0"/>
          </a:xfrm>
          <a:prstGeom prst="line">
            <a:avLst/>
          </a:prstGeom>
          <a:ln w="19050" cap="rnd">
            <a:solidFill>
              <a:srgbClr val="46B4A1"/>
            </a:solidFill>
            <a:prstDash val="solid"/>
            <a:headEnd type="none" w="sm" len="sm"/>
            <a:tailEnd type="none" w="sm" len="sm"/>
          </a:ln>
        </p:spPr>
        <p:txBody>
          <a:bodyPr/>
          <a:lstStyle/>
          <a:p>
            <a:endParaRPr lang="en-US"/>
          </a:p>
        </p:txBody>
      </p:sp>
      <p:sp>
        <p:nvSpPr>
          <p:cNvPr id="71" name="TextBox 71"/>
          <p:cNvSpPr txBox="1"/>
          <p:nvPr/>
        </p:nvSpPr>
        <p:spPr>
          <a:xfrm>
            <a:off x="777241" y="4793413"/>
            <a:ext cx="5416737" cy="938784"/>
          </a:xfrm>
          <a:prstGeom prst="rect">
            <a:avLst/>
          </a:prstGeom>
        </p:spPr>
        <p:txBody>
          <a:bodyPr lIns="0" tIns="0" rIns="0" bIns="0" rtlCol="0" anchor="t">
            <a:spAutoFit/>
          </a:bodyPr>
          <a:lstStyle/>
          <a:p>
            <a:pPr algn="l">
              <a:lnSpc>
                <a:spcPts val="7128"/>
              </a:lnSpc>
            </a:pPr>
            <a:r>
              <a:rPr lang="en-US" sz="6600" b="1">
                <a:solidFill>
                  <a:srgbClr val="FFFFFF"/>
                </a:solidFill>
                <a:latin typeface="Montserrat Bold"/>
                <a:ea typeface="Montserrat Bold"/>
                <a:cs typeface="Montserrat Bold"/>
                <a:sym typeface="Montserrat Bold"/>
              </a:rPr>
              <a:t>The Facts	</a:t>
            </a:r>
          </a:p>
        </p:txBody>
      </p:sp>
      <p:sp>
        <p:nvSpPr>
          <p:cNvPr id="72" name="Freeform 72"/>
          <p:cNvSpPr/>
          <p:nvPr/>
        </p:nvSpPr>
        <p:spPr>
          <a:xfrm>
            <a:off x="6619873" y="-9528"/>
            <a:ext cx="11702572" cy="10306052"/>
          </a:xfrm>
          <a:custGeom>
            <a:avLst/>
            <a:gdLst/>
            <a:ahLst/>
            <a:cxnLst/>
            <a:rect l="l" t="t" r="r" b="b"/>
            <a:pathLst>
              <a:path w="11702572" h="10306052">
                <a:moveTo>
                  <a:pt x="0" y="0"/>
                </a:moveTo>
                <a:lnTo>
                  <a:pt x="11702573" y="0"/>
                </a:lnTo>
                <a:lnTo>
                  <a:pt x="11702573" y="10306051"/>
                </a:lnTo>
                <a:lnTo>
                  <a:pt x="0" y="103060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latin typeface="Arimo" panose="020B0604020202020204" charset="0"/>
              <a:ea typeface="Arimo" panose="020B0604020202020204" charset="0"/>
              <a:cs typeface="Arimo" panose="020B0604020202020204" charset="0"/>
            </a:endParaRPr>
          </a:p>
        </p:txBody>
      </p:sp>
      <p:grpSp>
        <p:nvGrpSpPr>
          <p:cNvPr id="73" name="Group 73"/>
          <p:cNvGrpSpPr/>
          <p:nvPr/>
        </p:nvGrpSpPr>
        <p:grpSpPr>
          <a:xfrm>
            <a:off x="7733685" y="865935"/>
            <a:ext cx="10265727" cy="19050"/>
            <a:chOff x="0" y="0"/>
            <a:chExt cx="13687636" cy="25400"/>
          </a:xfrm>
        </p:grpSpPr>
        <p:sp>
          <p:nvSpPr>
            <p:cNvPr id="74" name="Freeform 74"/>
            <p:cNvSpPr/>
            <p:nvPr/>
          </p:nvSpPr>
          <p:spPr>
            <a:xfrm>
              <a:off x="12700" y="12700"/>
              <a:ext cx="13662279" cy="0"/>
            </a:xfrm>
            <a:custGeom>
              <a:avLst/>
              <a:gdLst/>
              <a:ahLst/>
              <a:cxnLst/>
              <a:rect l="l" t="t" r="r" b="b"/>
              <a:pathLst>
                <a:path w="13662279">
                  <a:moveTo>
                    <a:pt x="0" y="0"/>
                  </a:moveTo>
                  <a:lnTo>
                    <a:pt x="13662279" y="0"/>
                  </a:lnTo>
                </a:path>
              </a:pathLst>
            </a:custGeom>
            <a:solidFill>
              <a:srgbClr val="46B4A1"/>
            </a:solidFill>
          </p:spPr>
          <p:txBody>
            <a:bodyPr/>
            <a:lstStyle/>
            <a:p>
              <a:endParaRPr lang="en-US"/>
            </a:p>
          </p:txBody>
        </p:sp>
        <p:sp>
          <p:nvSpPr>
            <p:cNvPr id="75" name="Freeform 75"/>
            <p:cNvSpPr/>
            <p:nvPr/>
          </p:nvSpPr>
          <p:spPr>
            <a:xfrm>
              <a:off x="12700" y="0"/>
              <a:ext cx="13662279" cy="25400"/>
            </a:xfrm>
            <a:custGeom>
              <a:avLst/>
              <a:gdLst/>
              <a:ahLst/>
              <a:cxnLst/>
              <a:rect l="l" t="t" r="r" b="b"/>
              <a:pathLst>
                <a:path w="13662279" h="25400">
                  <a:moveTo>
                    <a:pt x="0" y="0"/>
                  </a:moveTo>
                  <a:lnTo>
                    <a:pt x="13662279" y="0"/>
                  </a:lnTo>
                  <a:lnTo>
                    <a:pt x="13662279" y="25400"/>
                  </a:lnTo>
                  <a:lnTo>
                    <a:pt x="0" y="25400"/>
                  </a:lnTo>
                  <a:close/>
                </a:path>
              </a:pathLst>
            </a:custGeom>
            <a:solidFill>
              <a:srgbClr val="46B4A1"/>
            </a:solidFill>
          </p:spPr>
          <p:txBody>
            <a:bodyPr/>
            <a:lstStyle/>
            <a:p>
              <a:endParaRPr lang="en-US"/>
            </a:p>
          </p:txBody>
        </p:sp>
      </p:grpSp>
      <p:sp>
        <p:nvSpPr>
          <p:cNvPr id="76" name="TextBox 76"/>
          <p:cNvSpPr txBox="1"/>
          <p:nvPr/>
        </p:nvSpPr>
        <p:spPr>
          <a:xfrm>
            <a:off x="7814648" y="965947"/>
            <a:ext cx="10103802" cy="1351570"/>
          </a:xfrm>
          <a:prstGeom prst="rect">
            <a:avLst/>
          </a:prstGeom>
        </p:spPr>
        <p:txBody>
          <a:bodyPr lIns="0" tIns="0" rIns="0" bIns="0" rtlCol="0" anchor="t">
            <a:spAutoFit/>
          </a:bodyPr>
          <a:lstStyle/>
          <a:p>
            <a:pPr algn="l">
              <a:lnSpc>
                <a:spcPts val="3240"/>
              </a:lnSpc>
            </a:pPr>
            <a:r>
              <a:rPr lang="en-US" sz="3000" dirty="0">
                <a:solidFill>
                  <a:srgbClr val="000000"/>
                </a:solidFill>
                <a:latin typeface="Arimo"/>
                <a:ea typeface="Arimo"/>
                <a:cs typeface="Arimo"/>
                <a:sym typeface="Arimo"/>
              </a:rPr>
              <a:t>20% of the population or 1 in 5 people are neurodivergent</a:t>
            </a:r>
          </a:p>
        </p:txBody>
      </p:sp>
      <p:grpSp>
        <p:nvGrpSpPr>
          <p:cNvPr id="77" name="Group 77"/>
          <p:cNvGrpSpPr/>
          <p:nvPr/>
        </p:nvGrpSpPr>
        <p:grpSpPr>
          <a:xfrm>
            <a:off x="7733685" y="2379432"/>
            <a:ext cx="10265727" cy="19050"/>
            <a:chOff x="0" y="0"/>
            <a:chExt cx="13687636" cy="25400"/>
          </a:xfrm>
        </p:grpSpPr>
        <p:sp>
          <p:nvSpPr>
            <p:cNvPr id="78" name="Freeform 78"/>
            <p:cNvSpPr/>
            <p:nvPr/>
          </p:nvSpPr>
          <p:spPr>
            <a:xfrm>
              <a:off x="12700" y="12700"/>
              <a:ext cx="13662279" cy="0"/>
            </a:xfrm>
            <a:custGeom>
              <a:avLst/>
              <a:gdLst/>
              <a:ahLst/>
              <a:cxnLst/>
              <a:rect l="l" t="t" r="r" b="b"/>
              <a:pathLst>
                <a:path w="13662279">
                  <a:moveTo>
                    <a:pt x="0" y="0"/>
                  </a:moveTo>
                  <a:lnTo>
                    <a:pt x="13662279" y="0"/>
                  </a:lnTo>
                </a:path>
              </a:pathLst>
            </a:custGeom>
            <a:solidFill>
              <a:srgbClr val="B9B146"/>
            </a:solidFill>
          </p:spPr>
          <p:txBody>
            <a:bodyPr/>
            <a:lstStyle/>
            <a:p>
              <a:endParaRPr lang="en-US"/>
            </a:p>
          </p:txBody>
        </p:sp>
        <p:sp>
          <p:nvSpPr>
            <p:cNvPr id="79" name="Freeform 79"/>
            <p:cNvSpPr/>
            <p:nvPr/>
          </p:nvSpPr>
          <p:spPr>
            <a:xfrm>
              <a:off x="12700" y="0"/>
              <a:ext cx="13662279" cy="25400"/>
            </a:xfrm>
            <a:custGeom>
              <a:avLst/>
              <a:gdLst/>
              <a:ahLst/>
              <a:cxnLst/>
              <a:rect l="l" t="t" r="r" b="b"/>
              <a:pathLst>
                <a:path w="13662279" h="25400">
                  <a:moveTo>
                    <a:pt x="0" y="0"/>
                  </a:moveTo>
                  <a:lnTo>
                    <a:pt x="13662279" y="0"/>
                  </a:lnTo>
                  <a:lnTo>
                    <a:pt x="13662279" y="25400"/>
                  </a:lnTo>
                  <a:lnTo>
                    <a:pt x="0" y="25400"/>
                  </a:lnTo>
                  <a:close/>
                </a:path>
              </a:pathLst>
            </a:custGeom>
            <a:solidFill>
              <a:srgbClr val="B9B146"/>
            </a:solidFill>
          </p:spPr>
          <p:txBody>
            <a:bodyPr/>
            <a:lstStyle/>
            <a:p>
              <a:endParaRPr lang="en-US"/>
            </a:p>
          </p:txBody>
        </p:sp>
      </p:grpSp>
      <p:sp>
        <p:nvSpPr>
          <p:cNvPr id="80" name="TextBox 80"/>
          <p:cNvSpPr txBox="1"/>
          <p:nvPr/>
        </p:nvSpPr>
        <p:spPr>
          <a:xfrm>
            <a:off x="7814648" y="2635832"/>
            <a:ext cx="10103802" cy="436245"/>
          </a:xfrm>
          <a:prstGeom prst="rect">
            <a:avLst/>
          </a:prstGeom>
        </p:spPr>
        <p:txBody>
          <a:bodyPr lIns="0" tIns="0" rIns="0" bIns="0" rtlCol="0" anchor="t">
            <a:spAutoFit/>
          </a:bodyPr>
          <a:lstStyle/>
          <a:p>
            <a:pPr algn="l">
              <a:lnSpc>
                <a:spcPts val="3240"/>
              </a:lnSpc>
            </a:pPr>
            <a:r>
              <a:rPr lang="en-US" sz="3000" dirty="0">
                <a:solidFill>
                  <a:srgbClr val="000000"/>
                </a:solidFill>
                <a:latin typeface="Arimo"/>
                <a:ea typeface="Arimo"/>
                <a:cs typeface="Arimo"/>
                <a:sym typeface="Arimo"/>
              </a:rPr>
              <a:t>30 – 40% of neurodivergent adults are unemployed</a:t>
            </a:r>
          </a:p>
        </p:txBody>
      </p:sp>
      <p:grpSp>
        <p:nvGrpSpPr>
          <p:cNvPr id="81" name="Group 81"/>
          <p:cNvGrpSpPr/>
          <p:nvPr/>
        </p:nvGrpSpPr>
        <p:grpSpPr>
          <a:xfrm>
            <a:off x="7733685" y="3892928"/>
            <a:ext cx="10265727" cy="19050"/>
            <a:chOff x="0" y="0"/>
            <a:chExt cx="13687636" cy="25400"/>
          </a:xfrm>
        </p:grpSpPr>
        <p:sp>
          <p:nvSpPr>
            <p:cNvPr id="82" name="Freeform 82"/>
            <p:cNvSpPr/>
            <p:nvPr/>
          </p:nvSpPr>
          <p:spPr>
            <a:xfrm>
              <a:off x="12700" y="12700"/>
              <a:ext cx="13662279" cy="0"/>
            </a:xfrm>
            <a:custGeom>
              <a:avLst/>
              <a:gdLst/>
              <a:ahLst/>
              <a:cxnLst/>
              <a:rect l="l" t="t" r="r" b="b"/>
              <a:pathLst>
                <a:path w="13662279">
                  <a:moveTo>
                    <a:pt x="0" y="0"/>
                  </a:moveTo>
                  <a:lnTo>
                    <a:pt x="13662279" y="0"/>
                  </a:lnTo>
                </a:path>
              </a:pathLst>
            </a:custGeom>
            <a:solidFill>
              <a:srgbClr val="BB47B7"/>
            </a:solidFill>
          </p:spPr>
          <p:txBody>
            <a:bodyPr/>
            <a:lstStyle/>
            <a:p>
              <a:endParaRPr lang="en-US"/>
            </a:p>
          </p:txBody>
        </p:sp>
        <p:sp>
          <p:nvSpPr>
            <p:cNvPr id="83" name="Freeform 83"/>
            <p:cNvSpPr/>
            <p:nvPr/>
          </p:nvSpPr>
          <p:spPr>
            <a:xfrm>
              <a:off x="12700" y="0"/>
              <a:ext cx="13662279" cy="25400"/>
            </a:xfrm>
            <a:custGeom>
              <a:avLst/>
              <a:gdLst/>
              <a:ahLst/>
              <a:cxnLst/>
              <a:rect l="l" t="t" r="r" b="b"/>
              <a:pathLst>
                <a:path w="13662279" h="25400">
                  <a:moveTo>
                    <a:pt x="0" y="0"/>
                  </a:moveTo>
                  <a:lnTo>
                    <a:pt x="13662279" y="0"/>
                  </a:lnTo>
                  <a:lnTo>
                    <a:pt x="13662279" y="25400"/>
                  </a:lnTo>
                  <a:lnTo>
                    <a:pt x="0" y="25400"/>
                  </a:lnTo>
                  <a:close/>
                </a:path>
              </a:pathLst>
            </a:custGeom>
            <a:solidFill>
              <a:srgbClr val="BB47B7"/>
            </a:solidFill>
          </p:spPr>
          <p:txBody>
            <a:bodyPr/>
            <a:lstStyle/>
            <a:p>
              <a:endParaRPr lang="en-US"/>
            </a:p>
          </p:txBody>
        </p:sp>
      </p:grpSp>
      <p:sp>
        <p:nvSpPr>
          <p:cNvPr id="84" name="TextBox 84"/>
          <p:cNvSpPr txBox="1"/>
          <p:nvPr/>
        </p:nvSpPr>
        <p:spPr>
          <a:xfrm>
            <a:off x="7814648" y="3992940"/>
            <a:ext cx="10103802" cy="1351570"/>
          </a:xfrm>
          <a:prstGeom prst="rect">
            <a:avLst/>
          </a:prstGeom>
        </p:spPr>
        <p:txBody>
          <a:bodyPr lIns="0" tIns="0" rIns="0" bIns="0" rtlCol="0" anchor="t">
            <a:spAutoFit/>
          </a:bodyPr>
          <a:lstStyle/>
          <a:p>
            <a:pPr algn="l">
              <a:lnSpc>
                <a:spcPts val="3240"/>
              </a:lnSpc>
            </a:pPr>
            <a:r>
              <a:rPr lang="en-US" sz="3000" dirty="0">
                <a:solidFill>
                  <a:srgbClr val="000000"/>
                </a:solidFill>
                <a:latin typeface="Arimo"/>
                <a:ea typeface="Arimo"/>
                <a:cs typeface="Arimo"/>
                <a:sym typeface="Arimo"/>
              </a:rPr>
              <a:t>Of employed neurodivergent individuals, 50% only disclose after being hired, and many do not disclose at all.  </a:t>
            </a:r>
          </a:p>
        </p:txBody>
      </p:sp>
      <p:grpSp>
        <p:nvGrpSpPr>
          <p:cNvPr id="85" name="Group 85"/>
          <p:cNvGrpSpPr/>
          <p:nvPr/>
        </p:nvGrpSpPr>
        <p:grpSpPr>
          <a:xfrm>
            <a:off x="7733685" y="5406423"/>
            <a:ext cx="10265727" cy="19050"/>
            <a:chOff x="0" y="0"/>
            <a:chExt cx="13687636" cy="25400"/>
          </a:xfrm>
        </p:grpSpPr>
        <p:sp>
          <p:nvSpPr>
            <p:cNvPr id="86" name="Freeform 86"/>
            <p:cNvSpPr/>
            <p:nvPr/>
          </p:nvSpPr>
          <p:spPr>
            <a:xfrm>
              <a:off x="12700" y="12700"/>
              <a:ext cx="13662279" cy="0"/>
            </a:xfrm>
            <a:custGeom>
              <a:avLst/>
              <a:gdLst/>
              <a:ahLst/>
              <a:cxnLst/>
              <a:rect l="l" t="t" r="r" b="b"/>
              <a:pathLst>
                <a:path w="13662279">
                  <a:moveTo>
                    <a:pt x="0" y="0"/>
                  </a:moveTo>
                  <a:lnTo>
                    <a:pt x="13662279" y="0"/>
                  </a:lnTo>
                </a:path>
              </a:pathLst>
            </a:custGeom>
            <a:solidFill>
              <a:srgbClr val="49ADBE"/>
            </a:solidFill>
          </p:spPr>
          <p:txBody>
            <a:bodyPr/>
            <a:lstStyle/>
            <a:p>
              <a:endParaRPr lang="en-US"/>
            </a:p>
          </p:txBody>
        </p:sp>
        <p:sp>
          <p:nvSpPr>
            <p:cNvPr id="87" name="Freeform 87"/>
            <p:cNvSpPr/>
            <p:nvPr/>
          </p:nvSpPr>
          <p:spPr>
            <a:xfrm>
              <a:off x="12700" y="0"/>
              <a:ext cx="13662279" cy="25400"/>
            </a:xfrm>
            <a:custGeom>
              <a:avLst/>
              <a:gdLst/>
              <a:ahLst/>
              <a:cxnLst/>
              <a:rect l="l" t="t" r="r" b="b"/>
              <a:pathLst>
                <a:path w="13662279" h="25400">
                  <a:moveTo>
                    <a:pt x="0" y="0"/>
                  </a:moveTo>
                  <a:lnTo>
                    <a:pt x="13662279" y="0"/>
                  </a:lnTo>
                  <a:lnTo>
                    <a:pt x="13662279" y="25400"/>
                  </a:lnTo>
                  <a:lnTo>
                    <a:pt x="0" y="25400"/>
                  </a:lnTo>
                  <a:close/>
                </a:path>
              </a:pathLst>
            </a:custGeom>
            <a:solidFill>
              <a:srgbClr val="49ADBE"/>
            </a:solidFill>
          </p:spPr>
          <p:txBody>
            <a:bodyPr/>
            <a:lstStyle/>
            <a:p>
              <a:endParaRPr lang="en-US"/>
            </a:p>
          </p:txBody>
        </p:sp>
      </p:grpSp>
      <p:sp>
        <p:nvSpPr>
          <p:cNvPr id="88" name="TextBox 88"/>
          <p:cNvSpPr txBox="1"/>
          <p:nvPr/>
        </p:nvSpPr>
        <p:spPr>
          <a:xfrm>
            <a:off x="7814648" y="5506435"/>
            <a:ext cx="10103802" cy="1351570"/>
          </a:xfrm>
          <a:prstGeom prst="rect">
            <a:avLst/>
          </a:prstGeom>
        </p:spPr>
        <p:txBody>
          <a:bodyPr lIns="0" tIns="0" rIns="0" bIns="0" rtlCol="0" anchor="t">
            <a:spAutoFit/>
          </a:bodyPr>
          <a:lstStyle/>
          <a:p>
            <a:pPr algn="l">
              <a:lnSpc>
                <a:spcPts val="3240"/>
              </a:lnSpc>
            </a:pPr>
            <a:r>
              <a:rPr lang="en-US" sz="3000" dirty="0">
                <a:solidFill>
                  <a:srgbClr val="000000"/>
                </a:solidFill>
                <a:latin typeface="Arimo"/>
                <a:ea typeface="Arimo"/>
                <a:cs typeface="Arimo"/>
                <a:sym typeface="Arimo"/>
              </a:rPr>
              <a:t>Masking or lack of disclosure can lead to burnout, depression, anxiety, or other difficulties</a:t>
            </a:r>
          </a:p>
        </p:txBody>
      </p:sp>
      <p:grpSp>
        <p:nvGrpSpPr>
          <p:cNvPr id="89" name="Group 89"/>
          <p:cNvGrpSpPr/>
          <p:nvPr/>
        </p:nvGrpSpPr>
        <p:grpSpPr>
          <a:xfrm>
            <a:off x="7733685" y="6919918"/>
            <a:ext cx="10265727" cy="19050"/>
            <a:chOff x="0" y="0"/>
            <a:chExt cx="13687636" cy="25400"/>
          </a:xfrm>
        </p:grpSpPr>
        <p:sp>
          <p:nvSpPr>
            <p:cNvPr id="90" name="Freeform 90"/>
            <p:cNvSpPr/>
            <p:nvPr/>
          </p:nvSpPr>
          <p:spPr>
            <a:xfrm>
              <a:off x="12700" y="12700"/>
              <a:ext cx="13662279" cy="0"/>
            </a:xfrm>
            <a:custGeom>
              <a:avLst/>
              <a:gdLst/>
              <a:ahLst/>
              <a:cxnLst/>
              <a:rect l="l" t="t" r="r" b="b"/>
              <a:pathLst>
                <a:path w="13662279">
                  <a:moveTo>
                    <a:pt x="0" y="0"/>
                  </a:moveTo>
                  <a:lnTo>
                    <a:pt x="13662279" y="0"/>
                  </a:lnTo>
                </a:path>
              </a:pathLst>
            </a:custGeom>
            <a:solidFill>
              <a:srgbClr val="A3C14B"/>
            </a:solidFill>
          </p:spPr>
          <p:txBody>
            <a:bodyPr/>
            <a:lstStyle/>
            <a:p>
              <a:endParaRPr lang="en-US"/>
            </a:p>
          </p:txBody>
        </p:sp>
        <p:sp>
          <p:nvSpPr>
            <p:cNvPr id="91" name="Freeform 91"/>
            <p:cNvSpPr/>
            <p:nvPr/>
          </p:nvSpPr>
          <p:spPr>
            <a:xfrm>
              <a:off x="12700" y="0"/>
              <a:ext cx="13662279" cy="25400"/>
            </a:xfrm>
            <a:custGeom>
              <a:avLst/>
              <a:gdLst/>
              <a:ahLst/>
              <a:cxnLst/>
              <a:rect l="l" t="t" r="r" b="b"/>
              <a:pathLst>
                <a:path w="13662279" h="25400">
                  <a:moveTo>
                    <a:pt x="0" y="0"/>
                  </a:moveTo>
                  <a:lnTo>
                    <a:pt x="13662279" y="0"/>
                  </a:lnTo>
                  <a:lnTo>
                    <a:pt x="13662279" y="25400"/>
                  </a:lnTo>
                  <a:lnTo>
                    <a:pt x="0" y="25400"/>
                  </a:lnTo>
                  <a:close/>
                </a:path>
              </a:pathLst>
            </a:custGeom>
            <a:solidFill>
              <a:srgbClr val="A3C14B"/>
            </a:solidFill>
          </p:spPr>
          <p:txBody>
            <a:bodyPr/>
            <a:lstStyle/>
            <a:p>
              <a:endParaRPr lang="en-US"/>
            </a:p>
          </p:txBody>
        </p:sp>
      </p:grpSp>
      <p:sp>
        <p:nvSpPr>
          <p:cNvPr id="92" name="TextBox 92"/>
          <p:cNvSpPr txBox="1"/>
          <p:nvPr/>
        </p:nvSpPr>
        <p:spPr>
          <a:xfrm>
            <a:off x="7814648" y="7019931"/>
            <a:ext cx="10103802" cy="820738"/>
          </a:xfrm>
          <a:prstGeom prst="rect">
            <a:avLst/>
          </a:prstGeom>
        </p:spPr>
        <p:txBody>
          <a:bodyPr lIns="0" tIns="0" rIns="0" bIns="0" rtlCol="0" anchor="t">
            <a:spAutoFit/>
          </a:bodyPr>
          <a:lstStyle/>
          <a:p>
            <a:pPr algn="l">
              <a:lnSpc>
                <a:spcPts val="3240"/>
              </a:lnSpc>
            </a:pPr>
            <a:r>
              <a:rPr lang="en-US" sz="3000" b="0" i="0" dirty="0">
                <a:solidFill>
                  <a:srgbClr val="333333"/>
                </a:solidFill>
                <a:effectLst/>
                <a:latin typeface="Arimo" panose="020B0604020202020204" charset="0"/>
                <a:ea typeface="Arimo" panose="020B0604020202020204" charset="0"/>
                <a:cs typeface="Arimo" panose="020B0604020202020204" charset="0"/>
              </a:rPr>
              <a:t>Globally, in 2019, TBI had 27.16 million new cases.</a:t>
            </a:r>
          </a:p>
          <a:p>
            <a:pPr algn="l">
              <a:lnSpc>
                <a:spcPts val="3240"/>
              </a:lnSpc>
            </a:pPr>
            <a:r>
              <a:rPr lang="en-US" sz="3000" dirty="0">
                <a:solidFill>
                  <a:srgbClr val="333333"/>
                </a:solidFill>
                <a:latin typeface="Arimo" panose="020B0604020202020204" charset="0"/>
                <a:ea typeface="Arimo" panose="020B0604020202020204" charset="0"/>
                <a:cs typeface="Arimo" panose="020B0604020202020204" charset="0"/>
                <a:sym typeface="Arimo"/>
              </a:rPr>
              <a:t>CO: </a:t>
            </a:r>
            <a:r>
              <a:rPr lang="en-US" sz="3000" dirty="0" err="1">
                <a:solidFill>
                  <a:srgbClr val="333333"/>
                </a:solidFill>
                <a:latin typeface="Arimo" panose="020B0604020202020204" charset="0"/>
                <a:ea typeface="Arimo" panose="020B0604020202020204" charset="0"/>
                <a:cs typeface="Arimo" panose="020B0604020202020204" charset="0"/>
                <a:sym typeface="Arimo"/>
              </a:rPr>
              <a:t>mTBI</a:t>
            </a:r>
            <a:r>
              <a:rPr lang="en-US" sz="3000" dirty="0">
                <a:solidFill>
                  <a:srgbClr val="333333"/>
                </a:solidFill>
                <a:latin typeface="Arimo" panose="020B0604020202020204" charset="0"/>
                <a:ea typeface="Arimo" panose="020B0604020202020204" charset="0"/>
                <a:cs typeface="Arimo" panose="020B0604020202020204" charset="0"/>
                <a:sym typeface="Arimo"/>
              </a:rPr>
              <a:t> = 1.5M Other = 250,000. </a:t>
            </a:r>
            <a:endParaRPr lang="en-US" sz="3000" dirty="0">
              <a:solidFill>
                <a:srgbClr val="000000"/>
              </a:solidFill>
              <a:latin typeface="Arimo" panose="020B0604020202020204" charset="0"/>
              <a:ea typeface="Arimo" panose="020B0604020202020204" charset="0"/>
              <a:cs typeface="Arimo" panose="020B0604020202020204" charset="0"/>
              <a:sym typeface="Arimo"/>
            </a:endParaRPr>
          </a:p>
        </p:txBody>
      </p:sp>
      <p:grpSp>
        <p:nvGrpSpPr>
          <p:cNvPr id="93" name="Group 93"/>
          <p:cNvGrpSpPr/>
          <p:nvPr/>
        </p:nvGrpSpPr>
        <p:grpSpPr>
          <a:xfrm>
            <a:off x="7733685" y="8433414"/>
            <a:ext cx="10265727" cy="19050"/>
            <a:chOff x="0" y="0"/>
            <a:chExt cx="13687636" cy="25400"/>
          </a:xfrm>
        </p:grpSpPr>
        <p:sp>
          <p:nvSpPr>
            <p:cNvPr id="94" name="Freeform 94"/>
            <p:cNvSpPr/>
            <p:nvPr/>
          </p:nvSpPr>
          <p:spPr>
            <a:xfrm>
              <a:off x="12700" y="12700"/>
              <a:ext cx="13662279" cy="0"/>
            </a:xfrm>
            <a:custGeom>
              <a:avLst/>
              <a:gdLst/>
              <a:ahLst/>
              <a:cxnLst/>
              <a:rect l="l" t="t" r="r" b="b"/>
              <a:pathLst>
                <a:path w="13662279">
                  <a:moveTo>
                    <a:pt x="0" y="0"/>
                  </a:moveTo>
                  <a:lnTo>
                    <a:pt x="13662279" y="0"/>
                  </a:lnTo>
                </a:path>
              </a:pathLst>
            </a:custGeom>
            <a:solidFill>
              <a:srgbClr val="C34D99"/>
            </a:solidFill>
          </p:spPr>
          <p:txBody>
            <a:bodyPr/>
            <a:lstStyle/>
            <a:p>
              <a:endParaRPr lang="en-US"/>
            </a:p>
          </p:txBody>
        </p:sp>
        <p:sp>
          <p:nvSpPr>
            <p:cNvPr id="95" name="Freeform 95"/>
            <p:cNvSpPr/>
            <p:nvPr/>
          </p:nvSpPr>
          <p:spPr>
            <a:xfrm>
              <a:off x="12700" y="0"/>
              <a:ext cx="13662279" cy="25400"/>
            </a:xfrm>
            <a:custGeom>
              <a:avLst/>
              <a:gdLst/>
              <a:ahLst/>
              <a:cxnLst/>
              <a:rect l="l" t="t" r="r" b="b"/>
              <a:pathLst>
                <a:path w="13662279" h="25400">
                  <a:moveTo>
                    <a:pt x="0" y="0"/>
                  </a:moveTo>
                  <a:lnTo>
                    <a:pt x="13662279" y="0"/>
                  </a:lnTo>
                  <a:lnTo>
                    <a:pt x="13662279" y="25400"/>
                  </a:lnTo>
                  <a:lnTo>
                    <a:pt x="0" y="25400"/>
                  </a:lnTo>
                  <a:close/>
                </a:path>
              </a:pathLst>
            </a:custGeom>
            <a:solidFill>
              <a:srgbClr val="C34D99"/>
            </a:solidFill>
          </p:spPr>
          <p:txBody>
            <a:bodyPr/>
            <a:lstStyle/>
            <a:p>
              <a:endParaRPr lang="en-US"/>
            </a:p>
          </p:txBody>
        </p:sp>
      </p:grpSp>
      <p:sp>
        <p:nvSpPr>
          <p:cNvPr id="96" name="TextBox 96"/>
          <p:cNvSpPr txBox="1"/>
          <p:nvPr/>
        </p:nvSpPr>
        <p:spPr>
          <a:xfrm>
            <a:off x="7814648" y="8533427"/>
            <a:ext cx="10103802" cy="820738"/>
          </a:xfrm>
          <a:prstGeom prst="rect">
            <a:avLst/>
          </a:prstGeom>
        </p:spPr>
        <p:txBody>
          <a:bodyPr lIns="0" tIns="0" rIns="0" bIns="0" rtlCol="0" anchor="t">
            <a:spAutoFit/>
          </a:bodyPr>
          <a:lstStyle/>
          <a:p>
            <a:pPr algn="l">
              <a:lnSpc>
                <a:spcPts val="3240"/>
              </a:lnSpc>
            </a:pPr>
            <a:r>
              <a:rPr lang="en-US" sz="3000" dirty="0">
                <a:solidFill>
                  <a:srgbClr val="000000"/>
                </a:solidFill>
                <a:latin typeface="Arimo"/>
                <a:ea typeface="Arimo"/>
                <a:cs typeface="Arimo"/>
                <a:sym typeface="Arimo"/>
              </a:rPr>
              <a:t>Understanding of Brain Injury &amp; Neurodiversity: Missing from DE&amp;I efforts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4F86FE7F15B844BB9AAD35024BB20B2" ma:contentTypeVersion="18" ma:contentTypeDescription="Create a new document." ma:contentTypeScope="" ma:versionID="0a6a23ab7d620b2b7f7b280005353969">
  <xsd:schema xmlns:xsd="http://www.w3.org/2001/XMLSchema" xmlns:xs="http://www.w3.org/2001/XMLSchema" xmlns:p="http://schemas.microsoft.com/office/2006/metadata/properties" xmlns:ns2="50e5daad-170d-4cbd-aac6-950f112b6ddc" xmlns:ns3="905190e0-344d-4770-93d9-5e3fd45d48ae" targetNamespace="http://schemas.microsoft.com/office/2006/metadata/properties" ma:root="true" ma:fieldsID="e9438a9ce834234863b08448749ab0e0" ns2:_="" ns3:_="">
    <xsd:import namespace="50e5daad-170d-4cbd-aac6-950f112b6ddc"/>
    <xsd:import namespace="905190e0-344d-4770-93d9-5e3fd45d48a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e5daad-170d-4cbd-aac6-950f112b6d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7f2a47c-3a33-48c9-849d-81d4d48c0a8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05190e0-344d-4770-93d9-5e3fd45d48a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14c8bfb-8207-4b9f-a3cd-b3db552b1957}" ma:internalName="TaxCatchAll" ma:showField="CatchAllData" ma:web="905190e0-344d-4770-93d9-5e3fd45d48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0e5daad-170d-4cbd-aac6-950f112b6ddc">
      <Terms xmlns="http://schemas.microsoft.com/office/infopath/2007/PartnerControls"/>
    </lcf76f155ced4ddcb4097134ff3c332f>
    <TaxCatchAll xmlns="905190e0-344d-4770-93d9-5e3fd45d48ae" xsi:nil="true"/>
  </documentManagement>
</p:properties>
</file>

<file path=customXml/itemProps1.xml><?xml version="1.0" encoding="utf-8"?>
<ds:datastoreItem xmlns:ds="http://schemas.openxmlformats.org/officeDocument/2006/customXml" ds:itemID="{C68451E4-2083-414E-BABA-D050AC5C444B}">
  <ds:schemaRefs>
    <ds:schemaRef ds:uri="http://schemas.microsoft.com/sharepoint/v3/contenttype/forms"/>
  </ds:schemaRefs>
</ds:datastoreItem>
</file>

<file path=customXml/itemProps2.xml><?xml version="1.0" encoding="utf-8"?>
<ds:datastoreItem xmlns:ds="http://schemas.openxmlformats.org/officeDocument/2006/customXml" ds:itemID="{DEC691B9-752A-4DAD-A7D9-9DD561AAD9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e5daad-170d-4cbd-aac6-950f112b6ddc"/>
    <ds:schemaRef ds:uri="905190e0-344d-4770-93d9-5e3fd45d48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4DB9DFD-F766-4FDF-9F6C-82F2E21B287A}">
  <ds:schemaRefs>
    <ds:schemaRef ds:uri="http://schemas.microsoft.com/office/2006/metadata/properties"/>
    <ds:schemaRef ds:uri="http://schemas.microsoft.com/office/infopath/2007/PartnerControls"/>
    <ds:schemaRef ds:uri="50e5daad-170d-4cbd-aac6-950f112b6ddc"/>
    <ds:schemaRef ds:uri="905190e0-344d-4770-93d9-5e3fd45d48ae"/>
  </ds:schemaRefs>
</ds:datastoreItem>
</file>

<file path=docProps/app.xml><?xml version="1.0" encoding="utf-8"?>
<Properties xmlns="http://schemas.openxmlformats.org/officeDocument/2006/extended-properties" xmlns:vt="http://schemas.openxmlformats.org/officeDocument/2006/docPropsVTypes">
  <TotalTime>83</TotalTime>
  <Words>1182</Words>
  <Application>Microsoft Office PowerPoint</Application>
  <PresentationFormat>Custom</PresentationFormat>
  <Paragraphs>153</Paragraphs>
  <Slides>21</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Cavolini</vt:lpstr>
      <vt:lpstr>Calibri</vt:lpstr>
      <vt:lpstr>Aptos</vt:lpstr>
      <vt:lpstr>Montserrat Bold</vt:lpstr>
      <vt:lpstr>__meretPro_69a470</vt:lpstr>
      <vt:lpstr>Arimo</vt:lpstr>
      <vt:lpstr>Arimo Bold</vt:lpstr>
      <vt:lpstr>Posterama Bold</vt:lpstr>
      <vt:lpstr>Wingdings</vt:lpstr>
      <vt:lpstr>Symbol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CNDCC Presentation Nov 2024</dc:title>
  <dc:creator>Amanda Kelly, PhD, BCBA-D</dc:creator>
  <cp:lastModifiedBy>Amanda Kelly, D.Psych</cp:lastModifiedBy>
  <cp:revision>3</cp:revision>
  <dcterms:created xsi:type="dcterms:W3CDTF">2006-08-16T00:00:00Z</dcterms:created>
  <dcterms:modified xsi:type="dcterms:W3CDTF">2025-03-05T19:17:19Z</dcterms:modified>
  <dc:identifier>DAGVlizz-Ho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0x01010074F86FE7F15B844BB9AAD35024BB20B2</vt:lpwstr>
  </property>
  <property fmtid="{D5CDD505-2E9C-101B-9397-08002B2CF9AE}" pid="3" name="MediaServiceImageTags">
    <vt:lpwstr/>
  </property>
</Properties>
</file>