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vnd.openxmlformats-officedocument.vmlDrawing" Extension="vml"/>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spreadsheetml.sheet" PartName="/ppt/embeddings/Microsoft_Excel_Sheet1.xlsx"/>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7010400" cy="9296400"/>
  <p:embeddedFontLst>
    <p:embeddedFont>
      <p:font typeface="Libre Franklin"/>
      <p:regular r:id="rId33"/>
      <p:bold r:id="rId34"/>
      <p:italic r:id="rId35"/>
      <p:boldItalic r:id="rId36"/>
    </p:embeddedFont>
    <p:embeddedFont>
      <p:font typeface="Roboto"/>
      <p:regular r:id="rId37"/>
      <p:bold r:id="rId38"/>
      <p:italic r:id="rId39"/>
      <p:boldItalic r:id="rId40"/>
    </p:embeddedFont>
    <p:embeddedFont>
      <p:font typeface="Libre Franklin Medium"/>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2980">
          <p15:clr>
            <a:srgbClr val="A4A3A4"/>
          </p15:clr>
        </p15:guide>
      </p15:sldGuideLst>
    </p:ext>
    <p:ext uri="GoogleSlidesCustomDataVersion2">
      <go:slidesCustomData xmlns:go="http://customooxmlschemas.google.com/" r:id="rId45" roundtripDataSignature="AMtx7mi8K1vxuxDgQB2jgp4J8BKwaAsv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0645167-9C81-46FD-BC47-430515383101}">
  <a:tblStyle styleId="{60645167-9C81-46FD-BC47-43051538310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DACA3A9-15C4-46CD-88D6-1501D1980C14}" styleName="Table_1">
    <a:wholeTbl>
      <a:tcTxStyle b="off" i="off">
        <a:font>
          <a:latin typeface="Franklin Gothic Book"/>
          <a:ea typeface="Franklin Gothic Book"/>
          <a:cs typeface="Franklin Gothic 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7E7"/>
          </a:solidFill>
        </a:fill>
      </a:tcStyle>
    </a:wholeTbl>
    <a:band1H>
      <a:tcTxStyle/>
      <a:tcStyle>
        <a:fill>
          <a:solidFill>
            <a:srgbClr val="D0CBCC"/>
          </a:solidFill>
        </a:fill>
      </a:tcStyle>
    </a:band1H>
    <a:band2H>
      <a:tcTxStyle/>
    </a:band2H>
    <a:band1V>
      <a:tcTxStyle/>
      <a:tcStyle>
        <a:fill>
          <a:solidFill>
            <a:srgbClr val="D0CBCC"/>
          </a:solidFill>
        </a:fill>
      </a:tcStyle>
    </a:band1V>
    <a:band2V>
      <a:tcTxStyle/>
    </a:band2V>
    <a:lastCol>
      <a:tcTxStyle b="on" i="off">
        <a:font>
          <a:latin typeface="Franklin Gothic Book"/>
          <a:ea typeface="Franklin Gothic Book"/>
          <a:cs typeface="Franklin Gothic Book"/>
        </a:font>
        <a:schemeClr val="lt1"/>
      </a:tcTxStyle>
      <a:tcStyle>
        <a:fill>
          <a:solidFill>
            <a:schemeClr val="accent1"/>
          </a:solidFill>
        </a:fill>
      </a:tcStyle>
    </a:lastCol>
    <a:firstCol>
      <a:tcTxStyle b="on" i="off">
        <a:font>
          <a:latin typeface="Franklin Gothic Book"/>
          <a:ea typeface="Franklin Gothic Book"/>
          <a:cs typeface="Franklin Gothic Book"/>
        </a:font>
        <a:schemeClr val="lt1"/>
      </a:tcTxStyle>
      <a:tcStyle>
        <a:fill>
          <a:solidFill>
            <a:schemeClr val="accent1"/>
          </a:solidFill>
        </a:fill>
      </a:tcStyle>
    </a:firstCol>
    <a:lastRow>
      <a:tcTxStyle b="on" i="off">
        <a:font>
          <a:latin typeface="Franklin Gothic Book"/>
          <a:ea typeface="Franklin Gothic Book"/>
          <a:cs typeface="Franklin Gothic 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Franklin Gothic Book"/>
          <a:ea typeface="Franklin Gothic Book"/>
          <a:cs typeface="Franklin Gothic 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9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4.xml"/><Relationship Id="rId42" Type="http://schemas.openxmlformats.org/officeDocument/2006/relationships/font" Target="fonts/LibreFranklinMedium-bold.fntdata"/><Relationship Id="rId41" Type="http://schemas.openxmlformats.org/officeDocument/2006/relationships/font" Target="fonts/LibreFranklinMedium-regular.fntdata"/><Relationship Id="rId22" Type="http://schemas.openxmlformats.org/officeDocument/2006/relationships/slide" Target="slides/slide16.xml"/><Relationship Id="rId44" Type="http://schemas.openxmlformats.org/officeDocument/2006/relationships/font" Target="fonts/LibreFranklinMedium-boldItalic.fntdata"/><Relationship Id="rId21" Type="http://schemas.openxmlformats.org/officeDocument/2006/relationships/slide" Target="slides/slide15.xml"/><Relationship Id="rId43" Type="http://schemas.openxmlformats.org/officeDocument/2006/relationships/font" Target="fonts/LibreFranklinMedium-italic.fntdata"/><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LibreFranklin-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LibreFranklin-italic.fntdata"/><Relationship Id="rId12" Type="http://schemas.openxmlformats.org/officeDocument/2006/relationships/slide" Target="slides/slide6.xml"/><Relationship Id="rId34" Type="http://schemas.openxmlformats.org/officeDocument/2006/relationships/font" Target="fonts/LibreFranklin-bold.fntdata"/><Relationship Id="rId15" Type="http://schemas.openxmlformats.org/officeDocument/2006/relationships/slide" Target="slides/slide9.xml"/><Relationship Id="rId37" Type="http://schemas.openxmlformats.org/officeDocument/2006/relationships/font" Target="fonts/Roboto-regular.fntdata"/><Relationship Id="rId14" Type="http://schemas.openxmlformats.org/officeDocument/2006/relationships/slide" Target="slides/slide8.xml"/><Relationship Id="rId36" Type="http://schemas.openxmlformats.org/officeDocument/2006/relationships/font" Target="fonts/LibreFranklin-boldItalic.fntdata"/><Relationship Id="rId17" Type="http://schemas.openxmlformats.org/officeDocument/2006/relationships/slide" Target="slides/slide11.xml"/><Relationship Id="rId39" Type="http://schemas.openxmlformats.org/officeDocument/2006/relationships/font" Target="fonts/Roboto-italic.fntdata"/><Relationship Id="rId16" Type="http://schemas.openxmlformats.org/officeDocument/2006/relationships/slide" Target="slides/slide10.xml"/><Relationship Id="rId38" Type="http://schemas.openxmlformats.org/officeDocument/2006/relationships/font" Target="fonts/Roboto-bold.fntdata"/><Relationship Id="rId19" Type="http://schemas.openxmlformats.org/officeDocument/2006/relationships/slide" Target="slides/slide13.xml"/><Relationship Id="rId18"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50" lIns="93150" spcFirstLastPara="1" rIns="93150" wrap="square" tIns="465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41" y="0"/>
            <a:ext cx="3037840" cy="464820"/>
          </a:xfrm>
          <a:prstGeom prst="rect">
            <a:avLst/>
          </a:prstGeom>
          <a:noFill/>
          <a:ln>
            <a:noFill/>
          </a:ln>
        </p:spPr>
        <p:txBody>
          <a:bodyPr anchorCtr="0" anchor="t" bIns="46550" lIns="93150" spcFirstLastPara="1" rIns="93150" wrap="square" tIns="465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3"/>
            <a:ext cx="5608320" cy="4183380"/>
          </a:xfrm>
          <a:prstGeom prst="rect">
            <a:avLst/>
          </a:prstGeom>
          <a:noFill/>
          <a:ln>
            <a:noFill/>
          </a:ln>
        </p:spPr>
        <p:txBody>
          <a:bodyPr anchorCtr="0" anchor="t" bIns="46550" lIns="93150" spcFirstLastPara="1" rIns="93150" wrap="square" tIns="465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70"/>
            <a:ext cx="3037840" cy="464820"/>
          </a:xfrm>
          <a:prstGeom prst="rect">
            <a:avLst/>
          </a:prstGeom>
          <a:noFill/>
          <a:ln>
            <a:noFill/>
          </a:ln>
        </p:spPr>
        <p:txBody>
          <a:bodyPr anchorCtr="0" anchor="b" bIns="46550" lIns="93150" spcFirstLastPara="1" rIns="93150" wrap="square" tIns="465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41" y="8829970"/>
            <a:ext cx="3037840" cy="464820"/>
          </a:xfrm>
          <a:prstGeom prst="rect">
            <a:avLst/>
          </a:prstGeom>
          <a:noFill/>
          <a:ln>
            <a:noFill/>
          </a:ln>
        </p:spPr>
        <p:txBody>
          <a:bodyPr anchorCtr="0" anchor="b" bIns="46550" lIns="93150" spcFirstLastPara="1" rIns="93150" wrap="square" tIns="465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1:notes"/>
          <p:cNvSpPr txBox="1"/>
          <p:nvPr>
            <p:ph idx="1" type="body"/>
          </p:nvPr>
        </p:nvSpPr>
        <p:spPr>
          <a:xfrm>
            <a:off x="701040" y="4415793"/>
            <a:ext cx="5608320" cy="418338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78" name="Google Shape;78;p1:notes"/>
          <p:cNvSpPr txBox="1"/>
          <p:nvPr>
            <p:ph idx="12" type="sldNum"/>
          </p:nvPr>
        </p:nvSpPr>
        <p:spPr>
          <a:xfrm>
            <a:off x="3970941" y="8829970"/>
            <a:ext cx="3037840" cy="464820"/>
          </a:xfrm>
          <a:prstGeom prst="rect">
            <a:avLst/>
          </a:prstGeom>
          <a:noFill/>
          <a:ln>
            <a:noFill/>
          </a:ln>
        </p:spPr>
        <p:txBody>
          <a:bodyPr anchorCtr="0" anchor="b" bIns="46550" lIns="93150" spcFirstLastPara="1" rIns="93150"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42" name="Google Shape;142;p1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53" name="Google Shape;153;p1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2: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64" name="Google Shape;164;p1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3: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75" name="Google Shape;175;p1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4: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82" name="Google Shape;182;p1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5: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88" name="Google Shape;188;p1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6: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95" name="Google Shape;195;p1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7: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204" name="Google Shape;204;p1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8: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218" name="Google Shape;218;p1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9: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227" name="Google Shape;227;p1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0: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242" name="Google Shape;242;p2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1: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248" name="Google Shape;248;p2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2: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256" name="Google Shape;256;p2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3: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266" name="Google Shape;266;p2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4: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275" name="Google Shape;275;p2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5: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280" name="Google Shape;280;p2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6: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285" name="Google Shape;285;p2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15" name="Google Shape;115;p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21" name="Google Shape;121;p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28" name="Google Shape;128;p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txBox="1"/>
          <p:nvPr>
            <p:ph idx="1" type="body"/>
          </p:nvPr>
        </p:nvSpPr>
        <p:spPr>
          <a:xfrm>
            <a:off x="701040" y="4415793"/>
            <a:ext cx="5608320" cy="4183380"/>
          </a:xfrm>
          <a:prstGeom prst="rect">
            <a:avLst/>
          </a:prstGeom>
        </p:spPr>
        <p:txBody>
          <a:bodyPr anchorCtr="0" anchor="t" bIns="46550" lIns="93150" spcFirstLastPara="1" rIns="93150" wrap="square" tIns="46550">
            <a:noAutofit/>
          </a:bodyPr>
          <a:lstStyle/>
          <a:p>
            <a:pPr indent="0" lvl="0" marL="0" rtl="0" algn="l">
              <a:spcBef>
                <a:spcPts val="0"/>
              </a:spcBef>
              <a:spcAft>
                <a:spcPts val="0"/>
              </a:spcAft>
              <a:buNone/>
            </a:pPr>
            <a:r>
              <a:t/>
            </a:r>
            <a:endParaRPr/>
          </a:p>
        </p:txBody>
      </p:sp>
      <p:sp>
        <p:nvSpPr>
          <p:cNvPr id="135" name="Google Shape;135;p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8.pn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8.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8.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4" name="Shape 1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9"/>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92068"/>
              </a:buClr>
              <a:buSzPts val="2800"/>
              <a:buFont typeface="Libre Franklin Medium"/>
              <a:buNone/>
              <a:defRPr b="1" sz="2800">
                <a:solidFill>
                  <a:srgbClr val="09206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body"/>
          </p:nvPr>
        </p:nvSpPr>
        <p:spPr>
          <a:xfrm>
            <a:off x="457200" y="1123952"/>
            <a:ext cx="8229600" cy="3276599"/>
          </a:xfrm>
          <a:prstGeom prst="rect">
            <a:avLst/>
          </a:prstGeom>
          <a:noFill/>
          <a:ln>
            <a:noFill/>
          </a:ln>
        </p:spPr>
        <p:txBody>
          <a:bodyPr anchorCtr="0" anchor="t" bIns="45700" lIns="91425" spcFirstLastPara="1" rIns="91425" wrap="square" tIns="45700">
            <a:normAutofit/>
          </a:bodyPr>
          <a:lstStyle>
            <a:lvl1pPr indent="-403225" lvl="0" marL="457200" algn="l">
              <a:spcBef>
                <a:spcPts val="440"/>
              </a:spcBef>
              <a:spcAft>
                <a:spcPts val="0"/>
              </a:spcAft>
              <a:buClr>
                <a:srgbClr val="582831"/>
              </a:buClr>
              <a:buSzPts val="2750"/>
              <a:buFont typeface="Arial"/>
              <a:buChar char="•"/>
              <a:defRPr sz="2200">
                <a:solidFill>
                  <a:srgbClr val="454545"/>
                </a:solidFill>
                <a:latin typeface="Libre Franklin"/>
                <a:ea typeface="Libre Franklin"/>
                <a:cs typeface="Libre Franklin"/>
                <a:sym typeface="Libre Franklin"/>
              </a:defRPr>
            </a:lvl1pPr>
            <a:lvl2pPr indent="-355600" lvl="1" marL="914400" algn="l">
              <a:spcBef>
                <a:spcPts val="400"/>
              </a:spcBef>
              <a:spcAft>
                <a:spcPts val="0"/>
              </a:spcAft>
              <a:buClr>
                <a:srgbClr val="092068"/>
              </a:buClr>
              <a:buSzPts val="2000"/>
              <a:buFont typeface="Noto Sans Symbols"/>
              <a:buChar char="▪"/>
              <a:defRPr sz="2000">
                <a:solidFill>
                  <a:srgbClr val="454545"/>
                </a:solidFill>
                <a:latin typeface="Libre Franklin"/>
                <a:ea typeface="Libre Franklin"/>
                <a:cs typeface="Libre Franklin"/>
                <a:sym typeface="Libre Franklin"/>
              </a:defRPr>
            </a:lvl2pPr>
            <a:lvl3pPr indent="-342900" lvl="2" marL="1371600" algn="l">
              <a:spcBef>
                <a:spcPts val="360"/>
              </a:spcBef>
              <a:spcAft>
                <a:spcPts val="0"/>
              </a:spcAft>
              <a:buClr>
                <a:srgbClr val="6C82A7"/>
              </a:buClr>
              <a:buSzPts val="1800"/>
              <a:buFont typeface="Noto Sans Symbols"/>
              <a:buChar char="✔"/>
              <a:defRPr sz="1800">
                <a:solidFill>
                  <a:srgbClr val="454545"/>
                </a:solidFill>
                <a:latin typeface="Libre Franklin"/>
                <a:ea typeface="Libre Franklin"/>
                <a:cs typeface="Libre Franklin"/>
                <a:sym typeface="Libre Franklin"/>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18" name="Google Shape;18;p29"/>
          <p:cNvGrpSpPr/>
          <p:nvPr/>
        </p:nvGrpSpPr>
        <p:grpSpPr>
          <a:xfrm>
            <a:off x="457200" y="895350"/>
            <a:ext cx="8229600" cy="0"/>
            <a:chOff x="457200" y="990600"/>
            <a:chExt cx="8229600" cy="0"/>
          </a:xfrm>
        </p:grpSpPr>
        <p:cxnSp>
          <p:nvCxnSpPr>
            <p:cNvPr id="19" name="Google Shape;19;p29"/>
            <p:cNvCxnSpPr/>
            <p:nvPr/>
          </p:nvCxnSpPr>
          <p:spPr>
            <a:xfrm>
              <a:off x="457200" y="990600"/>
              <a:ext cx="914400" cy="0"/>
            </a:xfrm>
            <a:prstGeom prst="straightConnector1">
              <a:avLst/>
            </a:prstGeom>
            <a:noFill/>
            <a:ln cap="flat" cmpd="sng" w="50800">
              <a:solidFill>
                <a:srgbClr val="582831"/>
              </a:solidFill>
              <a:prstDash val="solid"/>
              <a:round/>
              <a:headEnd len="sm" w="sm" type="none"/>
              <a:tailEnd len="sm" w="sm" type="none"/>
            </a:ln>
          </p:spPr>
        </p:cxnSp>
        <p:cxnSp>
          <p:nvCxnSpPr>
            <p:cNvPr id="20" name="Google Shape;20;p29"/>
            <p:cNvCxnSpPr/>
            <p:nvPr/>
          </p:nvCxnSpPr>
          <p:spPr>
            <a:xfrm>
              <a:off x="1371600" y="990600"/>
              <a:ext cx="914400" cy="0"/>
            </a:xfrm>
            <a:prstGeom prst="straightConnector1">
              <a:avLst/>
            </a:prstGeom>
            <a:noFill/>
            <a:ln cap="flat" cmpd="sng" w="50800">
              <a:solidFill>
                <a:srgbClr val="969696"/>
              </a:solidFill>
              <a:prstDash val="solid"/>
              <a:round/>
              <a:headEnd len="sm" w="sm" type="none"/>
              <a:tailEnd len="sm" w="sm" type="none"/>
            </a:ln>
          </p:spPr>
        </p:cxnSp>
        <p:cxnSp>
          <p:nvCxnSpPr>
            <p:cNvPr id="21" name="Google Shape;21;p29"/>
            <p:cNvCxnSpPr/>
            <p:nvPr/>
          </p:nvCxnSpPr>
          <p:spPr>
            <a:xfrm>
              <a:off x="2286000" y="990600"/>
              <a:ext cx="914400" cy="0"/>
            </a:xfrm>
            <a:prstGeom prst="straightConnector1">
              <a:avLst/>
            </a:prstGeom>
            <a:noFill/>
            <a:ln cap="flat" cmpd="sng" w="50800">
              <a:solidFill>
                <a:srgbClr val="092068"/>
              </a:solidFill>
              <a:prstDash val="solid"/>
              <a:round/>
              <a:headEnd len="sm" w="sm" type="none"/>
              <a:tailEnd len="sm" w="sm" type="none"/>
            </a:ln>
          </p:spPr>
        </p:cxnSp>
        <p:cxnSp>
          <p:nvCxnSpPr>
            <p:cNvPr id="22" name="Google Shape;22;p29"/>
            <p:cNvCxnSpPr/>
            <p:nvPr/>
          </p:nvCxnSpPr>
          <p:spPr>
            <a:xfrm>
              <a:off x="3200400" y="990600"/>
              <a:ext cx="914400" cy="0"/>
            </a:xfrm>
            <a:prstGeom prst="straightConnector1">
              <a:avLst/>
            </a:prstGeom>
            <a:noFill/>
            <a:ln cap="flat" cmpd="sng" w="50800">
              <a:solidFill>
                <a:srgbClr val="969696"/>
              </a:solidFill>
              <a:prstDash val="solid"/>
              <a:round/>
              <a:headEnd len="sm" w="sm" type="none"/>
              <a:tailEnd len="sm" w="sm" type="none"/>
            </a:ln>
          </p:spPr>
        </p:cxnSp>
        <p:cxnSp>
          <p:nvCxnSpPr>
            <p:cNvPr id="23" name="Google Shape;23;p29"/>
            <p:cNvCxnSpPr/>
            <p:nvPr/>
          </p:nvCxnSpPr>
          <p:spPr>
            <a:xfrm>
              <a:off x="4114800" y="990600"/>
              <a:ext cx="914400" cy="0"/>
            </a:xfrm>
            <a:prstGeom prst="straightConnector1">
              <a:avLst/>
            </a:prstGeom>
            <a:noFill/>
            <a:ln cap="flat" cmpd="sng" w="50800">
              <a:solidFill>
                <a:srgbClr val="582831"/>
              </a:solidFill>
              <a:prstDash val="solid"/>
              <a:round/>
              <a:headEnd len="sm" w="sm" type="none"/>
              <a:tailEnd len="sm" w="sm" type="none"/>
            </a:ln>
          </p:spPr>
        </p:cxnSp>
        <p:cxnSp>
          <p:nvCxnSpPr>
            <p:cNvPr id="24" name="Google Shape;24;p29"/>
            <p:cNvCxnSpPr/>
            <p:nvPr/>
          </p:nvCxnSpPr>
          <p:spPr>
            <a:xfrm>
              <a:off x="5029200" y="990600"/>
              <a:ext cx="914400" cy="0"/>
            </a:xfrm>
            <a:prstGeom prst="straightConnector1">
              <a:avLst/>
            </a:prstGeom>
            <a:noFill/>
            <a:ln cap="flat" cmpd="sng" w="50800">
              <a:solidFill>
                <a:srgbClr val="969696"/>
              </a:solidFill>
              <a:prstDash val="solid"/>
              <a:round/>
              <a:headEnd len="sm" w="sm" type="none"/>
              <a:tailEnd len="sm" w="sm" type="none"/>
            </a:ln>
          </p:spPr>
        </p:cxnSp>
        <p:cxnSp>
          <p:nvCxnSpPr>
            <p:cNvPr id="25" name="Google Shape;25;p29"/>
            <p:cNvCxnSpPr/>
            <p:nvPr/>
          </p:nvCxnSpPr>
          <p:spPr>
            <a:xfrm>
              <a:off x="5943600" y="990600"/>
              <a:ext cx="914400" cy="0"/>
            </a:xfrm>
            <a:prstGeom prst="straightConnector1">
              <a:avLst/>
            </a:prstGeom>
            <a:noFill/>
            <a:ln cap="flat" cmpd="sng" w="50800">
              <a:solidFill>
                <a:srgbClr val="092068"/>
              </a:solidFill>
              <a:prstDash val="solid"/>
              <a:round/>
              <a:headEnd len="sm" w="sm" type="none"/>
              <a:tailEnd len="sm" w="sm" type="none"/>
            </a:ln>
          </p:spPr>
        </p:cxnSp>
        <p:cxnSp>
          <p:nvCxnSpPr>
            <p:cNvPr id="26" name="Google Shape;26;p29"/>
            <p:cNvCxnSpPr/>
            <p:nvPr/>
          </p:nvCxnSpPr>
          <p:spPr>
            <a:xfrm>
              <a:off x="6858000" y="990600"/>
              <a:ext cx="914400" cy="0"/>
            </a:xfrm>
            <a:prstGeom prst="straightConnector1">
              <a:avLst/>
            </a:prstGeom>
            <a:noFill/>
            <a:ln cap="flat" cmpd="sng" w="50800">
              <a:solidFill>
                <a:srgbClr val="969696"/>
              </a:solidFill>
              <a:prstDash val="solid"/>
              <a:round/>
              <a:headEnd len="sm" w="sm" type="none"/>
              <a:tailEnd len="sm" w="sm" type="none"/>
            </a:ln>
          </p:spPr>
        </p:cxnSp>
        <p:cxnSp>
          <p:nvCxnSpPr>
            <p:cNvPr id="27" name="Google Shape;27;p29"/>
            <p:cNvCxnSpPr/>
            <p:nvPr/>
          </p:nvCxnSpPr>
          <p:spPr>
            <a:xfrm>
              <a:off x="7772400" y="990600"/>
              <a:ext cx="914400" cy="0"/>
            </a:xfrm>
            <a:prstGeom prst="straightConnector1">
              <a:avLst/>
            </a:prstGeom>
            <a:noFill/>
            <a:ln cap="flat" cmpd="sng" w="50800">
              <a:solidFill>
                <a:srgbClr val="582831"/>
              </a:solidFill>
              <a:prstDash val="solid"/>
              <a:round/>
              <a:headEnd len="sm" w="sm" type="none"/>
              <a:tailEnd len="sm" w="sm" type="none"/>
            </a:ln>
          </p:spPr>
        </p:cxnSp>
      </p:grpSp>
      <p:grpSp>
        <p:nvGrpSpPr>
          <p:cNvPr id="28" name="Google Shape;28;p29"/>
          <p:cNvGrpSpPr/>
          <p:nvPr/>
        </p:nvGrpSpPr>
        <p:grpSpPr>
          <a:xfrm>
            <a:off x="609602" y="4629151"/>
            <a:ext cx="7925515" cy="478759"/>
            <a:chOff x="609599" y="4629149"/>
            <a:chExt cx="7925515" cy="478759"/>
          </a:xfrm>
        </p:grpSpPr>
        <p:pic>
          <p:nvPicPr>
            <p:cNvPr id="29" name="Google Shape;29;p29"/>
            <p:cNvPicPr preferRelativeResize="0"/>
            <p:nvPr/>
          </p:nvPicPr>
          <p:blipFill rotWithShape="1">
            <a:blip r:embed="rId2">
              <a:alphaModFix/>
            </a:blip>
            <a:srcRect b="0" l="0" r="0" t="0"/>
            <a:stretch/>
          </p:blipFill>
          <p:spPr>
            <a:xfrm>
              <a:off x="609599" y="4639928"/>
              <a:ext cx="457200" cy="457200"/>
            </a:xfrm>
            <a:prstGeom prst="rect">
              <a:avLst/>
            </a:prstGeom>
            <a:noFill/>
            <a:ln>
              <a:noFill/>
            </a:ln>
          </p:spPr>
        </p:pic>
        <p:pic>
          <p:nvPicPr>
            <p:cNvPr descr="A red and white logo&#10;&#10;Description automatically generated with low confidence" id="30" name="Google Shape;30;p29"/>
            <p:cNvPicPr preferRelativeResize="0"/>
            <p:nvPr/>
          </p:nvPicPr>
          <p:blipFill rotWithShape="1">
            <a:blip r:embed="rId3">
              <a:alphaModFix/>
            </a:blip>
            <a:srcRect b="0" l="0" r="0" t="0"/>
            <a:stretch/>
          </p:blipFill>
          <p:spPr>
            <a:xfrm>
              <a:off x="8077200" y="4629149"/>
              <a:ext cx="457914" cy="478759"/>
            </a:xfrm>
            <a:prstGeom prst="rect">
              <a:avLst/>
            </a:prstGeom>
            <a:noFill/>
            <a:ln>
              <a:noFill/>
            </a:ln>
          </p:spPr>
        </p:pic>
        <p:pic>
          <p:nvPicPr>
            <p:cNvPr descr="A picture containing drawing&#10;&#10;Description automatically generated" id="31" name="Google Shape;31;p29"/>
            <p:cNvPicPr preferRelativeResize="0"/>
            <p:nvPr/>
          </p:nvPicPr>
          <p:blipFill rotWithShape="1">
            <a:blip r:embed="rId4">
              <a:alphaModFix/>
            </a:blip>
            <a:srcRect b="0" l="0" r="0" t="0"/>
            <a:stretch/>
          </p:blipFill>
          <p:spPr>
            <a:xfrm>
              <a:off x="3473587" y="4697665"/>
              <a:ext cx="2196825" cy="341728"/>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30"/>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51C48"/>
              </a:buClr>
              <a:buSzPts val="2800"/>
              <a:buFont typeface="Libre Franklin Medium"/>
              <a:buNone/>
              <a:defRPr b="1" sz="2800">
                <a:solidFill>
                  <a:srgbClr val="051C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0"/>
          <p:cNvSpPr txBox="1"/>
          <p:nvPr>
            <p:ph idx="1" type="body"/>
          </p:nvPr>
        </p:nvSpPr>
        <p:spPr>
          <a:xfrm>
            <a:off x="457203" y="1123950"/>
            <a:ext cx="4038601" cy="3276600"/>
          </a:xfrm>
          <a:prstGeom prst="rect">
            <a:avLst/>
          </a:prstGeom>
          <a:noFill/>
          <a:ln>
            <a:noFill/>
          </a:ln>
        </p:spPr>
        <p:txBody>
          <a:bodyPr anchorCtr="0" anchor="t" bIns="45700" lIns="91425" spcFirstLastPara="1" rIns="91425" wrap="square" tIns="45700">
            <a:normAutofit/>
          </a:bodyPr>
          <a:lstStyle>
            <a:lvl1pPr indent="-403225" lvl="0" marL="457200" algn="l">
              <a:spcBef>
                <a:spcPts val="440"/>
              </a:spcBef>
              <a:spcAft>
                <a:spcPts val="0"/>
              </a:spcAft>
              <a:buClr>
                <a:srgbClr val="582831"/>
              </a:buClr>
              <a:buSzPts val="2750"/>
              <a:buFont typeface="Arial"/>
              <a:buChar char="•"/>
              <a:defRPr sz="2200">
                <a:solidFill>
                  <a:srgbClr val="454545"/>
                </a:solidFill>
              </a:defRPr>
            </a:lvl1pPr>
            <a:lvl2pPr indent="-355600" lvl="1" marL="914400" algn="l">
              <a:spcBef>
                <a:spcPts val="400"/>
              </a:spcBef>
              <a:spcAft>
                <a:spcPts val="0"/>
              </a:spcAft>
              <a:buClr>
                <a:srgbClr val="092068"/>
              </a:buClr>
              <a:buSzPts val="2000"/>
              <a:buFont typeface="Noto Sans Symbols"/>
              <a:buChar char="▪"/>
              <a:defRPr sz="2000">
                <a:solidFill>
                  <a:srgbClr val="454545"/>
                </a:solidFill>
              </a:defRPr>
            </a:lvl2pPr>
            <a:lvl3pPr indent="-342900" lvl="2" marL="1371600" algn="l">
              <a:spcBef>
                <a:spcPts val="360"/>
              </a:spcBef>
              <a:spcAft>
                <a:spcPts val="0"/>
              </a:spcAft>
              <a:buClr>
                <a:srgbClr val="454545"/>
              </a:buClr>
              <a:buSzPts val="1800"/>
              <a:buFont typeface="Noto Sans Symbols"/>
              <a:buChar char="✔"/>
              <a:defRPr sz="1800">
                <a:solidFill>
                  <a:srgbClr val="454545"/>
                </a:solidFill>
              </a:defRPr>
            </a:lvl3pPr>
            <a:lvl4pPr indent="-342900" lvl="3" marL="1828800" algn="l">
              <a:spcBef>
                <a:spcPts val="360"/>
              </a:spcBef>
              <a:spcAft>
                <a:spcPts val="0"/>
              </a:spcAft>
              <a:buClr>
                <a:srgbClr val="002060"/>
              </a:buClr>
              <a:buSzPts val="1800"/>
              <a:buChar char="–"/>
              <a:defRPr sz="1800">
                <a:solidFill>
                  <a:srgbClr val="002060"/>
                </a:solidFill>
              </a:defRPr>
            </a:lvl4pPr>
            <a:lvl5pPr indent="-342900" lvl="4" marL="2286000" algn="l">
              <a:spcBef>
                <a:spcPts val="360"/>
              </a:spcBef>
              <a:spcAft>
                <a:spcPts val="0"/>
              </a:spcAft>
              <a:buClr>
                <a:srgbClr val="002060"/>
              </a:buClr>
              <a:buSzPts val="1800"/>
              <a:buChar char="»"/>
              <a:defRPr sz="1800">
                <a:solidFill>
                  <a:srgbClr val="002060"/>
                </a:solidFill>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5" name="Google Shape;35;p30"/>
          <p:cNvSpPr txBox="1"/>
          <p:nvPr>
            <p:ph idx="2" type="body"/>
          </p:nvPr>
        </p:nvSpPr>
        <p:spPr>
          <a:xfrm>
            <a:off x="4648201" y="1123950"/>
            <a:ext cx="4038601" cy="3276600"/>
          </a:xfrm>
          <a:prstGeom prst="rect">
            <a:avLst/>
          </a:prstGeom>
          <a:noFill/>
          <a:ln>
            <a:noFill/>
          </a:ln>
        </p:spPr>
        <p:txBody>
          <a:bodyPr anchorCtr="0" anchor="t" bIns="45700" lIns="91425" spcFirstLastPara="1" rIns="91425" wrap="square" tIns="45700">
            <a:normAutofit/>
          </a:bodyPr>
          <a:lstStyle>
            <a:lvl1pPr indent="-403225" lvl="0" marL="457200" algn="l">
              <a:spcBef>
                <a:spcPts val="440"/>
              </a:spcBef>
              <a:spcAft>
                <a:spcPts val="0"/>
              </a:spcAft>
              <a:buClr>
                <a:srgbClr val="582831"/>
              </a:buClr>
              <a:buSzPts val="2750"/>
              <a:buFont typeface="Arial"/>
              <a:buChar char="•"/>
              <a:defRPr sz="2200">
                <a:solidFill>
                  <a:srgbClr val="454545"/>
                </a:solidFill>
                <a:latin typeface="Libre Franklin"/>
                <a:ea typeface="Libre Franklin"/>
                <a:cs typeface="Libre Franklin"/>
                <a:sym typeface="Libre Franklin"/>
              </a:defRPr>
            </a:lvl1pPr>
            <a:lvl2pPr indent="-355600" lvl="1" marL="914400" algn="l">
              <a:spcBef>
                <a:spcPts val="400"/>
              </a:spcBef>
              <a:spcAft>
                <a:spcPts val="0"/>
              </a:spcAft>
              <a:buClr>
                <a:srgbClr val="092068"/>
              </a:buClr>
              <a:buSzPts val="2000"/>
              <a:buFont typeface="Noto Sans Symbols"/>
              <a:buChar char="▪"/>
              <a:defRPr sz="2000">
                <a:solidFill>
                  <a:srgbClr val="454545"/>
                </a:solidFill>
                <a:latin typeface="Libre Franklin"/>
                <a:ea typeface="Libre Franklin"/>
                <a:cs typeface="Libre Franklin"/>
                <a:sym typeface="Libre Franklin"/>
              </a:defRPr>
            </a:lvl2pPr>
            <a:lvl3pPr indent="-342900" lvl="2" marL="1371600" algn="l">
              <a:spcBef>
                <a:spcPts val="360"/>
              </a:spcBef>
              <a:spcAft>
                <a:spcPts val="0"/>
              </a:spcAft>
              <a:buClr>
                <a:srgbClr val="454545"/>
              </a:buClr>
              <a:buSzPts val="1800"/>
              <a:buFont typeface="Noto Sans Symbols"/>
              <a:buChar char="✔"/>
              <a:defRPr sz="1800">
                <a:solidFill>
                  <a:srgbClr val="454545"/>
                </a:solidFill>
                <a:latin typeface="Libre Franklin"/>
                <a:ea typeface="Libre Franklin"/>
                <a:cs typeface="Libre Franklin"/>
                <a:sym typeface="Libre Franklin"/>
              </a:defRPr>
            </a:lvl3pPr>
            <a:lvl4pPr indent="-342900" lvl="3" marL="1828800" algn="l">
              <a:spcBef>
                <a:spcPts val="360"/>
              </a:spcBef>
              <a:spcAft>
                <a:spcPts val="0"/>
              </a:spcAft>
              <a:buClr>
                <a:srgbClr val="002060"/>
              </a:buClr>
              <a:buSzPts val="1800"/>
              <a:buChar char="–"/>
              <a:defRPr sz="1800">
                <a:solidFill>
                  <a:srgbClr val="002060"/>
                </a:solidFill>
              </a:defRPr>
            </a:lvl4pPr>
            <a:lvl5pPr indent="-342900" lvl="4" marL="2286000" algn="l">
              <a:spcBef>
                <a:spcPts val="360"/>
              </a:spcBef>
              <a:spcAft>
                <a:spcPts val="0"/>
              </a:spcAft>
              <a:buClr>
                <a:srgbClr val="002060"/>
              </a:buClr>
              <a:buSzPts val="1800"/>
              <a:buChar char="»"/>
              <a:defRPr sz="1800">
                <a:solidFill>
                  <a:srgbClr val="002060"/>
                </a:solidFill>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grpSp>
        <p:nvGrpSpPr>
          <p:cNvPr id="36" name="Google Shape;36;p30"/>
          <p:cNvGrpSpPr/>
          <p:nvPr/>
        </p:nvGrpSpPr>
        <p:grpSpPr>
          <a:xfrm>
            <a:off x="457200" y="895350"/>
            <a:ext cx="8229600" cy="0"/>
            <a:chOff x="457200" y="990600"/>
            <a:chExt cx="8229600" cy="0"/>
          </a:xfrm>
        </p:grpSpPr>
        <p:cxnSp>
          <p:nvCxnSpPr>
            <p:cNvPr id="37" name="Google Shape;37;p30"/>
            <p:cNvCxnSpPr/>
            <p:nvPr/>
          </p:nvCxnSpPr>
          <p:spPr>
            <a:xfrm>
              <a:off x="457200" y="990600"/>
              <a:ext cx="914400" cy="0"/>
            </a:xfrm>
            <a:prstGeom prst="straightConnector1">
              <a:avLst/>
            </a:prstGeom>
            <a:noFill/>
            <a:ln cap="flat" cmpd="sng" w="50800">
              <a:solidFill>
                <a:srgbClr val="582831"/>
              </a:solidFill>
              <a:prstDash val="solid"/>
              <a:round/>
              <a:headEnd len="sm" w="sm" type="none"/>
              <a:tailEnd len="sm" w="sm" type="none"/>
            </a:ln>
          </p:spPr>
        </p:cxnSp>
        <p:cxnSp>
          <p:nvCxnSpPr>
            <p:cNvPr id="38" name="Google Shape;38;p30"/>
            <p:cNvCxnSpPr/>
            <p:nvPr/>
          </p:nvCxnSpPr>
          <p:spPr>
            <a:xfrm>
              <a:off x="1371600" y="990600"/>
              <a:ext cx="914400" cy="0"/>
            </a:xfrm>
            <a:prstGeom prst="straightConnector1">
              <a:avLst/>
            </a:prstGeom>
            <a:noFill/>
            <a:ln cap="flat" cmpd="sng" w="50800">
              <a:solidFill>
                <a:srgbClr val="969696"/>
              </a:solidFill>
              <a:prstDash val="solid"/>
              <a:round/>
              <a:headEnd len="sm" w="sm" type="none"/>
              <a:tailEnd len="sm" w="sm" type="none"/>
            </a:ln>
          </p:spPr>
        </p:cxnSp>
        <p:cxnSp>
          <p:nvCxnSpPr>
            <p:cNvPr id="39" name="Google Shape;39;p30"/>
            <p:cNvCxnSpPr/>
            <p:nvPr/>
          </p:nvCxnSpPr>
          <p:spPr>
            <a:xfrm>
              <a:off x="2286000" y="990600"/>
              <a:ext cx="914400" cy="0"/>
            </a:xfrm>
            <a:prstGeom prst="straightConnector1">
              <a:avLst/>
            </a:prstGeom>
            <a:noFill/>
            <a:ln cap="flat" cmpd="sng" w="50800">
              <a:solidFill>
                <a:srgbClr val="092068"/>
              </a:solidFill>
              <a:prstDash val="solid"/>
              <a:round/>
              <a:headEnd len="sm" w="sm" type="none"/>
              <a:tailEnd len="sm" w="sm" type="none"/>
            </a:ln>
          </p:spPr>
        </p:cxnSp>
        <p:cxnSp>
          <p:nvCxnSpPr>
            <p:cNvPr id="40" name="Google Shape;40;p30"/>
            <p:cNvCxnSpPr/>
            <p:nvPr/>
          </p:nvCxnSpPr>
          <p:spPr>
            <a:xfrm>
              <a:off x="3200400" y="990600"/>
              <a:ext cx="914400" cy="0"/>
            </a:xfrm>
            <a:prstGeom prst="straightConnector1">
              <a:avLst/>
            </a:prstGeom>
            <a:noFill/>
            <a:ln cap="flat" cmpd="sng" w="50800">
              <a:solidFill>
                <a:srgbClr val="969696"/>
              </a:solidFill>
              <a:prstDash val="solid"/>
              <a:round/>
              <a:headEnd len="sm" w="sm" type="none"/>
              <a:tailEnd len="sm" w="sm" type="none"/>
            </a:ln>
          </p:spPr>
        </p:cxnSp>
        <p:cxnSp>
          <p:nvCxnSpPr>
            <p:cNvPr id="41" name="Google Shape;41;p30"/>
            <p:cNvCxnSpPr/>
            <p:nvPr/>
          </p:nvCxnSpPr>
          <p:spPr>
            <a:xfrm>
              <a:off x="4114800" y="990600"/>
              <a:ext cx="914400" cy="0"/>
            </a:xfrm>
            <a:prstGeom prst="straightConnector1">
              <a:avLst/>
            </a:prstGeom>
            <a:noFill/>
            <a:ln cap="flat" cmpd="sng" w="50800">
              <a:solidFill>
                <a:srgbClr val="582831"/>
              </a:solidFill>
              <a:prstDash val="solid"/>
              <a:round/>
              <a:headEnd len="sm" w="sm" type="none"/>
              <a:tailEnd len="sm" w="sm" type="none"/>
            </a:ln>
          </p:spPr>
        </p:cxnSp>
        <p:cxnSp>
          <p:nvCxnSpPr>
            <p:cNvPr id="42" name="Google Shape;42;p30"/>
            <p:cNvCxnSpPr/>
            <p:nvPr/>
          </p:nvCxnSpPr>
          <p:spPr>
            <a:xfrm>
              <a:off x="5029200" y="990600"/>
              <a:ext cx="914400" cy="0"/>
            </a:xfrm>
            <a:prstGeom prst="straightConnector1">
              <a:avLst/>
            </a:prstGeom>
            <a:noFill/>
            <a:ln cap="flat" cmpd="sng" w="50800">
              <a:solidFill>
                <a:srgbClr val="969696"/>
              </a:solidFill>
              <a:prstDash val="solid"/>
              <a:round/>
              <a:headEnd len="sm" w="sm" type="none"/>
              <a:tailEnd len="sm" w="sm" type="none"/>
            </a:ln>
          </p:spPr>
        </p:cxnSp>
        <p:cxnSp>
          <p:nvCxnSpPr>
            <p:cNvPr id="43" name="Google Shape;43;p30"/>
            <p:cNvCxnSpPr/>
            <p:nvPr/>
          </p:nvCxnSpPr>
          <p:spPr>
            <a:xfrm>
              <a:off x="5943600" y="990600"/>
              <a:ext cx="914400" cy="0"/>
            </a:xfrm>
            <a:prstGeom prst="straightConnector1">
              <a:avLst/>
            </a:prstGeom>
            <a:noFill/>
            <a:ln cap="flat" cmpd="sng" w="50800">
              <a:solidFill>
                <a:srgbClr val="092068"/>
              </a:solidFill>
              <a:prstDash val="solid"/>
              <a:round/>
              <a:headEnd len="sm" w="sm" type="none"/>
              <a:tailEnd len="sm" w="sm" type="none"/>
            </a:ln>
          </p:spPr>
        </p:cxnSp>
        <p:cxnSp>
          <p:nvCxnSpPr>
            <p:cNvPr id="44" name="Google Shape;44;p30"/>
            <p:cNvCxnSpPr/>
            <p:nvPr/>
          </p:nvCxnSpPr>
          <p:spPr>
            <a:xfrm>
              <a:off x="6858000" y="990600"/>
              <a:ext cx="914400" cy="0"/>
            </a:xfrm>
            <a:prstGeom prst="straightConnector1">
              <a:avLst/>
            </a:prstGeom>
            <a:noFill/>
            <a:ln cap="flat" cmpd="sng" w="50800">
              <a:solidFill>
                <a:srgbClr val="969696"/>
              </a:solidFill>
              <a:prstDash val="solid"/>
              <a:round/>
              <a:headEnd len="sm" w="sm" type="none"/>
              <a:tailEnd len="sm" w="sm" type="none"/>
            </a:ln>
          </p:spPr>
        </p:cxnSp>
        <p:cxnSp>
          <p:nvCxnSpPr>
            <p:cNvPr id="45" name="Google Shape;45;p30"/>
            <p:cNvCxnSpPr/>
            <p:nvPr/>
          </p:nvCxnSpPr>
          <p:spPr>
            <a:xfrm>
              <a:off x="7772400" y="990600"/>
              <a:ext cx="914400" cy="0"/>
            </a:xfrm>
            <a:prstGeom prst="straightConnector1">
              <a:avLst/>
            </a:prstGeom>
            <a:noFill/>
            <a:ln cap="flat" cmpd="sng" w="50800">
              <a:solidFill>
                <a:srgbClr val="582831"/>
              </a:solidFill>
              <a:prstDash val="solid"/>
              <a:round/>
              <a:headEnd len="sm" w="sm" type="none"/>
              <a:tailEnd len="sm" w="sm" type="none"/>
            </a:ln>
          </p:spPr>
        </p:cxnSp>
      </p:grpSp>
      <p:pic>
        <p:nvPicPr>
          <p:cNvPr id="46" name="Google Shape;46;p30"/>
          <p:cNvPicPr preferRelativeResize="0"/>
          <p:nvPr/>
        </p:nvPicPr>
        <p:blipFill rotWithShape="1">
          <a:blip r:embed="rId2">
            <a:alphaModFix/>
          </a:blip>
          <a:srcRect b="0" l="0" r="0" t="0"/>
          <a:stretch/>
        </p:blipFill>
        <p:spPr>
          <a:xfrm>
            <a:off x="609599" y="4639928"/>
            <a:ext cx="457200" cy="457200"/>
          </a:xfrm>
          <a:prstGeom prst="rect">
            <a:avLst/>
          </a:prstGeom>
          <a:noFill/>
          <a:ln>
            <a:noFill/>
          </a:ln>
        </p:spPr>
      </p:pic>
      <p:pic>
        <p:nvPicPr>
          <p:cNvPr descr="A red and white logo&#10;&#10;Description automatically generated with low confidence" id="47" name="Google Shape;47;p30"/>
          <p:cNvPicPr preferRelativeResize="0"/>
          <p:nvPr/>
        </p:nvPicPr>
        <p:blipFill rotWithShape="1">
          <a:blip r:embed="rId3">
            <a:alphaModFix/>
          </a:blip>
          <a:srcRect b="0" l="0" r="0" t="0"/>
          <a:stretch/>
        </p:blipFill>
        <p:spPr>
          <a:xfrm>
            <a:off x="8077203" y="4629151"/>
            <a:ext cx="457915" cy="478759"/>
          </a:xfrm>
          <a:prstGeom prst="rect">
            <a:avLst/>
          </a:prstGeom>
          <a:noFill/>
          <a:ln>
            <a:noFill/>
          </a:ln>
        </p:spPr>
      </p:pic>
      <p:pic>
        <p:nvPicPr>
          <p:cNvPr descr="A picture containing drawing&#10;&#10;Description automatically generated" id="48" name="Google Shape;48;p30"/>
          <p:cNvPicPr preferRelativeResize="0"/>
          <p:nvPr/>
        </p:nvPicPr>
        <p:blipFill rotWithShape="1">
          <a:blip r:embed="rId4">
            <a:alphaModFix/>
          </a:blip>
          <a:srcRect b="0" l="0" r="0" t="0"/>
          <a:stretch/>
        </p:blipFill>
        <p:spPr>
          <a:xfrm>
            <a:off x="3473590" y="4697666"/>
            <a:ext cx="2196825" cy="3417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pic>
        <p:nvPicPr>
          <p:cNvPr id="50" name="Google Shape;50;p31"/>
          <p:cNvPicPr preferRelativeResize="0"/>
          <p:nvPr/>
        </p:nvPicPr>
        <p:blipFill rotWithShape="1">
          <a:blip r:embed="rId2">
            <a:alphaModFix/>
          </a:blip>
          <a:srcRect b="0" l="0" r="0" t="0"/>
          <a:stretch/>
        </p:blipFill>
        <p:spPr>
          <a:xfrm>
            <a:off x="609599" y="4639928"/>
            <a:ext cx="457200" cy="457200"/>
          </a:xfrm>
          <a:prstGeom prst="rect">
            <a:avLst/>
          </a:prstGeom>
          <a:noFill/>
          <a:ln>
            <a:noFill/>
          </a:ln>
        </p:spPr>
      </p:pic>
      <p:pic>
        <p:nvPicPr>
          <p:cNvPr descr="A red and white logo&#10;&#10;Description automatically generated with low confidence" id="51" name="Google Shape;51;p31"/>
          <p:cNvPicPr preferRelativeResize="0"/>
          <p:nvPr/>
        </p:nvPicPr>
        <p:blipFill rotWithShape="1">
          <a:blip r:embed="rId3">
            <a:alphaModFix/>
          </a:blip>
          <a:srcRect b="0" l="0" r="0" t="0"/>
          <a:stretch/>
        </p:blipFill>
        <p:spPr>
          <a:xfrm>
            <a:off x="8077203" y="4629151"/>
            <a:ext cx="457915" cy="478759"/>
          </a:xfrm>
          <a:prstGeom prst="rect">
            <a:avLst/>
          </a:prstGeom>
          <a:noFill/>
          <a:ln>
            <a:noFill/>
          </a:ln>
        </p:spPr>
      </p:pic>
      <p:pic>
        <p:nvPicPr>
          <p:cNvPr descr="A picture containing drawing&#10;&#10;Description automatically generated" id="52" name="Google Shape;52;p31"/>
          <p:cNvPicPr preferRelativeResize="0"/>
          <p:nvPr/>
        </p:nvPicPr>
        <p:blipFill rotWithShape="1">
          <a:blip r:embed="rId4">
            <a:alphaModFix/>
          </a:blip>
          <a:srcRect b="0" l="0" r="0" t="0"/>
          <a:stretch/>
        </p:blipFill>
        <p:spPr>
          <a:xfrm>
            <a:off x="3473590" y="4697666"/>
            <a:ext cx="2196825" cy="3417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p:cSld name="Custom">
    <p:bg>
      <p:bgPr>
        <a:solidFill>
          <a:schemeClr val="lt1">
            <a:alpha val="0"/>
          </a:schemeClr>
        </a:solidFill>
      </p:bgPr>
    </p:bg>
    <p:spTree>
      <p:nvGrpSpPr>
        <p:cNvPr id="53" name="Shape 53"/>
        <p:cNvGrpSpPr/>
        <p:nvPr/>
      </p:nvGrpSpPr>
      <p:grpSpPr>
        <a:xfrm>
          <a:off x="0" y="0"/>
          <a:ext cx="0" cy="0"/>
          <a:chOff x="0" y="0"/>
          <a:chExt cx="0" cy="0"/>
        </a:xfrm>
      </p:grpSpPr>
      <p:sp>
        <p:nvSpPr>
          <p:cNvPr id="54" name="Google Shape;54;p32"/>
          <p:cNvSpPr txBox="1"/>
          <p:nvPr>
            <p:ph idx="1" type="body"/>
          </p:nvPr>
        </p:nvSpPr>
        <p:spPr>
          <a:xfrm>
            <a:off x="1600200" y="1"/>
            <a:ext cx="2782570" cy="558641"/>
          </a:xfrm>
          <a:prstGeom prst="rect">
            <a:avLst/>
          </a:prstGeom>
          <a:noFill/>
          <a:ln>
            <a:noFill/>
          </a:ln>
        </p:spPr>
        <p:txBody>
          <a:bodyPr anchorCtr="0" anchor="t" bIns="0" lIns="0" spcFirstLastPara="1" rIns="0" wrap="square" tIns="0">
            <a:normAutofit/>
          </a:bodyPr>
          <a:lstStyle>
            <a:lvl1pPr indent="-403225" lvl="0" marL="457200" marR="0" algn="l">
              <a:lnSpc>
                <a:spcPct val="34090"/>
              </a:lnSpc>
              <a:spcBef>
                <a:spcPts val="0"/>
              </a:spcBef>
              <a:spcAft>
                <a:spcPts val="0"/>
              </a:spcAft>
              <a:buClr>
                <a:srgbClr val="454545"/>
              </a:buClr>
              <a:buSzPts val="2750"/>
              <a:buChar char="•"/>
              <a:defRPr/>
            </a:lvl1pPr>
            <a:lvl2pPr indent="-342900" lvl="1" marL="914400" algn="l">
              <a:spcBef>
                <a:spcPts val="360"/>
              </a:spcBef>
              <a:spcAft>
                <a:spcPts val="0"/>
              </a:spcAft>
              <a:buClr>
                <a:srgbClr val="454545"/>
              </a:buClr>
              <a:buSzPts val="1800"/>
              <a:buChar char="▪"/>
              <a:defRPr/>
            </a:lvl2pPr>
            <a:lvl3pPr indent="-342900" lvl="2" marL="1371600" algn="l">
              <a:spcBef>
                <a:spcPts val="360"/>
              </a:spcBef>
              <a:spcAft>
                <a:spcPts val="0"/>
              </a:spcAft>
              <a:buClr>
                <a:srgbClr val="454545"/>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 name="Shape 55"/>
        <p:cNvGrpSpPr/>
        <p:nvPr/>
      </p:nvGrpSpPr>
      <p:grpSpPr>
        <a:xfrm>
          <a:off x="0" y="0"/>
          <a:ext cx="0" cy="0"/>
          <a:chOff x="0" y="0"/>
          <a:chExt cx="0" cy="0"/>
        </a:xfrm>
      </p:grpSpPr>
      <p:sp>
        <p:nvSpPr>
          <p:cNvPr id="56" name="Google Shape;56;p33"/>
          <p:cNvSpPr txBox="1"/>
          <p:nvPr>
            <p:ph type="ctrTitle"/>
          </p:nvPr>
        </p:nvSpPr>
        <p:spPr>
          <a:xfrm>
            <a:off x="800100" y="2536032"/>
            <a:ext cx="7543801"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092068"/>
              </a:buClr>
              <a:buSzPts val="3200"/>
              <a:buFont typeface="Libre Franklin Medium"/>
              <a:buNone/>
              <a:defRPr b="1" sz="3200">
                <a:solidFill>
                  <a:srgbClr val="092068"/>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33"/>
          <p:cNvSpPr txBox="1"/>
          <p:nvPr>
            <p:ph idx="1" type="subTitle"/>
          </p:nvPr>
        </p:nvSpPr>
        <p:spPr>
          <a:xfrm>
            <a:off x="1371598" y="3638550"/>
            <a:ext cx="6400800" cy="91440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454545"/>
              </a:buClr>
              <a:buSzPts val="3000"/>
              <a:buNone/>
              <a:defRPr b="1" sz="2400">
                <a:solidFill>
                  <a:srgbClr val="454545"/>
                </a:solidFill>
                <a:latin typeface="Libre Franklin"/>
                <a:ea typeface="Libre Franklin"/>
                <a:cs typeface="Libre Franklin"/>
                <a:sym typeface="Libre Franklin"/>
              </a:defRPr>
            </a:lvl1pPr>
            <a:lvl2pPr lvl="1" algn="ctr">
              <a:spcBef>
                <a:spcPts val="400"/>
              </a:spcBef>
              <a:spcAft>
                <a:spcPts val="0"/>
              </a:spcAft>
              <a:buClr>
                <a:srgbClr val="8B8D92"/>
              </a:buClr>
              <a:buSzPts val="2000"/>
              <a:buNone/>
              <a:defRPr>
                <a:solidFill>
                  <a:srgbClr val="8B8D92"/>
                </a:solidFill>
              </a:defRPr>
            </a:lvl2pPr>
            <a:lvl3pPr lvl="2" algn="ctr">
              <a:spcBef>
                <a:spcPts val="360"/>
              </a:spcBef>
              <a:spcAft>
                <a:spcPts val="0"/>
              </a:spcAft>
              <a:buClr>
                <a:srgbClr val="8B8D92"/>
              </a:buClr>
              <a:buSzPts val="1800"/>
              <a:buNone/>
              <a:defRPr>
                <a:solidFill>
                  <a:srgbClr val="8B8D92"/>
                </a:solidFill>
              </a:defRPr>
            </a:lvl3pPr>
            <a:lvl4pPr lvl="3" algn="ctr">
              <a:spcBef>
                <a:spcPts val="400"/>
              </a:spcBef>
              <a:spcAft>
                <a:spcPts val="0"/>
              </a:spcAft>
              <a:buClr>
                <a:srgbClr val="8B8D92"/>
              </a:buClr>
              <a:buSzPts val="2000"/>
              <a:buNone/>
              <a:defRPr>
                <a:solidFill>
                  <a:srgbClr val="8B8D92"/>
                </a:solidFill>
              </a:defRPr>
            </a:lvl4pPr>
            <a:lvl5pPr lvl="4" algn="ctr">
              <a:spcBef>
                <a:spcPts val="400"/>
              </a:spcBef>
              <a:spcAft>
                <a:spcPts val="0"/>
              </a:spcAft>
              <a:buClr>
                <a:srgbClr val="8B8D92"/>
              </a:buClr>
              <a:buSzPts val="2000"/>
              <a:buNone/>
              <a:defRPr>
                <a:solidFill>
                  <a:srgbClr val="8B8D92"/>
                </a:solidFill>
              </a:defRPr>
            </a:lvl5pPr>
            <a:lvl6pPr lvl="5" algn="ctr">
              <a:spcBef>
                <a:spcPts val="400"/>
              </a:spcBef>
              <a:spcAft>
                <a:spcPts val="0"/>
              </a:spcAft>
              <a:buClr>
                <a:srgbClr val="8B8D92"/>
              </a:buClr>
              <a:buSzPts val="2000"/>
              <a:buNone/>
              <a:defRPr>
                <a:solidFill>
                  <a:srgbClr val="8B8D92"/>
                </a:solidFill>
              </a:defRPr>
            </a:lvl6pPr>
            <a:lvl7pPr lvl="6" algn="ctr">
              <a:spcBef>
                <a:spcPts val="400"/>
              </a:spcBef>
              <a:spcAft>
                <a:spcPts val="0"/>
              </a:spcAft>
              <a:buClr>
                <a:srgbClr val="8B8D92"/>
              </a:buClr>
              <a:buSzPts val="2000"/>
              <a:buNone/>
              <a:defRPr>
                <a:solidFill>
                  <a:srgbClr val="8B8D92"/>
                </a:solidFill>
              </a:defRPr>
            </a:lvl7pPr>
            <a:lvl8pPr lvl="7" algn="ctr">
              <a:spcBef>
                <a:spcPts val="400"/>
              </a:spcBef>
              <a:spcAft>
                <a:spcPts val="0"/>
              </a:spcAft>
              <a:buClr>
                <a:srgbClr val="8B8D92"/>
              </a:buClr>
              <a:buSzPts val="2000"/>
              <a:buNone/>
              <a:defRPr>
                <a:solidFill>
                  <a:srgbClr val="8B8D92"/>
                </a:solidFill>
              </a:defRPr>
            </a:lvl8pPr>
            <a:lvl9pPr lvl="8" algn="ctr">
              <a:spcBef>
                <a:spcPts val="400"/>
              </a:spcBef>
              <a:spcAft>
                <a:spcPts val="0"/>
              </a:spcAft>
              <a:buClr>
                <a:srgbClr val="8B8D92"/>
              </a:buClr>
              <a:buSzPts val="2000"/>
              <a:buNone/>
              <a:defRPr>
                <a:solidFill>
                  <a:srgbClr val="8B8D92"/>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34"/>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051C48"/>
              </a:buClr>
              <a:buSzPts val="2800"/>
              <a:buFont typeface="Libre Franklin Medium"/>
              <a:buNone/>
              <a:defRPr b="1" sz="2800">
                <a:solidFill>
                  <a:srgbClr val="051C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60" name="Google Shape;60;p34"/>
          <p:cNvGrpSpPr/>
          <p:nvPr/>
        </p:nvGrpSpPr>
        <p:grpSpPr>
          <a:xfrm>
            <a:off x="457200" y="895350"/>
            <a:ext cx="8229600" cy="0"/>
            <a:chOff x="457200" y="990600"/>
            <a:chExt cx="8229600" cy="0"/>
          </a:xfrm>
        </p:grpSpPr>
        <p:cxnSp>
          <p:nvCxnSpPr>
            <p:cNvPr id="61" name="Google Shape;61;p34"/>
            <p:cNvCxnSpPr/>
            <p:nvPr/>
          </p:nvCxnSpPr>
          <p:spPr>
            <a:xfrm>
              <a:off x="457200" y="990600"/>
              <a:ext cx="914400" cy="0"/>
            </a:xfrm>
            <a:prstGeom prst="straightConnector1">
              <a:avLst/>
            </a:prstGeom>
            <a:noFill/>
            <a:ln cap="flat" cmpd="sng" w="50800">
              <a:solidFill>
                <a:srgbClr val="582831"/>
              </a:solidFill>
              <a:prstDash val="solid"/>
              <a:round/>
              <a:headEnd len="sm" w="sm" type="none"/>
              <a:tailEnd len="sm" w="sm" type="none"/>
            </a:ln>
          </p:spPr>
        </p:cxnSp>
        <p:cxnSp>
          <p:nvCxnSpPr>
            <p:cNvPr id="62" name="Google Shape;62;p34"/>
            <p:cNvCxnSpPr/>
            <p:nvPr/>
          </p:nvCxnSpPr>
          <p:spPr>
            <a:xfrm>
              <a:off x="1371600" y="990600"/>
              <a:ext cx="914400" cy="0"/>
            </a:xfrm>
            <a:prstGeom prst="straightConnector1">
              <a:avLst/>
            </a:prstGeom>
            <a:noFill/>
            <a:ln cap="flat" cmpd="sng" w="50800">
              <a:solidFill>
                <a:srgbClr val="969696"/>
              </a:solidFill>
              <a:prstDash val="solid"/>
              <a:round/>
              <a:headEnd len="sm" w="sm" type="none"/>
              <a:tailEnd len="sm" w="sm" type="none"/>
            </a:ln>
          </p:spPr>
        </p:cxnSp>
        <p:cxnSp>
          <p:nvCxnSpPr>
            <p:cNvPr id="63" name="Google Shape;63;p34"/>
            <p:cNvCxnSpPr/>
            <p:nvPr/>
          </p:nvCxnSpPr>
          <p:spPr>
            <a:xfrm>
              <a:off x="2286000" y="990600"/>
              <a:ext cx="914400" cy="0"/>
            </a:xfrm>
            <a:prstGeom prst="straightConnector1">
              <a:avLst/>
            </a:prstGeom>
            <a:noFill/>
            <a:ln cap="flat" cmpd="sng" w="50800">
              <a:solidFill>
                <a:srgbClr val="092068"/>
              </a:solidFill>
              <a:prstDash val="solid"/>
              <a:round/>
              <a:headEnd len="sm" w="sm" type="none"/>
              <a:tailEnd len="sm" w="sm" type="none"/>
            </a:ln>
          </p:spPr>
        </p:cxnSp>
        <p:cxnSp>
          <p:nvCxnSpPr>
            <p:cNvPr id="64" name="Google Shape;64;p34"/>
            <p:cNvCxnSpPr/>
            <p:nvPr/>
          </p:nvCxnSpPr>
          <p:spPr>
            <a:xfrm>
              <a:off x="3200400" y="990600"/>
              <a:ext cx="914400" cy="0"/>
            </a:xfrm>
            <a:prstGeom prst="straightConnector1">
              <a:avLst/>
            </a:prstGeom>
            <a:noFill/>
            <a:ln cap="flat" cmpd="sng" w="50800">
              <a:solidFill>
                <a:srgbClr val="969696"/>
              </a:solidFill>
              <a:prstDash val="solid"/>
              <a:round/>
              <a:headEnd len="sm" w="sm" type="none"/>
              <a:tailEnd len="sm" w="sm" type="none"/>
            </a:ln>
          </p:spPr>
        </p:cxnSp>
        <p:cxnSp>
          <p:nvCxnSpPr>
            <p:cNvPr id="65" name="Google Shape;65;p34"/>
            <p:cNvCxnSpPr/>
            <p:nvPr/>
          </p:nvCxnSpPr>
          <p:spPr>
            <a:xfrm>
              <a:off x="4114800" y="990600"/>
              <a:ext cx="914400" cy="0"/>
            </a:xfrm>
            <a:prstGeom prst="straightConnector1">
              <a:avLst/>
            </a:prstGeom>
            <a:noFill/>
            <a:ln cap="flat" cmpd="sng" w="50800">
              <a:solidFill>
                <a:srgbClr val="582831"/>
              </a:solidFill>
              <a:prstDash val="solid"/>
              <a:round/>
              <a:headEnd len="sm" w="sm" type="none"/>
              <a:tailEnd len="sm" w="sm" type="none"/>
            </a:ln>
          </p:spPr>
        </p:cxnSp>
        <p:cxnSp>
          <p:nvCxnSpPr>
            <p:cNvPr id="66" name="Google Shape;66;p34"/>
            <p:cNvCxnSpPr/>
            <p:nvPr/>
          </p:nvCxnSpPr>
          <p:spPr>
            <a:xfrm>
              <a:off x="5029200" y="990600"/>
              <a:ext cx="914400" cy="0"/>
            </a:xfrm>
            <a:prstGeom prst="straightConnector1">
              <a:avLst/>
            </a:prstGeom>
            <a:noFill/>
            <a:ln cap="flat" cmpd="sng" w="50800">
              <a:solidFill>
                <a:srgbClr val="969696"/>
              </a:solidFill>
              <a:prstDash val="solid"/>
              <a:round/>
              <a:headEnd len="sm" w="sm" type="none"/>
              <a:tailEnd len="sm" w="sm" type="none"/>
            </a:ln>
          </p:spPr>
        </p:cxnSp>
        <p:cxnSp>
          <p:nvCxnSpPr>
            <p:cNvPr id="67" name="Google Shape;67;p34"/>
            <p:cNvCxnSpPr/>
            <p:nvPr/>
          </p:nvCxnSpPr>
          <p:spPr>
            <a:xfrm>
              <a:off x="5943600" y="990600"/>
              <a:ext cx="914400" cy="0"/>
            </a:xfrm>
            <a:prstGeom prst="straightConnector1">
              <a:avLst/>
            </a:prstGeom>
            <a:noFill/>
            <a:ln cap="flat" cmpd="sng" w="50800">
              <a:solidFill>
                <a:srgbClr val="092068"/>
              </a:solidFill>
              <a:prstDash val="solid"/>
              <a:round/>
              <a:headEnd len="sm" w="sm" type="none"/>
              <a:tailEnd len="sm" w="sm" type="none"/>
            </a:ln>
          </p:spPr>
        </p:cxnSp>
        <p:cxnSp>
          <p:nvCxnSpPr>
            <p:cNvPr id="68" name="Google Shape;68;p34"/>
            <p:cNvCxnSpPr/>
            <p:nvPr/>
          </p:nvCxnSpPr>
          <p:spPr>
            <a:xfrm>
              <a:off x="6858000" y="990600"/>
              <a:ext cx="914400" cy="0"/>
            </a:xfrm>
            <a:prstGeom prst="straightConnector1">
              <a:avLst/>
            </a:prstGeom>
            <a:noFill/>
            <a:ln cap="flat" cmpd="sng" w="50800">
              <a:solidFill>
                <a:srgbClr val="969696"/>
              </a:solidFill>
              <a:prstDash val="solid"/>
              <a:round/>
              <a:headEnd len="sm" w="sm" type="none"/>
              <a:tailEnd len="sm" w="sm" type="none"/>
            </a:ln>
          </p:spPr>
        </p:cxnSp>
        <p:cxnSp>
          <p:nvCxnSpPr>
            <p:cNvPr id="69" name="Google Shape;69;p34"/>
            <p:cNvCxnSpPr/>
            <p:nvPr/>
          </p:nvCxnSpPr>
          <p:spPr>
            <a:xfrm>
              <a:off x="7772400" y="990600"/>
              <a:ext cx="914400" cy="0"/>
            </a:xfrm>
            <a:prstGeom prst="straightConnector1">
              <a:avLst/>
            </a:prstGeom>
            <a:noFill/>
            <a:ln cap="flat" cmpd="sng" w="50800">
              <a:solidFill>
                <a:srgbClr val="582831"/>
              </a:solidFill>
              <a:prstDash val="solid"/>
              <a:round/>
              <a:headEnd len="sm" w="sm" type="none"/>
              <a:tailEnd len="sm" w="sm" type="none"/>
            </a:ln>
          </p:spPr>
        </p:cxnSp>
      </p:grpSp>
      <p:pic>
        <p:nvPicPr>
          <p:cNvPr id="70" name="Google Shape;70;p34"/>
          <p:cNvPicPr preferRelativeResize="0"/>
          <p:nvPr/>
        </p:nvPicPr>
        <p:blipFill rotWithShape="1">
          <a:blip r:embed="rId2">
            <a:alphaModFix/>
          </a:blip>
          <a:srcRect b="0" l="0" r="0" t="0"/>
          <a:stretch/>
        </p:blipFill>
        <p:spPr>
          <a:xfrm>
            <a:off x="609599" y="4639928"/>
            <a:ext cx="457200" cy="457200"/>
          </a:xfrm>
          <a:prstGeom prst="rect">
            <a:avLst/>
          </a:prstGeom>
          <a:noFill/>
          <a:ln>
            <a:noFill/>
          </a:ln>
        </p:spPr>
      </p:pic>
      <p:pic>
        <p:nvPicPr>
          <p:cNvPr descr="A red and white logo&#10;&#10;Description automatically generated with low confidence" id="71" name="Google Shape;71;p34"/>
          <p:cNvPicPr preferRelativeResize="0"/>
          <p:nvPr/>
        </p:nvPicPr>
        <p:blipFill rotWithShape="1">
          <a:blip r:embed="rId3">
            <a:alphaModFix/>
          </a:blip>
          <a:srcRect b="0" l="0" r="0" t="0"/>
          <a:stretch/>
        </p:blipFill>
        <p:spPr>
          <a:xfrm>
            <a:off x="8077203" y="4629151"/>
            <a:ext cx="457915" cy="478759"/>
          </a:xfrm>
          <a:prstGeom prst="rect">
            <a:avLst/>
          </a:prstGeom>
          <a:noFill/>
          <a:ln>
            <a:noFill/>
          </a:ln>
        </p:spPr>
      </p:pic>
      <p:pic>
        <p:nvPicPr>
          <p:cNvPr descr="A picture containing drawing&#10;&#10;Description automatically generated" id="72" name="Google Shape;72;p34"/>
          <p:cNvPicPr preferRelativeResize="0"/>
          <p:nvPr/>
        </p:nvPicPr>
        <p:blipFill rotWithShape="1">
          <a:blip r:embed="rId4">
            <a:alphaModFix/>
          </a:blip>
          <a:srcRect b="0" l="0" r="0" t="0"/>
          <a:stretch/>
        </p:blipFill>
        <p:spPr>
          <a:xfrm>
            <a:off x="3473590" y="4697666"/>
            <a:ext cx="2196825" cy="341728"/>
          </a:xfrm>
          <a:prstGeom prst="rect">
            <a:avLst/>
          </a:prstGeom>
          <a:noFill/>
          <a:ln>
            <a:noFill/>
          </a:ln>
        </p:spPr>
      </p:pic>
      <p:pic>
        <p:nvPicPr>
          <p:cNvPr id="73" name="Google Shape;73;p34"/>
          <p:cNvPicPr preferRelativeResize="0"/>
          <p:nvPr/>
        </p:nvPicPr>
        <p:blipFill rotWithShape="1">
          <a:blip r:embed="rId5">
            <a:alphaModFix/>
          </a:blip>
          <a:srcRect b="9625" l="0" r="0" t="0"/>
          <a:stretch/>
        </p:blipFill>
        <p:spPr>
          <a:xfrm>
            <a:off x="7858675" y="11145"/>
            <a:ext cx="1280313" cy="1716346"/>
          </a:xfrm>
          <a:prstGeom prst="rect">
            <a:avLst/>
          </a:prstGeom>
          <a:noFill/>
          <a:ln>
            <a:noFill/>
          </a:ln>
        </p:spPr>
      </p:pic>
      <p:sp>
        <p:nvSpPr>
          <p:cNvPr id="74" name="Google Shape;74;p34"/>
          <p:cNvSpPr/>
          <p:nvPr/>
        </p:nvSpPr>
        <p:spPr>
          <a:xfrm>
            <a:off x="1326683" y="44483"/>
            <a:ext cx="732362" cy="323907"/>
          </a:xfrm>
          <a:prstGeom prst="roundRect">
            <a:avLst>
              <a:gd fmla="val 16667" name="adj"/>
            </a:avLst>
          </a:prstGeom>
          <a:solidFill>
            <a:srgbClr val="FF9999"/>
          </a:solid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825">
                <a:solidFill>
                  <a:schemeClr val="dk1"/>
                </a:solidFill>
                <a:latin typeface="Arial"/>
                <a:ea typeface="Arial"/>
                <a:cs typeface="Arial"/>
                <a:sym typeface="Arial"/>
              </a:rPr>
              <a:t>DHA Unfunded</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283446"/>
              </a:buClr>
              <a:buSzPts val="2800"/>
              <a:buFont typeface="Libre Franklin Medium"/>
              <a:buNone/>
              <a:defRPr b="1" i="0" sz="2800" u="none" cap="none" strike="noStrike">
                <a:solidFill>
                  <a:srgbClr val="283446"/>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03225" lvl="0" marL="457200" marR="0" rtl="0" algn="l">
              <a:spcBef>
                <a:spcPts val="440"/>
              </a:spcBef>
              <a:spcAft>
                <a:spcPts val="0"/>
              </a:spcAft>
              <a:buClr>
                <a:srgbClr val="454545"/>
              </a:buClr>
              <a:buSzPts val="2750"/>
              <a:buFont typeface="Arial"/>
              <a:buChar char="•"/>
              <a:defRPr b="0" i="0" sz="2200" u="none" cap="none" strike="noStrike">
                <a:solidFill>
                  <a:srgbClr val="454545"/>
                </a:solidFill>
                <a:latin typeface="Libre Franklin"/>
                <a:ea typeface="Libre Franklin"/>
                <a:cs typeface="Libre Franklin"/>
                <a:sym typeface="Libre Franklin"/>
              </a:defRPr>
            </a:lvl1pPr>
            <a:lvl2pPr indent="-355600" lvl="1" marL="914400" marR="0" rtl="0" algn="l">
              <a:spcBef>
                <a:spcPts val="400"/>
              </a:spcBef>
              <a:spcAft>
                <a:spcPts val="0"/>
              </a:spcAft>
              <a:buClr>
                <a:srgbClr val="454545"/>
              </a:buClr>
              <a:buSzPts val="2000"/>
              <a:buFont typeface="Noto Sans Symbols"/>
              <a:buChar char="▪"/>
              <a:defRPr b="0" i="0" sz="2000" u="none" cap="none" strike="noStrike">
                <a:solidFill>
                  <a:srgbClr val="454545"/>
                </a:solidFill>
                <a:latin typeface="Libre Franklin"/>
                <a:ea typeface="Libre Franklin"/>
                <a:cs typeface="Libre Franklin"/>
                <a:sym typeface="Libre Franklin"/>
              </a:defRPr>
            </a:lvl2pPr>
            <a:lvl3pPr indent="-342900" lvl="2" marL="1371600" marR="0" rtl="0" algn="l">
              <a:spcBef>
                <a:spcPts val="360"/>
              </a:spcBef>
              <a:spcAft>
                <a:spcPts val="0"/>
              </a:spcAft>
              <a:buClr>
                <a:srgbClr val="454545"/>
              </a:buClr>
              <a:buSzPts val="1800"/>
              <a:buFont typeface="Noto Sans Symbols"/>
              <a:buChar char="✔"/>
              <a:defRPr b="0" i="0" sz="1800" u="none" cap="none" strike="noStrike">
                <a:solidFill>
                  <a:srgbClr val="454545"/>
                </a:solidFill>
                <a:latin typeface="Libre Franklin"/>
                <a:ea typeface="Libre Franklin"/>
                <a:cs typeface="Libre Franklin"/>
                <a:sym typeface="Libre Franklin"/>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9pPr>
          </a:lstStyle>
          <a:p/>
        </p:txBody>
      </p:sp>
      <p:sp>
        <p:nvSpPr>
          <p:cNvPr id="12" name="Google Shape;12;p27"/>
          <p:cNvSpPr/>
          <p:nvPr/>
        </p:nvSpPr>
        <p:spPr>
          <a:xfrm>
            <a:off x="0" y="4594623"/>
            <a:ext cx="9144000" cy="555804"/>
          </a:xfrm>
          <a:prstGeom prst="rect">
            <a:avLst/>
          </a:prstGeom>
          <a:solidFill>
            <a:srgbClr val="5828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13" name="Google Shape;13;p27"/>
          <p:cNvSpPr txBox="1"/>
          <p:nvPr/>
        </p:nvSpPr>
        <p:spPr>
          <a:xfrm>
            <a:off x="4117801" y="1"/>
            <a:ext cx="908398" cy="210417"/>
          </a:xfrm>
          <a:prstGeom prst="rect">
            <a:avLst/>
          </a:prstGeom>
          <a:solidFill>
            <a:srgbClr val="008000"/>
          </a:solidFill>
          <a:ln>
            <a:noFill/>
          </a:ln>
        </p:spPr>
        <p:txBody>
          <a:bodyPr anchorCtr="0" anchor="t" bIns="43225" lIns="86450" spcFirstLastPara="1" rIns="86450" wrap="square" tIns="43225">
            <a:spAutoFit/>
          </a:bodyPr>
          <a:lstStyle/>
          <a:p>
            <a:pPr indent="0" lvl="0" marL="0" marR="0" rtl="0" algn="ctr">
              <a:spcBef>
                <a:spcPts val="0"/>
              </a:spcBef>
              <a:spcAft>
                <a:spcPts val="0"/>
              </a:spcAft>
              <a:buNone/>
            </a:pPr>
            <a:r>
              <a:rPr b="1" i="0" lang="en-US" sz="800" u="none" cap="none" strike="noStrike">
                <a:solidFill>
                  <a:srgbClr val="FFFFFF"/>
                </a:solidFill>
                <a:latin typeface="Calibri"/>
                <a:ea typeface="Calibri"/>
                <a:cs typeface="Calibri"/>
                <a:sym typeface="Calibri"/>
              </a:rPr>
              <a:t>UNCLASSIFIED</a:t>
            </a:r>
            <a:endParaRPr b="1" i="0" sz="8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9.png"/><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5.jpg"/><Relationship Id="rId4" Type="http://schemas.openxmlformats.org/officeDocument/2006/relationships/image" Target="../media/image44.jpg"/><Relationship Id="rId5" Type="http://schemas.openxmlformats.org/officeDocument/2006/relationships/image" Target="../media/image13.jpg"/><Relationship Id="rId6" Type="http://schemas.openxmlformats.org/officeDocument/2006/relationships/image" Target="../media/image10.jpg"/><Relationship Id="rId7"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8.png"/><Relationship Id="rId5" Type="http://schemas.openxmlformats.org/officeDocument/2006/relationships/image" Target="../media/image30.png"/><Relationship Id="rId6"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8.jpg"/><Relationship Id="rId4" Type="http://schemas.openxmlformats.org/officeDocument/2006/relationships/image" Target="../media/image24.png"/><Relationship Id="rId5" Type="http://schemas.openxmlformats.org/officeDocument/2006/relationships/image" Target="../media/image19.png"/><Relationship Id="rId6"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vmlDrawing" Target="../drawings/vmlDrawing1.vml"/><Relationship Id="rId4" Type="http://schemas.openxmlformats.org/officeDocument/2006/relationships/package" Target="../embeddings/Microsoft_Excel_Sheet1.xlsx"/><Relationship Id="rId5" Type="http://schemas.openxmlformats.org/officeDocument/2006/relationships/package" Target="../embeddings/Microsoft_Excel_Sheet1.xlsx"/><Relationship Id="rId6"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g"/><Relationship Id="rId4" Type="http://schemas.openxmlformats.org/officeDocument/2006/relationships/image" Target="../media/image26.jpg"/><Relationship Id="rId5" Type="http://schemas.openxmlformats.org/officeDocument/2006/relationships/image" Target="../media/image3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image" Target="../media/image34.png"/><Relationship Id="rId5" Type="http://schemas.openxmlformats.org/officeDocument/2006/relationships/image" Target="../media/image27.png"/><Relationship Id="rId6"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3.jpg"/><Relationship Id="rId4" Type="http://schemas.openxmlformats.org/officeDocument/2006/relationships/image" Target="../media/image42.jpg"/><Relationship Id="rId5" Type="http://schemas.openxmlformats.org/officeDocument/2006/relationships/image" Target="../media/image38.jpg"/><Relationship Id="rId6" Type="http://schemas.openxmlformats.org/officeDocument/2006/relationships/image" Target="../media/image4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5.jpg"/><Relationship Id="rId4" Type="http://schemas.openxmlformats.org/officeDocument/2006/relationships/image" Target="../media/image33.jpg"/><Relationship Id="rId5" Type="http://schemas.openxmlformats.org/officeDocument/2006/relationships/image" Target="../media/image32.jpg"/><Relationship Id="rId6" Type="http://schemas.openxmlformats.org/officeDocument/2006/relationships/image" Target="../media/image3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cxnSp>
        <p:nvCxnSpPr>
          <p:cNvPr id="80" name="Google Shape;80;p1"/>
          <p:cNvCxnSpPr/>
          <p:nvPr/>
        </p:nvCxnSpPr>
        <p:spPr>
          <a:xfrm>
            <a:off x="1712301" y="1775593"/>
            <a:ext cx="5656659" cy="0"/>
          </a:xfrm>
          <a:prstGeom prst="straightConnector1">
            <a:avLst/>
          </a:prstGeom>
          <a:noFill/>
          <a:ln cap="flat" cmpd="thickThin" w="57150">
            <a:solidFill>
              <a:srgbClr val="660033"/>
            </a:solidFill>
            <a:prstDash val="solid"/>
            <a:round/>
            <a:headEnd len="med" w="med" type="none"/>
            <a:tailEnd len="med" w="med" type="none"/>
          </a:ln>
        </p:spPr>
      </p:cxnSp>
      <p:sp>
        <p:nvSpPr>
          <p:cNvPr id="81" name="Google Shape;81;p1"/>
          <p:cNvSpPr txBox="1"/>
          <p:nvPr/>
        </p:nvSpPr>
        <p:spPr>
          <a:xfrm>
            <a:off x="1165026" y="451600"/>
            <a:ext cx="6858000" cy="664369"/>
          </a:xfrm>
          <a:prstGeom prst="rect">
            <a:avLst/>
          </a:prstGeom>
          <a:noFill/>
          <a:ln>
            <a:noFill/>
          </a:ln>
        </p:spPr>
        <p:txBody>
          <a:bodyPr anchorCtr="0" anchor="t" bIns="34275" lIns="68550" spcFirstLastPara="1" rIns="68550" wrap="square" tIns="34275">
            <a:noAutofit/>
          </a:bodyPr>
          <a:lstStyle/>
          <a:p>
            <a:pPr indent="0" lvl="0" marL="0" marR="0" rtl="0" algn="ctr">
              <a:spcBef>
                <a:spcPts val="0"/>
              </a:spcBef>
              <a:spcAft>
                <a:spcPts val="0"/>
              </a:spcAft>
              <a:buNone/>
            </a:pPr>
            <a:r>
              <a:rPr b="1" i="0" lang="en-US" sz="2400" u="none" cap="none" strike="noStrike">
                <a:solidFill>
                  <a:srgbClr val="000000"/>
                </a:solidFill>
                <a:latin typeface="Arial"/>
                <a:ea typeface="Arial"/>
                <a:cs typeface="Arial"/>
                <a:sym typeface="Arial"/>
              </a:rPr>
              <a:t>Treatment for Clients with Traumatic Brain Injury</a:t>
            </a:r>
            <a:endParaRPr/>
          </a:p>
          <a:p>
            <a:pPr indent="0" lvl="0" marL="0" marR="0" rtl="0" algn="ctr">
              <a:spcBef>
                <a:spcPts val="0"/>
              </a:spcBef>
              <a:spcAft>
                <a:spcPts val="0"/>
              </a:spcAft>
              <a:buNone/>
            </a:pPr>
            <a:r>
              <a:rPr b="1" i="0" lang="en-US" sz="2400" u="none" cap="none" strike="noStrike">
                <a:solidFill>
                  <a:srgbClr val="000000"/>
                </a:solidFill>
                <a:latin typeface="Arial"/>
                <a:ea typeface="Arial"/>
                <a:cs typeface="Arial"/>
                <a:sym typeface="Arial"/>
              </a:rPr>
              <a:t>Intrepid Spirit Center</a:t>
            </a:r>
            <a:endParaRPr/>
          </a:p>
        </p:txBody>
      </p:sp>
      <p:grpSp>
        <p:nvGrpSpPr>
          <p:cNvPr id="82" name="Google Shape;82;p1"/>
          <p:cNvGrpSpPr/>
          <p:nvPr/>
        </p:nvGrpSpPr>
        <p:grpSpPr>
          <a:xfrm>
            <a:off x="3439717" y="3002244"/>
            <a:ext cx="2201823" cy="1357614"/>
            <a:chOff x="3417901" y="1832127"/>
            <a:chExt cx="5424923" cy="3447089"/>
          </a:xfrm>
        </p:grpSpPr>
        <p:pic>
          <p:nvPicPr>
            <p:cNvPr id="83" name="Google Shape;83;p1"/>
            <p:cNvPicPr preferRelativeResize="0"/>
            <p:nvPr/>
          </p:nvPicPr>
          <p:blipFill rotWithShape="1">
            <a:blip r:embed="rId3">
              <a:alphaModFix/>
            </a:blip>
            <a:srcRect b="0" l="0" r="0" t="0"/>
            <a:stretch/>
          </p:blipFill>
          <p:spPr>
            <a:xfrm>
              <a:off x="7060248" y="3449730"/>
              <a:ext cx="1782576" cy="1829486"/>
            </a:xfrm>
            <a:prstGeom prst="rect">
              <a:avLst/>
            </a:prstGeom>
            <a:solidFill>
              <a:schemeClr val="lt1"/>
            </a:solidFill>
            <a:ln>
              <a:noFill/>
            </a:ln>
          </p:spPr>
        </p:pic>
        <p:pic>
          <p:nvPicPr>
            <p:cNvPr descr="\\amedapeach104\home\UserData3$\Joel.Sundquist\My Documents\1Projects\C's\Crests\FortCarsonLogo_Effects.png" id="84" name="Google Shape;84;p1"/>
            <p:cNvPicPr preferRelativeResize="0"/>
            <p:nvPr/>
          </p:nvPicPr>
          <p:blipFill rotWithShape="1">
            <a:blip r:embed="rId4">
              <a:alphaModFix/>
            </a:blip>
            <a:srcRect b="0" l="0" r="0" t="0"/>
            <a:stretch/>
          </p:blipFill>
          <p:spPr>
            <a:xfrm>
              <a:off x="4387166" y="1832127"/>
              <a:ext cx="3235310" cy="3218034"/>
            </a:xfrm>
            <a:prstGeom prst="rect">
              <a:avLst/>
            </a:prstGeom>
            <a:noFill/>
            <a:ln>
              <a:noFill/>
            </a:ln>
          </p:spPr>
        </p:pic>
        <p:pic>
          <p:nvPicPr>
            <p:cNvPr id="85" name="Google Shape;85;p1"/>
            <p:cNvPicPr preferRelativeResize="0"/>
            <p:nvPr/>
          </p:nvPicPr>
          <p:blipFill rotWithShape="1">
            <a:blip r:embed="rId5">
              <a:alphaModFix/>
            </a:blip>
            <a:srcRect b="0" l="0" r="0" t="0"/>
            <a:stretch/>
          </p:blipFill>
          <p:spPr>
            <a:xfrm>
              <a:off x="5607514" y="3494916"/>
              <a:ext cx="1911749" cy="1739114"/>
            </a:xfrm>
            <a:prstGeom prst="rect">
              <a:avLst/>
            </a:prstGeom>
            <a:noFill/>
            <a:ln>
              <a:noFill/>
            </a:ln>
          </p:spPr>
        </p:pic>
        <p:pic>
          <p:nvPicPr>
            <p:cNvPr id="86" name="Google Shape;86;p1"/>
            <p:cNvPicPr preferRelativeResize="0"/>
            <p:nvPr/>
          </p:nvPicPr>
          <p:blipFill rotWithShape="1">
            <a:blip r:embed="rId6">
              <a:alphaModFix/>
            </a:blip>
            <a:srcRect b="0" l="0" r="0" t="0"/>
            <a:stretch/>
          </p:blipFill>
          <p:spPr>
            <a:xfrm>
              <a:off x="3417901" y="3546089"/>
              <a:ext cx="1905578" cy="1687941"/>
            </a:xfrm>
            <a:prstGeom prst="rect">
              <a:avLst/>
            </a:prstGeom>
            <a:noFill/>
            <a:ln>
              <a:noFill/>
            </a:ln>
          </p:spPr>
        </p:pic>
        <p:pic>
          <p:nvPicPr>
            <p:cNvPr id="87" name="Google Shape;87;p1"/>
            <p:cNvPicPr preferRelativeResize="0"/>
            <p:nvPr/>
          </p:nvPicPr>
          <p:blipFill rotWithShape="1">
            <a:blip r:embed="rId7">
              <a:alphaModFix/>
            </a:blip>
            <a:srcRect b="0" l="0" r="0" t="0"/>
            <a:stretch/>
          </p:blipFill>
          <p:spPr>
            <a:xfrm>
              <a:off x="3876034" y="3440625"/>
              <a:ext cx="2969609" cy="1838591"/>
            </a:xfrm>
            <a:prstGeom prst="rect">
              <a:avLst/>
            </a:prstGeom>
            <a:noFill/>
            <a:ln>
              <a:noFill/>
            </a:ln>
          </p:spPr>
        </p:pic>
      </p:grpSp>
      <p:sp>
        <p:nvSpPr>
          <p:cNvPr id="88" name="Google Shape;88;p1"/>
          <p:cNvSpPr txBox="1"/>
          <p:nvPr/>
        </p:nvSpPr>
        <p:spPr>
          <a:xfrm>
            <a:off x="597700" y="1877343"/>
            <a:ext cx="7885859" cy="13003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100" u="none" cap="none" strike="noStrike">
                <a:solidFill>
                  <a:srgbClr val="000000"/>
                </a:solidFill>
                <a:latin typeface="Arial "/>
                <a:ea typeface="Arial "/>
                <a:cs typeface="Arial "/>
                <a:sym typeface="Arial "/>
              </a:rPr>
              <a:t>CDR Selena Bobula, PT, DPT</a:t>
            </a:r>
            <a:endParaRPr/>
          </a:p>
          <a:p>
            <a:pPr indent="0" lvl="0" marL="0" marR="0" rtl="0" algn="ctr">
              <a:spcBef>
                <a:spcPts val="550"/>
              </a:spcBef>
              <a:spcAft>
                <a:spcPts val="0"/>
              </a:spcAft>
              <a:buNone/>
            </a:pPr>
            <a:r>
              <a:rPr b="1" i="0" lang="en-US" sz="1100" u="none" cap="none" strike="noStrike">
                <a:solidFill>
                  <a:srgbClr val="000000"/>
                </a:solidFill>
                <a:latin typeface="Arial "/>
                <a:ea typeface="Arial "/>
                <a:cs typeface="Arial "/>
                <a:sym typeface="Arial "/>
              </a:rPr>
              <a:t>CDR Steven Spoonemore, PT, DPT, DSc</a:t>
            </a:r>
            <a:endParaRPr/>
          </a:p>
          <a:p>
            <a:pPr indent="0" lvl="0" marL="0" marR="0" rtl="0" algn="ctr">
              <a:spcBef>
                <a:spcPts val="550"/>
              </a:spcBef>
              <a:spcAft>
                <a:spcPts val="0"/>
              </a:spcAft>
              <a:buNone/>
            </a:pPr>
            <a:r>
              <a:rPr b="1" i="0" lang="en-US" sz="1100" u="none" cap="none" strike="noStrike">
                <a:solidFill>
                  <a:srgbClr val="000000"/>
                </a:solidFill>
                <a:latin typeface="Arial "/>
                <a:ea typeface="Arial "/>
                <a:cs typeface="Arial "/>
                <a:sym typeface="Arial "/>
              </a:rPr>
              <a:t>LT Devon Barbieri, OTR/L</a:t>
            </a:r>
            <a:endParaRPr/>
          </a:p>
          <a:p>
            <a:pPr indent="0" lvl="0" marL="0" marR="0" rtl="0" algn="ctr">
              <a:spcBef>
                <a:spcPts val="550"/>
              </a:spcBef>
              <a:spcAft>
                <a:spcPts val="0"/>
              </a:spcAft>
              <a:buNone/>
            </a:pPr>
            <a:r>
              <a:rPr b="1" i="0" lang="en-US" sz="1100" u="none" cap="none" strike="noStrike">
                <a:solidFill>
                  <a:srgbClr val="000000"/>
                </a:solidFill>
                <a:latin typeface="Arial "/>
                <a:ea typeface="Arial "/>
                <a:cs typeface="Arial "/>
                <a:sym typeface="Arial "/>
              </a:rPr>
              <a:t>Ms. Caitlyn Razzano, MA, ATR-P</a:t>
            </a:r>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89" name="Google Shape;89;p1"/>
          <p:cNvSpPr txBox="1"/>
          <p:nvPr/>
        </p:nvSpPr>
        <p:spPr>
          <a:xfrm>
            <a:off x="507258" y="4598698"/>
            <a:ext cx="8202903"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Libre Franklin"/>
                <a:ea typeface="Libre Franklin"/>
                <a:cs typeface="Libre Franklin"/>
                <a:sym typeface="Libre Franklin"/>
              </a:rPr>
              <a:t>“Quality Assurance Document under 10 USC § 1102. Copies of this document, enclosure thereto and information there from will not be further released under penalty of the law.  Unauthorized   disclosure carries a statutory penalty of not more than $3,000 in the case of a first offense and not more than $20,000 in the case of a subsequent offense.  In addition to these statutory penalties, unauthorized disclosure may lead to unfavorable actions under the UCMJ and/or adverse administrative action, including separation from military or civilian service.”  </a:t>
            </a:r>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0"/>
          <p:cNvSpPr txBox="1"/>
          <p:nvPr/>
        </p:nvSpPr>
        <p:spPr>
          <a:xfrm>
            <a:off x="599208" y="990600"/>
            <a:ext cx="5843483" cy="203132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ibre Franklin"/>
                <a:ea typeface="Libre Franklin"/>
                <a:cs typeface="Libre Franklin"/>
                <a:sym typeface="Libre Franklin"/>
              </a:rPr>
              <a:t>Active Duty (priority), Adult Dependents, and Retirees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ibre Franklin"/>
                <a:ea typeface="Libre Franklin"/>
                <a:cs typeface="Libre Franklin"/>
                <a:sym typeface="Libre Franklin"/>
              </a:rPr>
              <a:t>History of a head injury or brain insult</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Wide variety (mild - severe, single - multiple)</a:t>
            </a:r>
            <a:endParaRPr/>
          </a:p>
          <a:p>
            <a:pPr indent="-273050" lvl="0" marL="273050" marR="0" rtl="0" algn="l">
              <a:spcBef>
                <a:spcPts val="0"/>
              </a:spcBef>
              <a:spcAft>
                <a:spcPts val="0"/>
              </a:spcAft>
              <a:buClr>
                <a:schemeClr val="dk1"/>
              </a:buClr>
              <a:buSzPts val="1800"/>
              <a:buFont typeface="Arial"/>
              <a:buChar char="•"/>
            </a:pPr>
            <a:r>
              <a:rPr lang="en-US" sz="1800">
                <a:solidFill>
                  <a:schemeClr val="dk1"/>
                </a:solidFill>
                <a:latin typeface="Libre Franklin"/>
                <a:ea typeface="Libre Franklin"/>
                <a:cs typeface="Libre Franklin"/>
                <a:sym typeface="Libre Franklin"/>
              </a:rPr>
              <a:t>Co-morbid conditions</a:t>
            </a:r>
            <a:endParaRPr/>
          </a:p>
          <a:p>
            <a:pPr indent="-342900" lvl="1" marL="8001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Chronic pain</a:t>
            </a:r>
            <a:endParaRPr/>
          </a:p>
          <a:p>
            <a:pPr indent="-342900" lvl="1" marL="8001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Sleep disturbances</a:t>
            </a:r>
            <a:endParaRPr/>
          </a:p>
          <a:p>
            <a:pPr indent="-342900" lvl="1" marL="8001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PTS, PTSD, Anxiety, Depression </a:t>
            </a:r>
            <a:endParaRPr/>
          </a:p>
        </p:txBody>
      </p:sp>
      <p:sp>
        <p:nvSpPr>
          <p:cNvPr id="145" name="Google Shape;145;p10"/>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92068"/>
              </a:buClr>
              <a:buSzPts val="2800"/>
              <a:buFont typeface="Libre Franklin Medium"/>
              <a:buNone/>
            </a:pPr>
            <a:r>
              <a:rPr lang="en-US"/>
              <a:t>Population</a:t>
            </a:r>
            <a:endParaRPr/>
          </a:p>
        </p:txBody>
      </p:sp>
      <p:pic>
        <p:nvPicPr>
          <p:cNvPr descr="4th Infantry Division (United States ..." id="146" name="Google Shape;146;p10"/>
          <p:cNvPicPr preferRelativeResize="0"/>
          <p:nvPr/>
        </p:nvPicPr>
        <p:blipFill rotWithShape="1">
          <a:blip r:embed="rId3">
            <a:alphaModFix/>
          </a:blip>
          <a:srcRect b="0" l="0" r="0" t="0"/>
          <a:stretch/>
        </p:blipFill>
        <p:spPr>
          <a:xfrm>
            <a:off x="245404" y="2983367"/>
            <a:ext cx="1584860" cy="1577816"/>
          </a:xfrm>
          <a:prstGeom prst="rect">
            <a:avLst/>
          </a:prstGeom>
          <a:noFill/>
          <a:ln>
            <a:noFill/>
          </a:ln>
        </p:spPr>
      </p:pic>
      <p:pic>
        <p:nvPicPr>
          <p:cNvPr descr="10th Special Forces Group Crest Green ..." id="147" name="Google Shape;147;p10"/>
          <p:cNvPicPr preferRelativeResize="0"/>
          <p:nvPr/>
        </p:nvPicPr>
        <p:blipFill rotWithShape="1">
          <a:blip r:embed="rId4">
            <a:alphaModFix/>
          </a:blip>
          <a:srcRect b="0" l="0" r="0" t="0"/>
          <a:stretch/>
        </p:blipFill>
        <p:spPr>
          <a:xfrm>
            <a:off x="1991575" y="2983367"/>
            <a:ext cx="1529374" cy="1577816"/>
          </a:xfrm>
          <a:prstGeom prst="rect">
            <a:avLst/>
          </a:prstGeom>
          <a:noFill/>
          <a:ln>
            <a:noFill/>
          </a:ln>
        </p:spPr>
      </p:pic>
      <p:pic>
        <p:nvPicPr>
          <p:cNvPr descr="U. S. Air Force Academy Crest Patch ..." id="148" name="Google Shape;148;p10"/>
          <p:cNvPicPr preferRelativeResize="0"/>
          <p:nvPr/>
        </p:nvPicPr>
        <p:blipFill rotWithShape="1">
          <a:blip r:embed="rId5">
            <a:alphaModFix/>
          </a:blip>
          <a:srcRect b="0" l="0" r="0" t="0"/>
          <a:stretch/>
        </p:blipFill>
        <p:spPr>
          <a:xfrm>
            <a:off x="3771467" y="2976323"/>
            <a:ext cx="1584860" cy="1584860"/>
          </a:xfrm>
          <a:prstGeom prst="rect">
            <a:avLst/>
          </a:prstGeom>
          <a:noFill/>
          <a:ln>
            <a:noFill/>
          </a:ln>
        </p:spPr>
      </p:pic>
      <p:pic>
        <p:nvPicPr>
          <p:cNvPr descr="Airborne Tab Patch" id="149" name="Google Shape;149;p10"/>
          <p:cNvPicPr preferRelativeResize="0"/>
          <p:nvPr/>
        </p:nvPicPr>
        <p:blipFill rotWithShape="1">
          <a:blip r:embed="rId6">
            <a:alphaModFix/>
          </a:blip>
          <a:srcRect b="0" l="0" r="0" t="0"/>
          <a:stretch/>
        </p:blipFill>
        <p:spPr>
          <a:xfrm>
            <a:off x="5527778" y="2976323"/>
            <a:ext cx="1584860" cy="1584860"/>
          </a:xfrm>
          <a:prstGeom prst="rect">
            <a:avLst/>
          </a:prstGeom>
          <a:noFill/>
          <a:ln>
            <a:noFill/>
          </a:ln>
        </p:spPr>
      </p:pic>
      <p:pic>
        <p:nvPicPr>
          <p:cNvPr id="150" name="Google Shape;150;p10"/>
          <p:cNvPicPr preferRelativeResize="0"/>
          <p:nvPr/>
        </p:nvPicPr>
        <p:blipFill rotWithShape="1">
          <a:blip r:embed="rId7">
            <a:alphaModFix/>
          </a:blip>
          <a:srcRect b="0" l="0" r="0" t="0"/>
          <a:stretch/>
        </p:blipFill>
        <p:spPr>
          <a:xfrm>
            <a:off x="7630990" y="2976323"/>
            <a:ext cx="1021421" cy="15627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11"/>
          <p:cNvPicPr preferRelativeResize="0"/>
          <p:nvPr/>
        </p:nvPicPr>
        <p:blipFill rotWithShape="1">
          <a:blip r:embed="rId3">
            <a:alphaModFix/>
          </a:blip>
          <a:srcRect b="0" l="0" r="0" t="41668"/>
          <a:stretch/>
        </p:blipFill>
        <p:spPr>
          <a:xfrm>
            <a:off x="5091978" y="916721"/>
            <a:ext cx="3778370" cy="892795"/>
          </a:xfrm>
          <a:prstGeom prst="rect">
            <a:avLst/>
          </a:prstGeom>
          <a:noFill/>
          <a:ln>
            <a:noFill/>
          </a:ln>
        </p:spPr>
      </p:pic>
      <p:pic>
        <p:nvPicPr>
          <p:cNvPr id="156" name="Google Shape;156;p11"/>
          <p:cNvPicPr preferRelativeResize="0"/>
          <p:nvPr/>
        </p:nvPicPr>
        <p:blipFill rotWithShape="1">
          <a:blip r:embed="rId4">
            <a:alphaModFix/>
          </a:blip>
          <a:srcRect b="0" l="0" r="0" t="0"/>
          <a:stretch/>
        </p:blipFill>
        <p:spPr>
          <a:xfrm>
            <a:off x="4085986" y="1764959"/>
            <a:ext cx="2581515" cy="1153499"/>
          </a:xfrm>
          <a:prstGeom prst="rect">
            <a:avLst/>
          </a:prstGeom>
          <a:noFill/>
          <a:ln>
            <a:noFill/>
          </a:ln>
        </p:spPr>
      </p:pic>
      <p:sp>
        <p:nvSpPr>
          <p:cNvPr id="157" name="Google Shape;157;p11"/>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51C48"/>
              </a:buClr>
              <a:buSzPts val="2800"/>
              <a:buFont typeface="Libre Franklin Medium"/>
              <a:buNone/>
            </a:pPr>
            <a:r>
              <a:rPr lang="en-US"/>
              <a:t>Published Peer Review Research</a:t>
            </a:r>
            <a:endParaRPr/>
          </a:p>
        </p:txBody>
      </p:sp>
      <p:sp>
        <p:nvSpPr>
          <p:cNvPr id="158" name="Google Shape;158;p11"/>
          <p:cNvSpPr txBox="1"/>
          <p:nvPr>
            <p:ph idx="1" type="body"/>
          </p:nvPr>
        </p:nvSpPr>
        <p:spPr>
          <a:xfrm>
            <a:off x="345060" y="946753"/>
            <a:ext cx="4486747" cy="3630993"/>
          </a:xfrm>
          <a:prstGeom prst="rect">
            <a:avLst/>
          </a:prstGeom>
          <a:noFill/>
          <a:ln>
            <a:noFill/>
          </a:ln>
        </p:spPr>
        <p:txBody>
          <a:bodyPr anchorCtr="0" anchor="t" bIns="45700" lIns="91425" spcFirstLastPara="1" rIns="91425" wrap="square" tIns="45700">
            <a:normAutofit fontScale="70000" lnSpcReduction="20000"/>
          </a:bodyPr>
          <a:lstStyle/>
          <a:p>
            <a:pPr indent="-342905" lvl="0" marL="342905" rtl="0" algn="l">
              <a:spcBef>
                <a:spcPts val="0"/>
              </a:spcBef>
              <a:spcAft>
                <a:spcPts val="0"/>
              </a:spcAft>
              <a:buClr>
                <a:srgbClr val="582831"/>
              </a:buClr>
              <a:buSzPct val="125000"/>
              <a:buFont typeface="Arial"/>
              <a:buChar char="•"/>
            </a:pPr>
            <a:r>
              <a:rPr lang="en-US">
                <a:solidFill>
                  <a:schemeClr val="dk1"/>
                </a:solidFill>
              </a:rPr>
              <a:t>Partnership with TBICoE (n=9)</a:t>
            </a:r>
            <a:endParaRPr/>
          </a:p>
          <a:p>
            <a:pPr indent="-242892" lvl="0" marL="342905" rtl="0" algn="l">
              <a:spcBef>
                <a:spcPts val="252"/>
              </a:spcBef>
              <a:spcAft>
                <a:spcPts val="0"/>
              </a:spcAft>
              <a:buClr>
                <a:srgbClr val="582831"/>
              </a:buClr>
              <a:buSzPct val="125000"/>
              <a:buFont typeface="Arial"/>
              <a:buNone/>
            </a:pPr>
            <a:r>
              <a:t/>
            </a:r>
            <a:endParaRPr sz="1800">
              <a:solidFill>
                <a:schemeClr val="dk1"/>
              </a:solidFill>
              <a:latin typeface="Arial"/>
              <a:ea typeface="Arial"/>
              <a:cs typeface="Arial"/>
              <a:sym typeface="Arial"/>
            </a:endParaRPr>
          </a:p>
          <a:p>
            <a:pPr indent="-285753" lvl="1" marL="742960" rtl="0" algn="l">
              <a:spcBef>
                <a:spcPts val="308"/>
              </a:spcBef>
              <a:spcAft>
                <a:spcPts val="0"/>
              </a:spcAft>
              <a:buSzPct val="100000"/>
              <a:buChar char="▪"/>
            </a:pPr>
            <a:r>
              <a:rPr lang="en-US" sz="2200">
                <a:solidFill>
                  <a:schemeClr val="dk1"/>
                </a:solidFill>
                <a:latin typeface="Libre Franklin"/>
                <a:ea typeface="Libre Franklin"/>
                <a:cs typeface="Libre Franklin"/>
                <a:sym typeface="Libre Franklin"/>
              </a:rPr>
              <a:t>OHSU ReTURN</a:t>
            </a:r>
            <a:r>
              <a:rPr b="1" lang="en-US" sz="2200">
                <a:solidFill>
                  <a:schemeClr val="dk1"/>
                </a:solidFill>
                <a:latin typeface="Libre Franklin"/>
                <a:ea typeface="Libre Franklin"/>
                <a:cs typeface="Libre Franklin"/>
                <a:sym typeface="Libre Franklin"/>
              </a:rPr>
              <a:t>: </a:t>
            </a:r>
            <a:r>
              <a:rPr lang="en-US" sz="2200">
                <a:solidFill>
                  <a:schemeClr val="dk1"/>
                </a:solidFill>
                <a:latin typeface="Libre Franklin"/>
                <a:ea typeface="Libre Franklin"/>
                <a:cs typeface="Libre Franklin"/>
                <a:sym typeface="Libre Franklin"/>
              </a:rPr>
              <a:t>Objective Dual-Task Turning Measures for RTD Assessment (n=1)</a:t>
            </a:r>
            <a:endParaRPr/>
          </a:p>
          <a:p>
            <a:pPr indent="-220667" lvl="0" marL="342905" rtl="0" algn="l">
              <a:spcBef>
                <a:spcPts val="308"/>
              </a:spcBef>
              <a:spcAft>
                <a:spcPts val="0"/>
              </a:spcAft>
              <a:buClr>
                <a:srgbClr val="582831"/>
              </a:buClr>
              <a:buSzPct val="125000"/>
              <a:buFont typeface="Arial"/>
              <a:buNone/>
            </a:pPr>
            <a:r>
              <a:t/>
            </a:r>
            <a:endParaRPr>
              <a:solidFill>
                <a:schemeClr val="dk1"/>
              </a:solidFill>
              <a:latin typeface="Libre Franklin"/>
              <a:ea typeface="Libre Franklin"/>
              <a:cs typeface="Libre Franklin"/>
              <a:sym typeface="Libre Franklin"/>
            </a:endParaRPr>
          </a:p>
          <a:p>
            <a:pPr indent="-285753" lvl="1" marL="742960" rtl="0" algn="l">
              <a:spcBef>
                <a:spcPts val="308"/>
              </a:spcBef>
              <a:spcAft>
                <a:spcPts val="0"/>
              </a:spcAft>
              <a:buSzPct val="100000"/>
              <a:buChar char="▪"/>
            </a:pPr>
            <a:r>
              <a:rPr lang="en-US" sz="2200">
                <a:solidFill>
                  <a:schemeClr val="dk1"/>
                </a:solidFill>
                <a:latin typeface="Libre Franklin"/>
                <a:ea typeface="Libre Franklin"/>
                <a:cs typeface="Libre Franklin"/>
                <a:sym typeface="Libre Franklin"/>
              </a:rPr>
              <a:t>Generalized Vestibular Rehabilitation Approach (n=3)</a:t>
            </a:r>
            <a:endParaRPr/>
          </a:p>
          <a:p>
            <a:pPr indent="0" lvl="1" marL="457206" rtl="0" algn="l">
              <a:spcBef>
                <a:spcPts val="308"/>
              </a:spcBef>
              <a:spcAft>
                <a:spcPts val="0"/>
              </a:spcAft>
              <a:buSzPct val="100000"/>
              <a:buNone/>
            </a:pPr>
            <a:r>
              <a:t/>
            </a:r>
            <a:endParaRPr sz="2200">
              <a:solidFill>
                <a:schemeClr val="dk1"/>
              </a:solidFill>
              <a:latin typeface="Libre Franklin"/>
              <a:ea typeface="Libre Franklin"/>
              <a:cs typeface="Libre Franklin"/>
              <a:sym typeface="Libre Franklin"/>
            </a:endParaRPr>
          </a:p>
          <a:p>
            <a:pPr indent="-187963" lvl="1" marL="742960" rtl="0" algn="l">
              <a:spcBef>
                <a:spcPts val="308"/>
              </a:spcBef>
              <a:spcAft>
                <a:spcPts val="0"/>
              </a:spcAft>
              <a:buSzPct val="100000"/>
              <a:buNone/>
            </a:pPr>
            <a:r>
              <a:t/>
            </a:r>
            <a:endParaRPr sz="2200">
              <a:solidFill>
                <a:schemeClr val="dk1"/>
              </a:solidFill>
              <a:latin typeface="Libre Franklin"/>
              <a:ea typeface="Libre Franklin"/>
              <a:cs typeface="Libre Franklin"/>
              <a:sym typeface="Libre Franklin"/>
            </a:endParaRPr>
          </a:p>
          <a:p>
            <a:pPr indent="-285753" lvl="1" marL="742960" rtl="0" algn="l">
              <a:spcBef>
                <a:spcPts val="308"/>
              </a:spcBef>
              <a:spcAft>
                <a:spcPts val="0"/>
              </a:spcAft>
              <a:buSzPct val="100000"/>
              <a:buChar char="▪"/>
            </a:pPr>
            <a:r>
              <a:rPr lang="en-US" sz="2200">
                <a:solidFill>
                  <a:schemeClr val="dk1"/>
                </a:solidFill>
                <a:latin typeface="Libre Franklin"/>
                <a:ea typeface="Libre Franklin"/>
                <a:cs typeface="Libre Franklin"/>
                <a:sym typeface="Libre Franklin"/>
              </a:rPr>
              <a:t>Warrior Strong: Military &amp; Civilian Lifetime History of TBI &amp; Associated Disabilities: The Tale of two Population (n=1)</a:t>
            </a:r>
            <a:endParaRPr>
              <a:solidFill>
                <a:schemeClr val="dk1"/>
              </a:solidFill>
              <a:latin typeface="Libre Franklin"/>
              <a:ea typeface="Libre Franklin"/>
              <a:cs typeface="Libre Franklin"/>
              <a:sym typeface="Libre Franklin"/>
            </a:endParaRPr>
          </a:p>
          <a:p>
            <a:pPr indent="-220667" lvl="0" marL="342905" rtl="0" algn="l">
              <a:spcBef>
                <a:spcPts val="308"/>
              </a:spcBef>
              <a:spcAft>
                <a:spcPts val="0"/>
              </a:spcAft>
              <a:buClr>
                <a:srgbClr val="582831"/>
              </a:buClr>
              <a:buSzPct val="125000"/>
              <a:buFont typeface="Arial"/>
              <a:buNone/>
            </a:pPr>
            <a:r>
              <a:t/>
            </a:r>
            <a:endParaRPr>
              <a:solidFill>
                <a:schemeClr val="dk1"/>
              </a:solidFill>
              <a:latin typeface="Libre Franklin"/>
              <a:ea typeface="Libre Franklin"/>
              <a:cs typeface="Libre Franklin"/>
              <a:sym typeface="Libre Franklin"/>
            </a:endParaRPr>
          </a:p>
          <a:p>
            <a:pPr indent="-285753" lvl="1" marL="742960" rtl="0" algn="l">
              <a:spcBef>
                <a:spcPts val="308"/>
              </a:spcBef>
              <a:spcAft>
                <a:spcPts val="0"/>
              </a:spcAft>
              <a:buSzPct val="100000"/>
              <a:buChar char="▪"/>
            </a:pPr>
            <a:r>
              <a:rPr b="0" i="0" lang="en-US" sz="2000">
                <a:solidFill>
                  <a:schemeClr val="dk1"/>
                </a:solidFill>
                <a:latin typeface="Roboto"/>
                <a:ea typeface="Roboto"/>
                <a:cs typeface="Roboto"/>
                <a:sym typeface="Roboto"/>
              </a:rPr>
              <a:t>Telemedicine and Advanced Technology Research Center</a:t>
            </a:r>
            <a:r>
              <a:rPr b="0" i="0" lang="en-US" sz="2200">
                <a:solidFill>
                  <a:schemeClr val="dk1"/>
                </a:solidFill>
                <a:latin typeface="Libre Franklin"/>
                <a:ea typeface="Libre Franklin"/>
                <a:cs typeface="Libre Franklin"/>
                <a:sym typeface="Libre Franklin"/>
              </a:rPr>
              <a:t>:</a:t>
            </a:r>
            <a:r>
              <a:rPr lang="en-US" sz="2200">
                <a:solidFill>
                  <a:schemeClr val="dk1"/>
                </a:solidFill>
                <a:latin typeface="Libre Franklin"/>
                <a:ea typeface="Libre Franklin"/>
                <a:cs typeface="Libre Franklin"/>
                <a:sym typeface="Libre Franklin"/>
              </a:rPr>
              <a:t> Neurofeedback (n=4)</a:t>
            </a:r>
            <a:endParaRPr/>
          </a:p>
          <a:p>
            <a:pPr indent="-242892" lvl="0" marL="342905" rtl="0" algn="l">
              <a:spcBef>
                <a:spcPts val="252"/>
              </a:spcBef>
              <a:spcAft>
                <a:spcPts val="0"/>
              </a:spcAft>
              <a:buClr>
                <a:srgbClr val="582831"/>
              </a:buClr>
              <a:buSzPct val="125000"/>
              <a:buFont typeface="Arial"/>
              <a:buNone/>
            </a:pPr>
            <a:r>
              <a:t/>
            </a:r>
            <a:endParaRPr sz="1800">
              <a:latin typeface="Calibri"/>
              <a:ea typeface="Calibri"/>
              <a:cs typeface="Calibri"/>
              <a:sym typeface="Calibri"/>
            </a:endParaRPr>
          </a:p>
          <a:p>
            <a:pPr indent="-242892" lvl="0" marL="342905" rtl="0" algn="l">
              <a:spcBef>
                <a:spcPts val="252"/>
              </a:spcBef>
              <a:spcAft>
                <a:spcPts val="0"/>
              </a:spcAft>
              <a:buClr>
                <a:srgbClr val="582831"/>
              </a:buClr>
              <a:buSzPct val="125000"/>
              <a:buFont typeface="Arial"/>
              <a:buNone/>
            </a:pPr>
            <a:r>
              <a:t/>
            </a:r>
            <a:endParaRPr sz="1800">
              <a:latin typeface="Calibri"/>
              <a:ea typeface="Calibri"/>
              <a:cs typeface="Calibri"/>
              <a:sym typeface="Calibri"/>
            </a:endParaRPr>
          </a:p>
          <a:p>
            <a:pPr indent="-220667" lvl="0" marL="342905" rtl="0" algn="l">
              <a:spcBef>
                <a:spcPts val="308"/>
              </a:spcBef>
              <a:spcAft>
                <a:spcPts val="0"/>
              </a:spcAft>
              <a:buClr>
                <a:srgbClr val="582831"/>
              </a:buClr>
              <a:buSzPct val="125000"/>
              <a:buFont typeface="Arial"/>
              <a:buNone/>
            </a:pPr>
            <a:r>
              <a:t/>
            </a:r>
            <a:endParaRPr/>
          </a:p>
        </p:txBody>
      </p:sp>
      <p:sp>
        <p:nvSpPr>
          <p:cNvPr id="159" name="Google Shape;159;p11"/>
          <p:cNvSpPr txBox="1"/>
          <p:nvPr>
            <p:ph idx="2" type="body"/>
          </p:nvPr>
        </p:nvSpPr>
        <p:spPr>
          <a:xfrm>
            <a:off x="4648201" y="1123950"/>
            <a:ext cx="4038601" cy="32766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spcBef>
                <a:spcPts val="0"/>
              </a:spcBef>
              <a:spcAft>
                <a:spcPts val="0"/>
              </a:spcAft>
              <a:buSzPct val="125000"/>
              <a:buNone/>
            </a:pPr>
            <a:r>
              <a:t/>
            </a:r>
            <a:endParaRPr sz="1800">
              <a:latin typeface="Arial"/>
              <a:ea typeface="Arial"/>
              <a:cs typeface="Arial"/>
              <a:sym typeface="Arial"/>
            </a:endParaRPr>
          </a:p>
          <a:p>
            <a:pPr indent="0" lvl="0" marL="0" rtl="0" algn="l">
              <a:spcBef>
                <a:spcPts val="252"/>
              </a:spcBef>
              <a:spcAft>
                <a:spcPts val="0"/>
              </a:spcAft>
              <a:buSzPct val="125000"/>
              <a:buNone/>
            </a:pPr>
            <a:r>
              <a:t/>
            </a:r>
            <a:endParaRPr sz="1800">
              <a:latin typeface="Arial"/>
              <a:ea typeface="Arial"/>
              <a:cs typeface="Arial"/>
              <a:sym typeface="Arial"/>
            </a:endParaRPr>
          </a:p>
          <a:p>
            <a:pPr indent="0" lvl="0" marL="0" rtl="0" algn="l">
              <a:spcBef>
                <a:spcPts val="252"/>
              </a:spcBef>
              <a:spcAft>
                <a:spcPts val="0"/>
              </a:spcAft>
              <a:buSzPct val="125000"/>
              <a:buNone/>
            </a:pPr>
            <a:r>
              <a:t/>
            </a:r>
            <a:endParaRPr sz="1800">
              <a:latin typeface="Arial"/>
              <a:ea typeface="Arial"/>
              <a:cs typeface="Arial"/>
              <a:sym typeface="Arial"/>
            </a:endParaRPr>
          </a:p>
          <a:p>
            <a:pPr indent="0" lvl="0" marL="0" rtl="0" algn="l">
              <a:spcBef>
                <a:spcPts val="252"/>
              </a:spcBef>
              <a:spcAft>
                <a:spcPts val="0"/>
              </a:spcAft>
              <a:buSzPct val="125000"/>
              <a:buNone/>
            </a:pPr>
            <a:r>
              <a:t/>
            </a:r>
            <a:endParaRPr sz="1800">
              <a:latin typeface="Arial"/>
              <a:ea typeface="Arial"/>
              <a:cs typeface="Arial"/>
              <a:sym typeface="Arial"/>
            </a:endParaRPr>
          </a:p>
          <a:p>
            <a:pPr indent="0" lvl="0" marL="0" rtl="0" algn="l">
              <a:spcBef>
                <a:spcPts val="196"/>
              </a:spcBef>
              <a:spcAft>
                <a:spcPts val="0"/>
              </a:spcAft>
              <a:buSzPct val="125000"/>
              <a:buNone/>
            </a:pPr>
            <a:r>
              <a:t/>
            </a:r>
            <a:endParaRPr sz="1400">
              <a:latin typeface="Arial"/>
              <a:ea typeface="Arial"/>
              <a:cs typeface="Arial"/>
              <a:sym typeface="Arial"/>
            </a:endParaRPr>
          </a:p>
          <a:p>
            <a:pPr indent="0" lvl="0" marL="0" rtl="0" algn="l">
              <a:spcBef>
                <a:spcPts val="196"/>
              </a:spcBef>
              <a:spcAft>
                <a:spcPts val="0"/>
              </a:spcAft>
              <a:buSzPct val="125000"/>
              <a:buNone/>
            </a:pPr>
            <a:r>
              <a:t/>
            </a:r>
            <a:endParaRPr sz="1400"/>
          </a:p>
        </p:txBody>
      </p:sp>
      <p:pic>
        <p:nvPicPr>
          <p:cNvPr id="160" name="Google Shape;160;p11"/>
          <p:cNvPicPr preferRelativeResize="0"/>
          <p:nvPr/>
        </p:nvPicPr>
        <p:blipFill rotWithShape="1">
          <a:blip r:embed="rId5">
            <a:alphaModFix/>
          </a:blip>
          <a:srcRect b="0" l="0" r="0" t="0"/>
          <a:stretch/>
        </p:blipFill>
        <p:spPr>
          <a:xfrm>
            <a:off x="5605777" y="3216915"/>
            <a:ext cx="2916378" cy="1183635"/>
          </a:xfrm>
          <a:prstGeom prst="rect">
            <a:avLst/>
          </a:prstGeom>
          <a:noFill/>
          <a:ln>
            <a:noFill/>
          </a:ln>
        </p:spPr>
      </p:pic>
      <p:pic>
        <p:nvPicPr>
          <p:cNvPr id="161" name="Google Shape;161;p11"/>
          <p:cNvPicPr preferRelativeResize="0"/>
          <p:nvPr/>
        </p:nvPicPr>
        <p:blipFill rotWithShape="1">
          <a:blip r:embed="rId6">
            <a:alphaModFix/>
          </a:blip>
          <a:srcRect b="0" l="0" r="0" t="0"/>
          <a:stretch/>
        </p:blipFill>
        <p:spPr>
          <a:xfrm>
            <a:off x="6479276" y="1841165"/>
            <a:ext cx="2581515" cy="104564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2"/>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51C48"/>
              </a:buClr>
              <a:buSzPts val="2800"/>
              <a:buFont typeface="Libre Franklin Medium"/>
              <a:buNone/>
            </a:pPr>
            <a:r>
              <a:rPr lang="en-US"/>
              <a:t>Additional Research &amp; Partnerships</a:t>
            </a:r>
            <a:endParaRPr/>
          </a:p>
        </p:txBody>
      </p:sp>
      <p:sp>
        <p:nvSpPr>
          <p:cNvPr id="167" name="Google Shape;167;p12"/>
          <p:cNvSpPr txBox="1"/>
          <p:nvPr>
            <p:ph idx="1" type="body"/>
          </p:nvPr>
        </p:nvSpPr>
        <p:spPr>
          <a:xfrm>
            <a:off x="340065" y="933449"/>
            <a:ext cx="6363015" cy="3630993"/>
          </a:xfrm>
          <a:prstGeom prst="rect">
            <a:avLst/>
          </a:prstGeom>
          <a:noFill/>
          <a:ln>
            <a:noFill/>
          </a:ln>
        </p:spPr>
        <p:txBody>
          <a:bodyPr anchorCtr="0" anchor="t" bIns="45700" lIns="91425" spcFirstLastPara="1" rIns="91425" wrap="square" tIns="45700">
            <a:normAutofit fontScale="92500" lnSpcReduction="20000"/>
          </a:bodyPr>
          <a:lstStyle/>
          <a:p>
            <a:pPr indent="-342905" lvl="0" marL="342905" rtl="0" algn="l">
              <a:spcBef>
                <a:spcPts val="0"/>
              </a:spcBef>
              <a:spcAft>
                <a:spcPts val="0"/>
              </a:spcAft>
              <a:buClr>
                <a:srgbClr val="582831"/>
              </a:buClr>
              <a:buSzPct val="125000"/>
              <a:buFont typeface="Arial"/>
              <a:buChar char="•"/>
            </a:pPr>
            <a:r>
              <a:rPr lang="en-US"/>
              <a:t>Partnership with TBICoE (n=43 presentations)</a:t>
            </a:r>
            <a:endParaRPr/>
          </a:p>
          <a:p>
            <a:pPr indent="-210745" lvl="0" marL="342905" rtl="0" algn="l">
              <a:spcBef>
                <a:spcPts val="333"/>
              </a:spcBef>
              <a:spcAft>
                <a:spcPts val="0"/>
              </a:spcAft>
              <a:buClr>
                <a:srgbClr val="582831"/>
              </a:buClr>
              <a:buSzPct val="125000"/>
              <a:buFont typeface="Arial"/>
              <a:buNone/>
            </a:pPr>
            <a:r>
              <a:t/>
            </a:r>
            <a:endParaRPr sz="1800">
              <a:latin typeface="Arial"/>
              <a:ea typeface="Arial"/>
              <a:cs typeface="Arial"/>
              <a:sym typeface="Arial"/>
            </a:endParaRPr>
          </a:p>
          <a:p>
            <a:pPr indent="-285753" lvl="1" marL="742960" rtl="0" algn="l">
              <a:spcBef>
                <a:spcPts val="407"/>
              </a:spcBef>
              <a:spcAft>
                <a:spcPts val="0"/>
              </a:spcAft>
              <a:buSzPct val="100000"/>
              <a:buChar char="▪"/>
            </a:pPr>
            <a:r>
              <a:rPr lang="en-US" sz="2200">
                <a:latin typeface="Libre Franklin"/>
                <a:ea typeface="Libre Franklin"/>
                <a:cs typeface="Libre Franklin"/>
                <a:sym typeface="Libre Franklin"/>
              </a:rPr>
              <a:t>U of Pittsbugh: Randomized Control Trial of Precision Vestibular Rehabilitation in Military Populations (TREV); (n=13)</a:t>
            </a:r>
            <a:endParaRPr/>
          </a:p>
          <a:p>
            <a:pPr indent="-181376" lvl="0" marL="342905" rtl="0" algn="l">
              <a:spcBef>
                <a:spcPts val="407"/>
              </a:spcBef>
              <a:spcAft>
                <a:spcPts val="0"/>
              </a:spcAft>
              <a:buClr>
                <a:srgbClr val="582831"/>
              </a:buClr>
              <a:buSzPct val="125000"/>
              <a:buFont typeface="Arial"/>
              <a:buNone/>
            </a:pPr>
            <a:r>
              <a:t/>
            </a:r>
            <a:endParaRPr>
              <a:latin typeface="Libre Franklin"/>
              <a:ea typeface="Libre Franklin"/>
              <a:cs typeface="Libre Franklin"/>
              <a:sym typeface="Libre Franklin"/>
            </a:endParaRPr>
          </a:p>
          <a:p>
            <a:pPr indent="-285753" lvl="1" marL="742960" rtl="0" algn="l">
              <a:spcBef>
                <a:spcPts val="407"/>
              </a:spcBef>
              <a:spcAft>
                <a:spcPts val="0"/>
              </a:spcAft>
              <a:buSzPct val="100000"/>
              <a:buChar char="▪"/>
            </a:pPr>
            <a:r>
              <a:rPr lang="en-US" sz="2200">
                <a:latin typeface="Libre Franklin"/>
                <a:ea typeface="Libre Franklin"/>
                <a:cs typeface="Libre Franklin"/>
                <a:sym typeface="Libre Franklin"/>
              </a:rPr>
              <a:t>Resilience, Autonomic Dysfunction, and Risk in TBI (RADAR); (n=4)</a:t>
            </a:r>
            <a:endParaRPr/>
          </a:p>
          <a:p>
            <a:pPr indent="0" lvl="1" marL="457206" rtl="0" algn="l">
              <a:spcBef>
                <a:spcPts val="407"/>
              </a:spcBef>
              <a:spcAft>
                <a:spcPts val="0"/>
              </a:spcAft>
              <a:buSzPct val="100000"/>
              <a:buNone/>
            </a:pPr>
            <a:r>
              <a:t/>
            </a:r>
            <a:endParaRPr sz="2200">
              <a:latin typeface="Libre Franklin"/>
              <a:ea typeface="Libre Franklin"/>
              <a:cs typeface="Libre Franklin"/>
              <a:sym typeface="Libre Franklin"/>
            </a:endParaRPr>
          </a:p>
          <a:p>
            <a:pPr indent="-285753" lvl="1" marL="742960" rtl="0" algn="l">
              <a:spcBef>
                <a:spcPts val="407"/>
              </a:spcBef>
              <a:spcAft>
                <a:spcPts val="0"/>
              </a:spcAft>
              <a:buSzPct val="100000"/>
              <a:buChar char="▪"/>
            </a:pPr>
            <a:r>
              <a:rPr lang="en-US" sz="2200">
                <a:latin typeface="Libre Franklin"/>
                <a:ea typeface="Libre Franklin"/>
                <a:cs typeface="Libre Franklin"/>
                <a:sym typeface="Libre Franklin"/>
              </a:rPr>
              <a:t>Cognitive Pupillometric Assessment of Acute Mild TBI: Identifying Non-Invasive Biomarkers of Injury Severity and Prognosis; (n=3)</a:t>
            </a:r>
            <a:endParaRPr>
              <a:latin typeface="Libre Franklin"/>
              <a:ea typeface="Libre Franklin"/>
              <a:cs typeface="Libre Franklin"/>
              <a:sym typeface="Libre Franklin"/>
            </a:endParaRPr>
          </a:p>
          <a:p>
            <a:pPr indent="0" lvl="0" marL="0" rtl="0" algn="l">
              <a:spcBef>
                <a:spcPts val="333"/>
              </a:spcBef>
              <a:spcAft>
                <a:spcPts val="0"/>
              </a:spcAft>
              <a:buSzPct val="125000"/>
              <a:buNone/>
            </a:pPr>
            <a:r>
              <a:t/>
            </a:r>
            <a:endParaRPr sz="1800">
              <a:latin typeface="Calibri"/>
              <a:ea typeface="Calibri"/>
              <a:cs typeface="Calibri"/>
              <a:sym typeface="Calibri"/>
            </a:endParaRPr>
          </a:p>
          <a:p>
            <a:pPr indent="-210745" lvl="0" marL="342905" rtl="0" algn="l">
              <a:spcBef>
                <a:spcPts val="333"/>
              </a:spcBef>
              <a:spcAft>
                <a:spcPts val="0"/>
              </a:spcAft>
              <a:buClr>
                <a:srgbClr val="582831"/>
              </a:buClr>
              <a:buSzPct val="125000"/>
              <a:buFont typeface="Arial"/>
              <a:buNone/>
            </a:pPr>
            <a:r>
              <a:t/>
            </a:r>
            <a:endParaRPr sz="1800">
              <a:latin typeface="Calibri"/>
              <a:ea typeface="Calibri"/>
              <a:cs typeface="Calibri"/>
              <a:sym typeface="Calibri"/>
            </a:endParaRPr>
          </a:p>
          <a:p>
            <a:pPr indent="-181376" lvl="0" marL="342905" rtl="0" algn="l">
              <a:spcBef>
                <a:spcPts val="407"/>
              </a:spcBef>
              <a:spcAft>
                <a:spcPts val="0"/>
              </a:spcAft>
              <a:buClr>
                <a:srgbClr val="582831"/>
              </a:buClr>
              <a:buSzPct val="125000"/>
              <a:buFont typeface="Arial"/>
              <a:buNone/>
            </a:pPr>
            <a:r>
              <a:t/>
            </a:r>
            <a:endParaRPr/>
          </a:p>
        </p:txBody>
      </p:sp>
      <p:sp>
        <p:nvSpPr>
          <p:cNvPr id="168" name="Google Shape;168;p12"/>
          <p:cNvSpPr txBox="1"/>
          <p:nvPr>
            <p:ph idx="2" type="body"/>
          </p:nvPr>
        </p:nvSpPr>
        <p:spPr>
          <a:xfrm>
            <a:off x="4648201" y="1123950"/>
            <a:ext cx="4038601" cy="32766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SzPct val="125000"/>
              <a:buNone/>
            </a:pPr>
            <a:r>
              <a:t/>
            </a:r>
            <a:endParaRPr sz="1800">
              <a:latin typeface="Arial"/>
              <a:ea typeface="Arial"/>
              <a:cs typeface="Arial"/>
              <a:sym typeface="Arial"/>
            </a:endParaRPr>
          </a:p>
          <a:p>
            <a:pPr indent="0" lvl="0" marL="0" rtl="0" algn="l">
              <a:spcBef>
                <a:spcPts val="333"/>
              </a:spcBef>
              <a:spcAft>
                <a:spcPts val="0"/>
              </a:spcAft>
              <a:buSzPct val="125000"/>
              <a:buNone/>
            </a:pPr>
            <a:r>
              <a:t/>
            </a:r>
            <a:endParaRPr sz="1800">
              <a:latin typeface="Arial"/>
              <a:ea typeface="Arial"/>
              <a:cs typeface="Arial"/>
              <a:sym typeface="Arial"/>
            </a:endParaRPr>
          </a:p>
          <a:p>
            <a:pPr indent="0" lvl="0" marL="0" rtl="0" algn="l">
              <a:spcBef>
                <a:spcPts val="333"/>
              </a:spcBef>
              <a:spcAft>
                <a:spcPts val="0"/>
              </a:spcAft>
              <a:buSzPct val="125000"/>
              <a:buNone/>
            </a:pPr>
            <a:r>
              <a:t/>
            </a:r>
            <a:endParaRPr sz="1800">
              <a:latin typeface="Arial"/>
              <a:ea typeface="Arial"/>
              <a:cs typeface="Arial"/>
              <a:sym typeface="Arial"/>
            </a:endParaRPr>
          </a:p>
          <a:p>
            <a:pPr indent="0" lvl="0" marL="0" rtl="0" algn="l">
              <a:spcBef>
                <a:spcPts val="333"/>
              </a:spcBef>
              <a:spcAft>
                <a:spcPts val="0"/>
              </a:spcAft>
              <a:buSzPct val="125000"/>
              <a:buNone/>
            </a:pPr>
            <a:r>
              <a:t/>
            </a:r>
            <a:endParaRPr sz="1800">
              <a:latin typeface="Arial"/>
              <a:ea typeface="Arial"/>
              <a:cs typeface="Arial"/>
              <a:sym typeface="Arial"/>
            </a:endParaRPr>
          </a:p>
          <a:p>
            <a:pPr indent="0" lvl="0" marL="0" rtl="0" algn="l">
              <a:spcBef>
                <a:spcPts val="259"/>
              </a:spcBef>
              <a:spcAft>
                <a:spcPts val="0"/>
              </a:spcAft>
              <a:buSzPct val="125000"/>
              <a:buNone/>
            </a:pPr>
            <a:r>
              <a:t/>
            </a:r>
            <a:endParaRPr sz="1400">
              <a:latin typeface="Arial"/>
              <a:ea typeface="Arial"/>
              <a:cs typeface="Arial"/>
              <a:sym typeface="Arial"/>
            </a:endParaRPr>
          </a:p>
          <a:p>
            <a:pPr indent="0" lvl="0" marL="0" rtl="0" algn="l">
              <a:spcBef>
                <a:spcPts val="259"/>
              </a:spcBef>
              <a:spcAft>
                <a:spcPts val="0"/>
              </a:spcAft>
              <a:buSzPct val="125000"/>
              <a:buNone/>
            </a:pPr>
            <a:r>
              <a:t/>
            </a:r>
            <a:endParaRPr sz="1400"/>
          </a:p>
        </p:txBody>
      </p:sp>
      <p:pic>
        <p:nvPicPr>
          <p:cNvPr descr="University Of Pittsburgh Logo - University Of Pittsburgh Medicine ..." id="169" name="Google Shape;169;p12"/>
          <p:cNvPicPr preferRelativeResize="0"/>
          <p:nvPr/>
        </p:nvPicPr>
        <p:blipFill rotWithShape="1">
          <a:blip r:embed="rId3">
            <a:alphaModFix/>
          </a:blip>
          <a:srcRect b="0" l="0" r="0" t="0"/>
          <a:stretch/>
        </p:blipFill>
        <p:spPr>
          <a:xfrm>
            <a:off x="7269195" y="1026713"/>
            <a:ext cx="971298" cy="1018429"/>
          </a:xfrm>
          <a:prstGeom prst="rect">
            <a:avLst/>
          </a:prstGeom>
          <a:noFill/>
          <a:ln>
            <a:noFill/>
          </a:ln>
        </p:spPr>
      </p:pic>
      <p:pic>
        <p:nvPicPr>
          <p:cNvPr id="170" name="Google Shape;170;p12"/>
          <p:cNvPicPr preferRelativeResize="0"/>
          <p:nvPr/>
        </p:nvPicPr>
        <p:blipFill rotWithShape="1">
          <a:blip r:embed="rId4">
            <a:alphaModFix/>
          </a:blip>
          <a:srcRect b="0" l="0" r="0" t="0"/>
          <a:stretch/>
        </p:blipFill>
        <p:spPr>
          <a:xfrm>
            <a:off x="7416970" y="2085033"/>
            <a:ext cx="876422" cy="1124107"/>
          </a:xfrm>
          <a:prstGeom prst="rect">
            <a:avLst/>
          </a:prstGeom>
          <a:noFill/>
          <a:ln>
            <a:noFill/>
          </a:ln>
        </p:spPr>
      </p:pic>
      <p:pic>
        <p:nvPicPr>
          <p:cNvPr id="171" name="Google Shape;171;p12"/>
          <p:cNvPicPr preferRelativeResize="0"/>
          <p:nvPr/>
        </p:nvPicPr>
        <p:blipFill rotWithShape="1">
          <a:blip r:embed="rId5">
            <a:alphaModFix/>
          </a:blip>
          <a:srcRect b="0" l="0" r="0" t="0"/>
          <a:stretch/>
        </p:blipFill>
        <p:spPr>
          <a:xfrm>
            <a:off x="7375060" y="3249031"/>
            <a:ext cx="1143000" cy="857250"/>
          </a:xfrm>
          <a:prstGeom prst="rect">
            <a:avLst/>
          </a:prstGeom>
          <a:noFill/>
          <a:ln>
            <a:noFill/>
          </a:ln>
        </p:spPr>
      </p:pic>
      <p:pic>
        <p:nvPicPr>
          <p:cNvPr id="172" name="Google Shape;172;p12"/>
          <p:cNvPicPr preferRelativeResize="0"/>
          <p:nvPr/>
        </p:nvPicPr>
        <p:blipFill rotWithShape="1">
          <a:blip r:embed="rId6">
            <a:alphaModFix/>
          </a:blip>
          <a:srcRect b="0" l="0" r="0" t="0"/>
          <a:stretch/>
        </p:blipFill>
        <p:spPr>
          <a:xfrm>
            <a:off x="7040680" y="4021471"/>
            <a:ext cx="1629002" cy="4763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3"/>
          <p:cNvSpPr txBox="1"/>
          <p:nvPr/>
        </p:nvSpPr>
        <p:spPr>
          <a:xfrm>
            <a:off x="457201" y="1121568"/>
            <a:ext cx="5600700" cy="175432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ibre Franklin"/>
                <a:ea typeface="Libre Franklin"/>
                <a:cs typeface="Libre Franklin"/>
                <a:sym typeface="Libre Franklin"/>
              </a:rPr>
              <a:t>Multi-disciplinary instruction</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ibre Franklin"/>
                <a:ea typeface="Libre Franklin"/>
                <a:cs typeface="Libre Franklin"/>
                <a:sym typeface="Libre Franklin"/>
              </a:rPr>
              <a:t>4 days weekly x 6 weeks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ibre Franklin"/>
                <a:ea typeface="Libre Franklin"/>
                <a:cs typeface="Libre Franklin"/>
                <a:sym typeface="Libre Franklin"/>
              </a:rPr>
              <a:t>Maximum of 8 clients per cohort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ibre Franklin"/>
                <a:ea typeface="Libre Franklin"/>
                <a:cs typeface="Libre Franklin"/>
                <a:sym typeface="Libre Franklin"/>
              </a:rPr>
              <a:t>Provide training in a variety of skills</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Improve quality of life</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Address symptoms</a:t>
            </a:r>
            <a:endParaRPr/>
          </a:p>
        </p:txBody>
      </p:sp>
      <p:sp>
        <p:nvSpPr>
          <p:cNvPr id="178" name="Google Shape;178;p13"/>
          <p:cNvSpPr txBox="1"/>
          <p:nvPr>
            <p:ph type="title"/>
          </p:nvPr>
        </p:nvSpPr>
        <p:spPr>
          <a:xfrm>
            <a:off x="457200" y="104775"/>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92068"/>
              </a:buClr>
              <a:buSzPts val="2400"/>
              <a:buFont typeface="Libre Franklin Medium"/>
              <a:buNone/>
            </a:pPr>
            <a:r>
              <a:rPr lang="en-US" sz="2400"/>
              <a:t>Integrated Outpatient Rehabilitation Program (iROC) Intensive Outpatient Program (IOP)</a:t>
            </a:r>
            <a:endParaRPr/>
          </a:p>
        </p:txBody>
      </p:sp>
      <p:pic>
        <p:nvPicPr>
          <p:cNvPr id="179" name="Google Shape;179;p13"/>
          <p:cNvPicPr preferRelativeResize="0"/>
          <p:nvPr/>
        </p:nvPicPr>
        <p:blipFill rotWithShape="1">
          <a:blip r:embed="rId3">
            <a:alphaModFix/>
          </a:blip>
          <a:srcRect b="0" l="0" r="0" t="0"/>
          <a:stretch/>
        </p:blipFill>
        <p:spPr>
          <a:xfrm>
            <a:off x="6307562" y="1317437"/>
            <a:ext cx="2249487" cy="2508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graphicFrame>
        <p:nvGraphicFramePr>
          <p:cNvPr id="184" name="Google Shape;184;p14"/>
          <p:cNvGraphicFramePr/>
          <p:nvPr/>
        </p:nvGraphicFramePr>
        <p:xfrm>
          <a:off x="1962289" y="959764"/>
          <a:ext cx="5159352" cy="3545582"/>
        </p:xfrm>
        <a:graphic>
          <a:graphicData uri="http://schemas.openxmlformats.org/presentationml/2006/ole">
            <mc:AlternateContent>
              <mc:Choice Requires="v">
                <p:oleObj r:id="rId4" imgH="3545582" imgW="5159352" progId="Excel.Sheet.12" spid="_x0000_s1">
                  <p:embed/>
                </p:oleObj>
              </mc:Choice>
              <mc:Fallback>
                <p:oleObj r:id="rId5" imgH="3545582" imgW="5159352" progId="Excel.Sheet.12">
                  <p:embed/>
                  <p:pic>
                    <p:nvPicPr>
                      <p:cNvPr id="184" name="Google Shape;184;p14"/>
                      <p:cNvPicPr preferRelativeResize="0"/>
                      <p:nvPr/>
                    </p:nvPicPr>
                    <p:blipFill rotWithShape="1">
                      <a:blip r:embed="rId6">
                        <a:alphaModFix/>
                      </a:blip>
                      <a:srcRect b="0" l="0" r="0" t="0"/>
                      <a:stretch/>
                    </p:blipFill>
                    <p:spPr>
                      <a:xfrm>
                        <a:off x="1962289" y="959764"/>
                        <a:ext cx="5159352" cy="3545582"/>
                      </a:xfrm>
                      <a:prstGeom prst="rect">
                        <a:avLst/>
                      </a:prstGeom>
                      <a:noFill/>
                      <a:ln>
                        <a:noFill/>
                      </a:ln>
                    </p:spPr>
                  </p:pic>
                </p:oleObj>
              </mc:Fallback>
            </mc:AlternateContent>
          </a:graphicData>
        </a:graphic>
      </p:graphicFrame>
      <p:sp>
        <p:nvSpPr>
          <p:cNvPr id="185" name="Google Shape;185;p14"/>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92068"/>
              </a:buClr>
              <a:buSzPts val="2800"/>
              <a:buFont typeface="Libre Franklin Medium"/>
              <a:buNone/>
            </a:pPr>
            <a:r>
              <a:rPr lang="en-US"/>
              <a:t>IOP Design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5"/>
          <p:cNvSpPr txBox="1"/>
          <p:nvPr/>
        </p:nvSpPr>
        <p:spPr>
          <a:xfrm>
            <a:off x="457200" y="1737784"/>
            <a:ext cx="370098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ibre Franklin"/>
                <a:ea typeface="Libre Franklin"/>
                <a:cs typeface="Libre Franklin"/>
                <a:sym typeface="Libre Franklin"/>
              </a:rPr>
              <a:t>Social-Communication Skills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ibre Franklin"/>
                <a:ea typeface="Libre Franklin"/>
                <a:cs typeface="Libre Franklin"/>
                <a:sym typeface="Libre Franklin"/>
              </a:rPr>
              <a:t>Anxiety/ Stress/ Anger regulation</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ibre Franklin"/>
                <a:ea typeface="Libre Franklin"/>
                <a:cs typeface="Libre Franklin"/>
                <a:sym typeface="Libre Franklin"/>
              </a:rPr>
              <a:t>Mindfulness skills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ibre Franklin"/>
                <a:ea typeface="Libre Franklin"/>
                <a:cs typeface="Libre Franklin"/>
                <a:sym typeface="Libre Franklin"/>
              </a:rPr>
              <a:t>Executive functions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ibre Franklin"/>
                <a:ea typeface="Libre Franklin"/>
                <a:cs typeface="Libre Franklin"/>
                <a:sym typeface="Libre Franklin"/>
              </a:rPr>
              <a:t>Problem Solving</a:t>
            </a:r>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Libre Franklin"/>
              <a:ea typeface="Libre Franklin"/>
              <a:cs typeface="Libre Franklin"/>
              <a:sym typeface="Libre Franklin"/>
            </a:endParaRPr>
          </a:p>
        </p:txBody>
      </p:sp>
      <p:sp>
        <p:nvSpPr>
          <p:cNvPr id="191" name="Google Shape;191;p15"/>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92068"/>
              </a:buClr>
              <a:buSzPts val="2800"/>
              <a:buFont typeface="Libre Franklin Medium"/>
              <a:buNone/>
            </a:pPr>
            <a:r>
              <a:rPr lang="en-US"/>
              <a:t>Community Outings</a:t>
            </a:r>
            <a:endParaRPr/>
          </a:p>
        </p:txBody>
      </p:sp>
      <p:sp>
        <p:nvSpPr>
          <p:cNvPr id="192" name="Google Shape;192;p15"/>
          <p:cNvSpPr txBox="1"/>
          <p:nvPr/>
        </p:nvSpPr>
        <p:spPr>
          <a:xfrm>
            <a:off x="535781" y="1097392"/>
            <a:ext cx="785812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Libre Franklin"/>
                <a:ea typeface="Libre Franklin"/>
                <a:cs typeface="Libre Franklin"/>
                <a:sym typeface="Libre Franklin"/>
              </a:rPr>
              <a:t>Objective: Improve community reintegration</a:t>
            </a:r>
            <a:endParaRPr/>
          </a:p>
          <a:p>
            <a:pPr indent="0" lvl="0" marL="0" marR="0" rtl="0" algn="ctr">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16"/>
          <p:cNvPicPr preferRelativeResize="0"/>
          <p:nvPr/>
        </p:nvPicPr>
        <p:blipFill rotWithShape="1">
          <a:blip r:embed="rId3">
            <a:alphaModFix/>
          </a:blip>
          <a:srcRect b="10293" l="6691" r="10122" t="12130"/>
          <a:stretch/>
        </p:blipFill>
        <p:spPr>
          <a:xfrm>
            <a:off x="105081" y="1793667"/>
            <a:ext cx="1803102" cy="2242015"/>
          </a:xfrm>
          <a:prstGeom prst="rect">
            <a:avLst/>
          </a:prstGeom>
          <a:noFill/>
          <a:ln>
            <a:noFill/>
          </a:ln>
        </p:spPr>
      </p:pic>
      <p:sp>
        <p:nvSpPr>
          <p:cNvPr id="198" name="Google Shape;198;p16"/>
          <p:cNvSpPr txBox="1"/>
          <p:nvPr>
            <p:ph type="title"/>
          </p:nvPr>
        </p:nvSpPr>
        <p:spPr>
          <a:xfrm>
            <a:off x="3387222" y="85796"/>
            <a:ext cx="2236732" cy="120700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92068"/>
              </a:buClr>
              <a:buSzPts val="1800"/>
              <a:buFont typeface="Libre Franklin Medium"/>
              <a:buNone/>
            </a:pPr>
            <a:r>
              <a:rPr lang="en-US" sz="1800"/>
              <a:t>Community Partners</a:t>
            </a:r>
            <a:endParaRPr/>
          </a:p>
        </p:txBody>
      </p:sp>
      <p:pic>
        <p:nvPicPr>
          <p:cNvPr descr="A group of people working in a workshop&#10;&#10;Description automatically generated with low confidence" id="199" name="Google Shape;199;p16"/>
          <p:cNvPicPr preferRelativeResize="0"/>
          <p:nvPr/>
        </p:nvPicPr>
        <p:blipFill rotWithShape="1">
          <a:blip r:embed="rId4">
            <a:alphaModFix/>
          </a:blip>
          <a:srcRect b="10133" l="10473" r="10515" t="3321"/>
          <a:stretch/>
        </p:blipFill>
        <p:spPr>
          <a:xfrm>
            <a:off x="2002631" y="1059477"/>
            <a:ext cx="2334279" cy="1924003"/>
          </a:xfrm>
          <a:prstGeom prst="rect">
            <a:avLst/>
          </a:prstGeom>
          <a:noFill/>
          <a:ln>
            <a:noFill/>
          </a:ln>
        </p:spPr>
      </p:pic>
      <p:pic>
        <p:nvPicPr>
          <p:cNvPr descr="A picture containing old, set, dirty, several&#10;&#10;Description automatically generated" id="200" name="Google Shape;200;p16"/>
          <p:cNvPicPr preferRelativeResize="0"/>
          <p:nvPr/>
        </p:nvPicPr>
        <p:blipFill rotWithShape="1">
          <a:blip r:embed="rId5">
            <a:alphaModFix/>
          </a:blip>
          <a:srcRect b="-1" l="8772" r="13190" t="0"/>
          <a:stretch/>
        </p:blipFill>
        <p:spPr>
          <a:xfrm>
            <a:off x="4183886" y="2678088"/>
            <a:ext cx="1956610" cy="1880458"/>
          </a:xfrm>
          <a:prstGeom prst="rect">
            <a:avLst/>
          </a:prstGeom>
          <a:noFill/>
          <a:ln>
            <a:noFill/>
          </a:ln>
        </p:spPr>
      </p:pic>
      <p:sp>
        <p:nvSpPr>
          <p:cNvPr id="201" name="Google Shape;201;p16"/>
          <p:cNvSpPr txBox="1"/>
          <p:nvPr>
            <p:ph idx="1" type="body"/>
          </p:nvPr>
        </p:nvSpPr>
        <p:spPr>
          <a:xfrm>
            <a:off x="6058858" y="958061"/>
            <a:ext cx="2784475" cy="2800767"/>
          </a:xfrm>
          <a:prstGeom prst="rect">
            <a:avLst/>
          </a:prstGeom>
          <a:noFill/>
          <a:ln>
            <a:noFill/>
          </a:ln>
        </p:spPr>
        <p:txBody>
          <a:bodyPr anchorCtr="0" anchor="t" bIns="45700" lIns="91425" spcFirstLastPara="1" rIns="91425" wrap="square" tIns="45700">
            <a:spAutoFit/>
          </a:bodyPr>
          <a:lstStyle/>
          <a:p>
            <a:pPr indent="-285750" lvl="0" marL="285750" rtl="0" algn="l">
              <a:spcBef>
                <a:spcPts val="0"/>
              </a:spcBef>
              <a:spcAft>
                <a:spcPts val="0"/>
              </a:spcAft>
              <a:buSzPts val="2500"/>
              <a:buFont typeface="Arial"/>
              <a:buChar char="•"/>
            </a:pPr>
            <a:r>
              <a:rPr lang="en-US" sz="2000"/>
              <a:t>US Air Force Academy Re-Med</a:t>
            </a:r>
            <a:endParaRPr/>
          </a:p>
          <a:p>
            <a:pPr indent="-285750" lvl="0" marL="285750" rtl="0" algn="l">
              <a:spcBef>
                <a:spcPts val="400"/>
              </a:spcBef>
              <a:spcAft>
                <a:spcPts val="0"/>
              </a:spcAft>
              <a:buSzPts val="2500"/>
              <a:buFont typeface="Arial"/>
              <a:buChar char="•"/>
            </a:pPr>
            <a:r>
              <a:rPr lang="en-US" sz="2000"/>
              <a:t>Habitat for Humanity</a:t>
            </a:r>
            <a:endParaRPr/>
          </a:p>
          <a:p>
            <a:pPr indent="-285750" lvl="0" marL="285750" rtl="0" algn="l">
              <a:spcBef>
                <a:spcPts val="400"/>
              </a:spcBef>
              <a:spcAft>
                <a:spcPts val="0"/>
              </a:spcAft>
              <a:buSzPts val="2500"/>
              <a:buFont typeface="Arial"/>
              <a:buChar char="•"/>
            </a:pPr>
            <a:r>
              <a:rPr lang="en-US" sz="2000"/>
              <a:t>COS Community Gardens</a:t>
            </a:r>
            <a:endParaRPr/>
          </a:p>
          <a:p>
            <a:pPr indent="-285750" lvl="0" marL="285750" rtl="0" algn="l">
              <a:spcBef>
                <a:spcPts val="400"/>
              </a:spcBef>
              <a:spcAft>
                <a:spcPts val="0"/>
              </a:spcAft>
              <a:buSzPts val="2500"/>
              <a:buFont typeface="Arial"/>
              <a:buChar char="•"/>
            </a:pPr>
            <a:r>
              <a:rPr lang="en-US" sz="2000"/>
              <a:t>Colorado College &amp; Fine Arts Center</a:t>
            </a:r>
            <a:endParaRPr/>
          </a:p>
          <a:p>
            <a:pPr indent="-285750" lvl="0" marL="285750" rtl="0" algn="l">
              <a:spcBef>
                <a:spcPts val="400"/>
              </a:spcBef>
              <a:spcAft>
                <a:spcPts val="0"/>
              </a:spcAft>
              <a:buSzPts val="2500"/>
              <a:buFont typeface="Arial"/>
              <a:buChar char="•"/>
            </a:pPr>
            <a:r>
              <a:rPr lang="en-US" sz="2000"/>
              <a:t>Concrete Couch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7"/>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92068"/>
              </a:buClr>
              <a:buSzPts val="2800"/>
              <a:buFont typeface="Libre Franklin Medium"/>
              <a:buNone/>
            </a:pPr>
            <a:r>
              <a:rPr b="1" lang="en-US">
                <a:latin typeface="Libre Franklin Medium"/>
                <a:ea typeface="Libre Franklin Medium"/>
                <a:cs typeface="Libre Franklin Medium"/>
                <a:sym typeface="Libre Franklin Medium"/>
              </a:rPr>
              <a:t>IOP Outcomes</a:t>
            </a:r>
            <a:endParaRPr b="1">
              <a:latin typeface="Libre Franklin Medium"/>
              <a:ea typeface="Libre Franklin Medium"/>
              <a:cs typeface="Libre Franklin Medium"/>
              <a:sym typeface="Libre Franklin Medium"/>
            </a:endParaRPr>
          </a:p>
        </p:txBody>
      </p:sp>
      <p:grpSp>
        <p:nvGrpSpPr>
          <p:cNvPr id="207" name="Google Shape;207;p17"/>
          <p:cNvGrpSpPr/>
          <p:nvPr/>
        </p:nvGrpSpPr>
        <p:grpSpPr>
          <a:xfrm>
            <a:off x="570528" y="1834250"/>
            <a:ext cx="8022978" cy="1908165"/>
            <a:chOff x="570528" y="1834250"/>
            <a:chExt cx="8022978" cy="1908165"/>
          </a:xfrm>
        </p:grpSpPr>
        <p:sp>
          <p:nvSpPr>
            <p:cNvPr descr="Head with Gears" id="208" name="Google Shape;208;p17"/>
            <p:cNvSpPr/>
            <p:nvPr/>
          </p:nvSpPr>
          <p:spPr>
            <a:xfrm>
              <a:off x="7268484" y="1888885"/>
              <a:ext cx="810000" cy="810000"/>
            </a:xfrm>
            <a:prstGeom prst="rect">
              <a:avLst/>
            </a:prstGeom>
            <a:blipFill rotWithShape="1">
              <a:blip r:embed="rId3">
                <a:alphaModFix/>
              </a:blip>
              <a:stretch>
                <a:fillRect b="0" l="0" r="0" t="0"/>
              </a:stretch>
            </a:blip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09" name="Google Shape;209;p17"/>
            <p:cNvSpPr/>
            <p:nvPr/>
          </p:nvSpPr>
          <p:spPr>
            <a:xfrm>
              <a:off x="6793506" y="3022415"/>
              <a:ext cx="1800000" cy="720000"/>
            </a:xfrm>
            <a:custGeom>
              <a:rect b="b" l="l" r="r" t="t"/>
              <a:pathLst>
                <a:path extrusionOk="0" h="720000" w="1800000">
                  <a:moveTo>
                    <a:pt x="0" y="0"/>
                  </a:moveTo>
                  <a:lnTo>
                    <a:pt x="1800000" y="0"/>
                  </a:lnTo>
                  <a:lnTo>
                    <a:pt x="1800000" y="720000"/>
                  </a:lnTo>
                  <a:lnTo>
                    <a:pt x="0" y="720000"/>
                  </a:lnTo>
                  <a:lnTo>
                    <a:pt x="0" y="0"/>
                  </a:lnTo>
                  <a:close/>
                </a:path>
              </a:pathLst>
            </a:cu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2400"/>
                <a:buFont typeface="Libre Franklin"/>
                <a:buNone/>
              </a:pPr>
              <a:r>
                <a:rPr lang="en-US" sz="2400">
                  <a:solidFill>
                    <a:schemeClr val="dk1"/>
                  </a:solidFill>
                  <a:latin typeface="Libre Franklin"/>
                  <a:ea typeface="Libre Franklin"/>
                  <a:cs typeface="Libre Franklin"/>
                  <a:sym typeface="Libre Franklin"/>
                </a:rPr>
                <a:t>Transfer of Skills </a:t>
              </a:r>
              <a:endParaRPr/>
            </a:p>
          </p:txBody>
        </p:sp>
        <p:sp>
          <p:nvSpPr>
            <p:cNvPr descr="Users" id="210" name="Google Shape;210;p17"/>
            <p:cNvSpPr/>
            <p:nvPr/>
          </p:nvSpPr>
          <p:spPr>
            <a:xfrm>
              <a:off x="3057300" y="1862187"/>
              <a:ext cx="810000" cy="810000"/>
            </a:xfrm>
            <a:prstGeom prst="rect">
              <a:avLst/>
            </a:prstGeom>
            <a:blipFill rotWithShape="1">
              <a:blip r:embed="rId4">
                <a:alphaModFix/>
              </a:blip>
              <a:stretch>
                <a:fillRect b="0" l="0" r="0" t="0"/>
              </a:stretch>
            </a:blip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1" name="Google Shape;211;p17"/>
            <p:cNvSpPr/>
            <p:nvPr/>
          </p:nvSpPr>
          <p:spPr>
            <a:xfrm>
              <a:off x="2614500" y="2942315"/>
              <a:ext cx="1800000" cy="720000"/>
            </a:xfrm>
            <a:custGeom>
              <a:rect b="b" l="l" r="r" t="t"/>
              <a:pathLst>
                <a:path extrusionOk="0" h="720000" w="1800000">
                  <a:moveTo>
                    <a:pt x="0" y="0"/>
                  </a:moveTo>
                  <a:lnTo>
                    <a:pt x="1800000" y="0"/>
                  </a:lnTo>
                  <a:lnTo>
                    <a:pt x="1800000" y="720000"/>
                  </a:lnTo>
                  <a:lnTo>
                    <a:pt x="0" y="720000"/>
                  </a:lnTo>
                  <a:lnTo>
                    <a:pt x="0" y="0"/>
                  </a:lnTo>
                  <a:close/>
                </a:path>
              </a:pathLst>
            </a:cu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2400"/>
                <a:buFont typeface="Libre Franklin"/>
                <a:buNone/>
              </a:pPr>
              <a:r>
                <a:rPr lang="en-US" sz="2400">
                  <a:solidFill>
                    <a:schemeClr val="dk1"/>
                  </a:solidFill>
                  <a:latin typeface="Libre Franklin"/>
                  <a:ea typeface="Libre Franklin"/>
                  <a:cs typeface="Libre Franklin"/>
                  <a:sym typeface="Libre Franklin"/>
                </a:rPr>
                <a:t>Peer Learning and Support</a:t>
              </a:r>
              <a:endParaRPr/>
            </a:p>
          </p:txBody>
        </p:sp>
        <p:sp>
          <p:nvSpPr>
            <p:cNvPr descr="Upward trend" id="212" name="Google Shape;212;p17"/>
            <p:cNvSpPr/>
            <p:nvPr/>
          </p:nvSpPr>
          <p:spPr>
            <a:xfrm>
              <a:off x="5224500" y="1862187"/>
              <a:ext cx="810000" cy="810000"/>
            </a:xfrm>
            <a:prstGeom prst="rect">
              <a:avLst/>
            </a:prstGeom>
            <a:blipFill rotWithShape="1">
              <a:blip r:embed="rId5">
                <a:alphaModFix/>
              </a:blip>
              <a:stretch>
                <a:fillRect b="0" l="0" r="0" t="0"/>
              </a:stretch>
            </a:blip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3" name="Google Shape;213;p17"/>
            <p:cNvSpPr/>
            <p:nvPr/>
          </p:nvSpPr>
          <p:spPr>
            <a:xfrm>
              <a:off x="4729500" y="2942315"/>
              <a:ext cx="1800000" cy="720000"/>
            </a:xfrm>
            <a:custGeom>
              <a:rect b="b" l="l" r="r" t="t"/>
              <a:pathLst>
                <a:path extrusionOk="0" h="720000" w="1800000">
                  <a:moveTo>
                    <a:pt x="0" y="0"/>
                  </a:moveTo>
                  <a:lnTo>
                    <a:pt x="1800000" y="0"/>
                  </a:lnTo>
                  <a:lnTo>
                    <a:pt x="1800000" y="720000"/>
                  </a:lnTo>
                  <a:lnTo>
                    <a:pt x="0" y="720000"/>
                  </a:lnTo>
                  <a:lnTo>
                    <a:pt x="0" y="0"/>
                  </a:lnTo>
                  <a:close/>
                </a:path>
              </a:pathLst>
            </a:cu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2400"/>
                <a:buFont typeface="Libre Franklin"/>
                <a:buNone/>
              </a:pPr>
              <a:r>
                <a:rPr lang="en-US" sz="2400">
                  <a:solidFill>
                    <a:schemeClr val="dk1"/>
                  </a:solidFill>
                  <a:latin typeface="Libre Franklin"/>
                  <a:ea typeface="Libre Franklin"/>
                  <a:cs typeface="Libre Franklin"/>
                  <a:sym typeface="Libre Franklin"/>
                </a:rPr>
                <a:t>Readiness for Change</a:t>
              </a:r>
              <a:endParaRPr/>
            </a:p>
          </p:txBody>
        </p:sp>
        <p:sp>
          <p:nvSpPr>
            <p:cNvPr descr="Brain with solid fill" id="214" name="Google Shape;214;p17"/>
            <p:cNvSpPr/>
            <p:nvPr/>
          </p:nvSpPr>
          <p:spPr>
            <a:xfrm>
              <a:off x="1030563" y="1834250"/>
              <a:ext cx="810000" cy="810000"/>
            </a:xfrm>
            <a:prstGeom prst="rect">
              <a:avLst/>
            </a:prstGeom>
            <a:blipFill rotWithShape="1">
              <a:blip r:embed="rId6">
                <a:alphaModFix/>
              </a:blip>
              <a:stretch>
                <a:fillRect b="0" l="0" r="0" t="0"/>
              </a:stretch>
            </a:blip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15" name="Google Shape;215;p17"/>
            <p:cNvSpPr/>
            <p:nvPr/>
          </p:nvSpPr>
          <p:spPr>
            <a:xfrm>
              <a:off x="570528" y="2935640"/>
              <a:ext cx="1800000" cy="720000"/>
            </a:xfrm>
            <a:custGeom>
              <a:rect b="b" l="l" r="r" t="t"/>
              <a:pathLst>
                <a:path extrusionOk="0" h="720000" w="1800000">
                  <a:moveTo>
                    <a:pt x="0" y="0"/>
                  </a:moveTo>
                  <a:lnTo>
                    <a:pt x="1800000" y="0"/>
                  </a:lnTo>
                  <a:lnTo>
                    <a:pt x="1800000" y="720000"/>
                  </a:lnTo>
                  <a:lnTo>
                    <a:pt x="0" y="720000"/>
                  </a:lnTo>
                  <a:lnTo>
                    <a:pt x="0" y="0"/>
                  </a:lnTo>
                  <a:close/>
                </a:path>
              </a:pathLst>
            </a:cu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2400"/>
                <a:buFont typeface="Libre Franklin"/>
                <a:buNone/>
              </a:pPr>
              <a:r>
                <a:rPr lang="en-US" sz="2400">
                  <a:solidFill>
                    <a:schemeClr val="dk1"/>
                  </a:solidFill>
                  <a:latin typeface="Libre Franklin"/>
                  <a:ea typeface="Libre Franklin"/>
                  <a:cs typeface="Libre Franklin"/>
                  <a:sym typeface="Libre Franklin"/>
                </a:rPr>
                <a:t>TBI Symptoms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8"/>
          <p:cNvSpPr/>
          <p:nvPr/>
        </p:nvSpPr>
        <p:spPr>
          <a:xfrm>
            <a:off x="301218" y="1146629"/>
            <a:ext cx="3201080" cy="3266418"/>
          </a:xfrm>
          <a:custGeom>
            <a:rect b="b" l="l" r="r" t="t"/>
            <a:pathLst>
              <a:path extrusionOk="0" h="6215380" w="4312920">
                <a:moveTo>
                  <a:pt x="4312920" y="0"/>
                </a:moveTo>
                <a:lnTo>
                  <a:pt x="0" y="0"/>
                </a:lnTo>
                <a:lnTo>
                  <a:pt x="0" y="6214872"/>
                </a:lnTo>
                <a:lnTo>
                  <a:pt x="4312920" y="6214872"/>
                </a:lnTo>
                <a:lnTo>
                  <a:pt x="4312920" y="0"/>
                </a:lnTo>
                <a:close/>
              </a:path>
            </a:pathLst>
          </a:custGeom>
          <a:solidFill>
            <a:srgbClr val="7B90B3"/>
          </a:solidFill>
          <a:ln cap="flat" cmpd="sng" w="19050">
            <a:solidFill>
              <a:srgbClr val="421E2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221" name="Google Shape;221;p18"/>
          <p:cNvSpPr/>
          <p:nvPr/>
        </p:nvSpPr>
        <p:spPr>
          <a:xfrm>
            <a:off x="2670628" y="319316"/>
            <a:ext cx="6011818" cy="443689"/>
          </a:xfrm>
          <a:prstGeom prst="rect">
            <a:avLst/>
          </a:prstGeom>
          <a:solidFill>
            <a:srgbClr val="B66170"/>
          </a:solidFill>
          <a:ln cap="flat" cmpd="sng" w="25400">
            <a:solidFill>
              <a:srgbClr val="7B90B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Libre Franklin Medium"/>
                <a:ea typeface="Libre Franklin Medium"/>
                <a:cs typeface="Libre Franklin Medium"/>
                <a:sym typeface="Libre Franklin Medium"/>
              </a:rPr>
              <a:t>is the therapeutic use of art for health, provided by an art therapist.</a:t>
            </a:r>
            <a:endParaRPr sz="1600">
              <a:solidFill>
                <a:schemeClr val="lt1"/>
              </a:solidFill>
              <a:latin typeface="Libre Franklin Medium"/>
              <a:ea typeface="Libre Franklin Medium"/>
              <a:cs typeface="Libre Franklin Medium"/>
              <a:sym typeface="Libre Franklin Medium"/>
            </a:endParaRPr>
          </a:p>
        </p:txBody>
      </p:sp>
      <p:sp>
        <p:nvSpPr>
          <p:cNvPr id="222" name="Google Shape;222;p18"/>
          <p:cNvSpPr txBox="1"/>
          <p:nvPr/>
        </p:nvSpPr>
        <p:spPr>
          <a:xfrm>
            <a:off x="476068" y="1207153"/>
            <a:ext cx="3026229" cy="3022238"/>
          </a:xfrm>
          <a:prstGeom prst="rect">
            <a:avLst/>
          </a:prstGeom>
          <a:noFill/>
          <a:ln>
            <a:noFill/>
          </a:ln>
        </p:spPr>
        <p:txBody>
          <a:bodyPr anchorCtr="0" anchor="t" bIns="0" lIns="0" spcFirstLastPara="1" rIns="0" wrap="square" tIns="38725">
            <a:spAutoFit/>
          </a:bodyPr>
          <a:lstStyle/>
          <a:p>
            <a:pPr indent="0" lvl="0" marL="12700" marR="5080" rtl="0" algn="l">
              <a:spcBef>
                <a:spcPts val="0"/>
              </a:spcBef>
              <a:spcAft>
                <a:spcPts val="0"/>
              </a:spcAft>
              <a:buNone/>
            </a:pPr>
            <a:r>
              <a:rPr i="1" lang="en-US" sz="1800">
                <a:solidFill>
                  <a:srgbClr val="2D394E"/>
                </a:solidFill>
                <a:latin typeface="Calibri"/>
                <a:ea typeface="Calibri"/>
                <a:cs typeface="Calibri"/>
                <a:sym typeface="Calibri"/>
              </a:rPr>
              <a:t>An integrative mental health and human services profession that enriches the lives of individuals, families, and communities through active art- making, creative process, applied psychological theory, and human experience within a psychotherapeutic relationship.</a:t>
            </a:r>
            <a:endParaRPr i="1" sz="1800">
              <a:solidFill>
                <a:srgbClr val="2D394E"/>
              </a:solidFill>
              <a:latin typeface="Calibri"/>
              <a:ea typeface="Calibri"/>
              <a:cs typeface="Calibri"/>
              <a:sym typeface="Calibri"/>
            </a:endParaRPr>
          </a:p>
          <a:p>
            <a:pPr indent="0" lvl="0" marL="12700" marR="5080" rtl="0" algn="l">
              <a:lnSpc>
                <a:spcPct val="270000"/>
              </a:lnSpc>
              <a:spcBef>
                <a:spcPts val="305"/>
              </a:spcBef>
              <a:spcAft>
                <a:spcPts val="0"/>
              </a:spcAft>
              <a:buNone/>
            </a:pPr>
            <a:r>
              <a:t/>
            </a:r>
            <a:endParaRPr i="1" sz="600">
              <a:solidFill>
                <a:srgbClr val="2D394E"/>
              </a:solidFill>
              <a:latin typeface="Calibri"/>
              <a:ea typeface="Calibri"/>
              <a:cs typeface="Calibri"/>
              <a:sym typeface="Calibri"/>
            </a:endParaRPr>
          </a:p>
          <a:p>
            <a:pPr indent="0" lvl="0" marL="12700" marR="5080" rtl="0" algn="l">
              <a:lnSpc>
                <a:spcPct val="101250"/>
              </a:lnSpc>
              <a:spcBef>
                <a:spcPts val="305"/>
              </a:spcBef>
              <a:spcAft>
                <a:spcPts val="0"/>
              </a:spcAft>
              <a:buNone/>
            </a:pPr>
            <a:r>
              <a:rPr i="1" lang="en-US" sz="1600">
                <a:solidFill>
                  <a:srgbClr val="2D394E"/>
                </a:solidFill>
                <a:latin typeface="Calibri"/>
                <a:ea typeface="Calibri"/>
                <a:cs typeface="Calibri"/>
                <a:sym typeface="Calibri"/>
              </a:rPr>
              <a:t>-</a:t>
            </a:r>
            <a:r>
              <a:rPr lang="en-US" sz="1600">
                <a:solidFill>
                  <a:srgbClr val="2D394E"/>
                </a:solidFill>
                <a:latin typeface="Calibri"/>
                <a:ea typeface="Calibri"/>
                <a:cs typeface="Calibri"/>
                <a:sym typeface="Calibri"/>
              </a:rPr>
              <a:t>American Art Therapy Association</a:t>
            </a:r>
            <a:endParaRPr sz="1600">
              <a:solidFill>
                <a:srgbClr val="2D394E"/>
              </a:solidFill>
              <a:latin typeface="Calibri"/>
              <a:ea typeface="Calibri"/>
              <a:cs typeface="Calibri"/>
              <a:sym typeface="Calibri"/>
            </a:endParaRPr>
          </a:p>
        </p:txBody>
      </p:sp>
      <p:sp>
        <p:nvSpPr>
          <p:cNvPr id="223" name="Google Shape;223;p18"/>
          <p:cNvSpPr txBox="1"/>
          <p:nvPr/>
        </p:nvSpPr>
        <p:spPr>
          <a:xfrm>
            <a:off x="4012521" y="1322828"/>
            <a:ext cx="5054552" cy="2906565"/>
          </a:xfrm>
          <a:prstGeom prst="rect">
            <a:avLst/>
          </a:prstGeom>
          <a:noFill/>
          <a:ln>
            <a:noFill/>
          </a:ln>
        </p:spPr>
        <p:txBody>
          <a:bodyPr anchorCtr="0" anchor="t" bIns="0" lIns="0" spcFirstLastPara="1" rIns="0" wrap="square" tIns="38725">
            <a:spAutoFit/>
          </a:bodyPr>
          <a:lstStyle/>
          <a:p>
            <a:pPr indent="-228600" lvl="0" marL="241300" marR="238125" rtl="0" algn="l">
              <a:spcBef>
                <a:spcPts val="0"/>
              </a:spcBef>
              <a:spcAft>
                <a:spcPts val="0"/>
              </a:spcAft>
              <a:buClr>
                <a:schemeClr val="dk2"/>
              </a:buClr>
              <a:buSzPts val="1700"/>
              <a:buFont typeface="Arial"/>
              <a:buChar char="•"/>
            </a:pPr>
            <a:r>
              <a:rPr lang="en-US" sz="1700">
                <a:solidFill>
                  <a:schemeClr val="dk2"/>
                </a:solidFill>
                <a:latin typeface="Libre Franklin"/>
                <a:ea typeface="Libre Franklin"/>
                <a:cs typeface="Libre Franklin"/>
                <a:sym typeface="Libre Franklin"/>
              </a:rPr>
              <a:t>master's level or higher mental health clinicians </a:t>
            </a:r>
            <a:endParaRPr sz="1700">
              <a:solidFill>
                <a:schemeClr val="dk2"/>
              </a:solidFill>
              <a:latin typeface="Libre Franklin"/>
              <a:ea typeface="Libre Franklin"/>
              <a:cs typeface="Libre Franklin"/>
              <a:sym typeface="Libre Franklin"/>
            </a:endParaRPr>
          </a:p>
          <a:p>
            <a:pPr indent="-228600" lvl="0" marL="241300" marR="238125" rtl="0" algn="l">
              <a:spcBef>
                <a:spcPts val="995"/>
              </a:spcBef>
              <a:spcAft>
                <a:spcPts val="0"/>
              </a:spcAft>
              <a:buClr>
                <a:schemeClr val="dk2"/>
              </a:buClr>
              <a:buSzPts val="1700"/>
              <a:buFont typeface="Arial"/>
              <a:buChar char="•"/>
            </a:pPr>
            <a:r>
              <a:rPr lang="en-US" sz="1700">
                <a:solidFill>
                  <a:schemeClr val="dk2"/>
                </a:solidFill>
                <a:latin typeface="Libre Franklin"/>
                <a:ea typeface="Libre Franklin"/>
                <a:cs typeface="Libre Franklin"/>
                <a:sym typeface="Libre Franklin"/>
              </a:rPr>
              <a:t>counseling &amp; trauma-care skills</a:t>
            </a:r>
            <a:endParaRPr sz="1700">
              <a:solidFill>
                <a:schemeClr val="dk2"/>
              </a:solidFill>
              <a:latin typeface="Libre Franklin"/>
              <a:ea typeface="Libre Franklin"/>
              <a:cs typeface="Libre Franklin"/>
              <a:sym typeface="Libre Franklin"/>
            </a:endParaRPr>
          </a:p>
          <a:p>
            <a:pPr indent="-228600" lvl="0" marL="241300" marR="5080" rtl="0" algn="l">
              <a:spcBef>
                <a:spcPts val="530"/>
              </a:spcBef>
              <a:spcAft>
                <a:spcPts val="0"/>
              </a:spcAft>
              <a:buClr>
                <a:schemeClr val="dk2"/>
              </a:buClr>
              <a:buSzPts val="1700"/>
              <a:buFont typeface="Arial"/>
              <a:buChar char="•"/>
            </a:pPr>
            <a:r>
              <a:rPr lang="en-US" sz="1700">
                <a:solidFill>
                  <a:schemeClr val="dk2"/>
                </a:solidFill>
                <a:latin typeface="Libre Franklin"/>
                <a:ea typeface="Libre Franklin"/>
                <a:cs typeface="Libre Franklin"/>
                <a:sym typeface="Libre Franklin"/>
              </a:rPr>
              <a:t>offer specific art media, techniques, art education</a:t>
            </a:r>
            <a:endParaRPr/>
          </a:p>
          <a:p>
            <a:pPr indent="-228600" lvl="1" marL="698500" marR="5080" rtl="0" algn="l">
              <a:spcBef>
                <a:spcPts val="530"/>
              </a:spcBef>
              <a:spcAft>
                <a:spcPts val="0"/>
              </a:spcAft>
              <a:buClr>
                <a:schemeClr val="dk2"/>
              </a:buClr>
              <a:buSzPts val="1700"/>
              <a:buFont typeface="Arial"/>
              <a:buChar char="•"/>
            </a:pPr>
            <a:r>
              <a:rPr b="0" i="0" lang="en-US" sz="1700" u="none" cap="none" strike="noStrike">
                <a:solidFill>
                  <a:schemeClr val="dk2"/>
                </a:solidFill>
                <a:latin typeface="Libre Franklin"/>
                <a:ea typeface="Libre Franklin"/>
                <a:cs typeface="Libre Franklin"/>
                <a:sym typeface="Libre Franklin"/>
              </a:rPr>
              <a:t>developmental, cultural, &amp; psychological needs</a:t>
            </a:r>
            <a:endParaRPr b="0" i="0" sz="1700" u="none" cap="none" strike="noStrike">
              <a:solidFill>
                <a:schemeClr val="dk2"/>
              </a:solidFill>
              <a:latin typeface="Libre Franklin"/>
              <a:ea typeface="Libre Franklin"/>
              <a:cs typeface="Libre Franklin"/>
              <a:sym typeface="Libre Franklin"/>
            </a:endParaRPr>
          </a:p>
          <a:p>
            <a:pPr indent="-228600" lvl="0" marL="241300" marR="52705" rtl="0" algn="l">
              <a:spcBef>
                <a:spcPts val="500"/>
              </a:spcBef>
              <a:spcAft>
                <a:spcPts val="0"/>
              </a:spcAft>
              <a:buClr>
                <a:schemeClr val="dk2"/>
              </a:buClr>
              <a:buSzPts val="1700"/>
              <a:buFont typeface="Arial"/>
              <a:buChar char="•"/>
            </a:pPr>
            <a:r>
              <a:rPr lang="en-US" sz="1700">
                <a:solidFill>
                  <a:schemeClr val="dk2"/>
                </a:solidFill>
                <a:latin typeface="Libre Franklin"/>
                <a:ea typeface="Libre Franklin"/>
                <a:cs typeface="Libre Franklin"/>
                <a:sym typeface="Libre Franklin"/>
              </a:rPr>
              <a:t>facilitate patients’ understanding of their art’s personal symbolic or metaphorical meaning </a:t>
            </a:r>
            <a:endParaRPr sz="1700">
              <a:solidFill>
                <a:schemeClr val="dk2"/>
              </a:solidFill>
              <a:latin typeface="Libre Franklin"/>
              <a:ea typeface="Libre Franklin"/>
              <a:cs typeface="Libre Franklin"/>
              <a:sym typeface="Libre Franklin"/>
            </a:endParaRPr>
          </a:p>
          <a:p>
            <a:pPr indent="-228600" lvl="1" marL="698500" marR="52705" rtl="0" algn="l">
              <a:spcBef>
                <a:spcPts val="500"/>
              </a:spcBef>
              <a:spcAft>
                <a:spcPts val="0"/>
              </a:spcAft>
              <a:buClr>
                <a:schemeClr val="dk2"/>
              </a:buClr>
              <a:buSzPts val="1700"/>
              <a:buFont typeface="Arial"/>
              <a:buChar char="•"/>
            </a:pPr>
            <a:r>
              <a:rPr b="0" i="0" lang="en-US" sz="1700" u="none" cap="none" strike="noStrike">
                <a:solidFill>
                  <a:schemeClr val="dk2"/>
                </a:solidFill>
                <a:latin typeface="Libre Franklin"/>
                <a:ea typeface="Libre Franklin"/>
                <a:cs typeface="Libre Franklin"/>
                <a:sym typeface="Libre Franklin"/>
              </a:rPr>
              <a:t>increase insight and self-discovery</a:t>
            </a:r>
            <a:endParaRPr b="0" i="0" sz="1700" u="none" cap="none" strike="noStrike">
              <a:solidFill>
                <a:schemeClr val="dk2"/>
              </a:solidFill>
              <a:latin typeface="Libre Franklin"/>
              <a:ea typeface="Libre Franklin"/>
              <a:cs typeface="Libre Franklin"/>
              <a:sym typeface="Libre Franklin"/>
            </a:endParaRPr>
          </a:p>
          <a:p>
            <a:pPr indent="-228600" lvl="0" marL="241300" marR="52705" rtl="0" algn="l">
              <a:spcBef>
                <a:spcPts val="500"/>
              </a:spcBef>
              <a:spcAft>
                <a:spcPts val="0"/>
              </a:spcAft>
              <a:buClr>
                <a:schemeClr val="dk2"/>
              </a:buClr>
              <a:buSzPts val="1700"/>
              <a:buFont typeface="Arial"/>
              <a:buChar char="•"/>
            </a:pPr>
            <a:r>
              <a:rPr lang="en-US" sz="1700">
                <a:solidFill>
                  <a:schemeClr val="dk2"/>
                </a:solidFill>
                <a:latin typeface="Libre Franklin"/>
                <a:ea typeface="Libre Franklin"/>
                <a:cs typeface="Libre Franklin"/>
                <a:sym typeface="Libre Franklin"/>
              </a:rPr>
              <a:t>national certification: ATR-P, ATR, or ATR-BC</a:t>
            </a:r>
            <a:endParaRPr/>
          </a:p>
          <a:p>
            <a:pPr indent="-228600" lvl="0" marL="241300" marR="52705" rtl="0" algn="l">
              <a:spcBef>
                <a:spcPts val="500"/>
              </a:spcBef>
              <a:spcAft>
                <a:spcPts val="0"/>
              </a:spcAft>
              <a:buClr>
                <a:schemeClr val="dk2"/>
              </a:buClr>
              <a:buSzPts val="1700"/>
              <a:buFont typeface="Arial"/>
              <a:buChar char="•"/>
            </a:pPr>
            <a:r>
              <a:rPr lang="en-US" sz="1700">
                <a:solidFill>
                  <a:schemeClr val="dk2"/>
                </a:solidFill>
                <a:latin typeface="Libre Franklin"/>
                <a:ea typeface="Libre Franklin"/>
                <a:cs typeface="Libre Franklin"/>
                <a:sym typeface="Libre Franklin"/>
              </a:rPr>
              <a:t>state licensure AT or LPC</a:t>
            </a:r>
            <a:endParaRPr/>
          </a:p>
        </p:txBody>
      </p:sp>
      <p:sp>
        <p:nvSpPr>
          <p:cNvPr id="224" name="Google Shape;224;p18"/>
          <p:cNvSpPr txBox="1"/>
          <p:nvPr/>
        </p:nvSpPr>
        <p:spPr>
          <a:xfrm>
            <a:off x="476068" y="281577"/>
            <a:ext cx="2180046" cy="5693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100">
                <a:solidFill>
                  <a:schemeClr val="dk1"/>
                </a:solidFill>
                <a:latin typeface="Libre Franklin Medium"/>
                <a:ea typeface="Libre Franklin Medium"/>
                <a:cs typeface="Libre Franklin Medium"/>
                <a:sym typeface="Libre Franklin Medium"/>
              </a:rPr>
              <a:t>Art Therapy </a:t>
            </a:r>
            <a:endParaRPr b="1" sz="3100">
              <a:solidFill>
                <a:schemeClr val="dk1"/>
              </a:solidFill>
              <a:latin typeface="Libre Franklin"/>
              <a:ea typeface="Libre Franklin"/>
              <a:cs typeface="Libre Franklin"/>
              <a:sym typeface="Libre Frankli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9"/>
          <p:cNvSpPr txBox="1"/>
          <p:nvPr>
            <p:ph idx="4294967295" type="title"/>
          </p:nvPr>
        </p:nvSpPr>
        <p:spPr>
          <a:xfrm>
            <a:off x="3075985" y="2076744"/>
            <a:ext cx="2616261"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283446"/>
              </a:buClr>
              <a:buSzPts val="2800"/>
              <a:buFont typeface="Libre Franklin Medium"/>
              <a:buNone/>
            </a:pPr>
            <a:r>
              <a:rPr lang="en-US"/>
              <a:t>Art Therapy </a:t>
            </a:r>
            <a:br>
              <a:rPr lang="en-US"/>
            </a:br>
            <a:r>
              <a:rPr lang="en-US"/>
              <a:t>Addresses:</a:t>
            </a:r>
            <a:endParaRPr/>
          </a:p>
        </p:txBody>
      </p:sp>
      <p:sp>
        <p:nvSpPr>
          <p:cNvPr id="230" name="Google Shape;230;p19"/>
          <p:cNvSpPr/>
          <p:nvPr/>
        </p:nvSpPr>
        <p:spPr>
          <a:xfrm>
            <a:off x="359475" y="1785051"/>
            <a:ext cx="2677290" cy="1287532"/>
          </a:xfrm>
          <a:prstGeom prst="roundRect">
            <a:avLst>
              <a:gd fmla="val 16667" name="adj"/>
            </a:avLst>
          </a:prstGeom>
          <a:solidFill>
            <a:srgbClr val="A4995F"/>
          </a:solidFill>
          <a:ln cap="flat" cmpd="sng" w="25400">
            <a:solidFill>
              <a:srgbClr val="6E67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1" name="Google Shape;231;p19"/>
          <p:cNvSpPr/>
          <p:nvPr/>
        </p:nvSpPr>
        <p:spPr>
          <a:xfrm>
            <a:off x="4566353" y="3313582"/>
            <a:ext cx="2748847" cy="1136266"/>
          </a:xfrm>
          <a:prstGeom prst="roundRect">
            <a:avLst>
              <a:gd fmla="val 16667" name="adj"/>
            </a:avLst>
          </a:prstGeom>
          <a:solidFill>
            <a:srgbClr val="4D6081"/>
          </a:solidFill>
          <a:ln cap="flat" cmpd="sng" w="25400">
            <a:solidFill>
              <a:srgbClr val="1E2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2" name="Google Shape;232;p19"/>
          <p:cNvSpPr/>
          <p:nvPr/>
        </p:nvSpPr>
        <p:spPr>
          <a:xfrm>
            <a:off x="5668425" y="1824121"/>
            <a:ext cx="2949041" cy="1375124"/>
          </a:xfrm>
          <a:prstGeom prst="roundRect">
            <a:avLst>
              <a:gd fmla="val 16667" name="adj"/>
            </a:avLst>
          </a:prstGeom>
          <a:solidFill>
            <a:srgbClr val="B66170"/>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3" name="Google Shape;233;p19"/>
          <p:cNvSpPr/>
          <p:nvPr/>
        </p:nvSpPr>
        <p:spPr>
          <a:xfrm>
            <a:off x="2845228" y="324916"/>
            <a:ext cx="3700715" cy="1431176"/>
          </a:xfrm>
          <a:prstGeom prst="roundRect">
            <a:avLst>
              <a:gd fmla="val 16667" name="adj"/>
            </a:avLst>
          </a:prstGeom>
          <a:solidFill>
            <a:schemeClr val="accent1"/>
          </a:solidFill>
          <a:ln cap="flat" cmpd="sng" w="25400">
            <a:solidFill>
              <a:srgbClr val="401D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4" name="Google Shape;234;p19"/>
          <p:cNvSpPr txBox="1"/>
          <p:nvPr/>
        </p:nvSpPr>
        <p:spPr>
          <a:xfrm>
            <a:off x="5812953" y="1691987"/>
            <a:ext cx="3379490" cy="1417055"/>
          </a:xfrm>
          <a:prstGeom prst="rect">
            <a:avLst/>
          </a:prstGeom>
          <a:noFill/>
          <a:ln>
            <a:noFill/>
          </a:ln>
        </p:spPr>
        <p:txBody>
          <a:bodyPr anchorCtr="0" anchor="t" bIns="0" lIns="0" spcFirstLastPara="1" rIns="0" wrap="square" tIns="166350">
            <a:spAutoFit/>
          </a:bodyPr>
          <a:lstStyle/>
          <a:p>
            <a:pPr indent="0" lvl="0" marL="12700" marR="0" rtl="0" algn="l">
              <a:lnSpc>
                <a:spcPct val="100000"/>
              </a:lnSpc>
              <a:spcBef>
                <a:spcPts val="0"/>
              </a:spcBef>
              <a:spcAft>
                <a:spcPts val="0"/>
              </a:spcAft>
              <a:buNone/>
            </a:pPr>
            <a:r>
              <a:rPr lang="en-US" sz="1200">
                <a:solidFill>
                  <a:schemeClr val="lt1"/>
                </a:solidFill>
                <a:latin typeface="Libre Franklin"/>
                <a:ea typeface="Libre Franklin"/>
                <a:cs typeface="Libre Franklin"/>
                <a:sym typeface="Libre Franklin"/>
              </a:rPr>
              <a:t>Physical</a:t>
            </a:r>
            <a:endParaRPr sz="1200">
              <a:solidFill>
                <a:schemeClr val="lt1"/>
              </a:solidFill>
              <a:latin typeface="Libre Franklin"/>
              <a:ea typeface="Libre Franklin"/>
              <a:cs typeface="Libre Franklin"/>
              <a:sym typeface="Libre Franklin"/>
            </a:endParaRPr>
          </a:p>
          <a:p>
            <a:pPr indent="-171450" lvl="0" marL="184150" marR="0" rtl="0" algn="l">
              <a:lnSpc>
                <a:spcPct val="100000"/>
              </a:lnSpc>
              <a:spcBef>
                <a:spcPts val="800"/>
              </a:spcBef>
              <a:spcAft>
                <a:spcPts val="0"/>
              </a:spcAft>
              <a:buClr>
                <a:schemeClr val="lt1"/>
              </a:buClr>
              <a:buSzPts val="1200"/>
              <a:buFont typeface="Libre Franklin"/>
              <a:buChar char="•"/>
            </a:pPr>
            <a:r>
              <a:rPr lang="en-US" sz="1200">
                <a:solidFill>
                  <a:schemeClr val="lt1"/>
                </a:solidFill>
                <a:latin typeface="Libre Franklin"/>
                <a:ea typeface="Libre Franklin"/>
                <a:cs typeface="Libre Franklin"/>
                <a:sym typeface="Libre Franklin"/>
              </a:rPr>
              <a:t>Dexterity, fine motor skills, &amp; eye-hand coordination</a:t>
            </a:r>
            <a:endParaRPr sz="1200">
              <a:solidFill>
                <a:schemeClr val="lt1"/>
              </a:solidFill>
              <a:latin typeface="Libre Franklin"/>
              <a:ea typeface="Libre Franklin"/>
              <a:cs typeface="Libre Franklin"/>
              <a:sym typeface="Libre Franklin"/>
            </a:endParaRPr>
          </a:p>
          <a:p>
            <a:pPr indent="-171450" lvl="0" marL="184150" marR="0" rtl="0" algn="l">
              <a:lnSpc>
                <a:spcPct val="100000"/>
              </a:lnSpc>
              <a:spcBef>
                <a:spcPts val="130"/>
              </a:spcBef>
              <a:spcAft>
                <a:spcPts val="0"/>
              </a:spcAft>
              <a:buClr>
                <a:schemeClr val="lt1"/>
              </a:buClr>
              <a:buSzPts val="1200"/>
              <a:buFont typeface="Libre Franklin"/>
              <a:buChar char="•"/>
            </a:pPr>
            <a:r>
              <a:rPr lang="en-US" sz="1200">
                <a:solidFill>
                  <a:schemeClr val="lt1"/>
                </a:solidFill>
                <a:latin typeface="Libre Franklin"/>
                <a:ea typeface="Libre Franklin"/>
                <a:cs typeface="Libre Franklin"/>
                <a:sym typeface="Libre Franklin"/>
              </a:rPr>
              <a:t>Vision</a:t>
            </a:r>
            <a:endParaRPr sz="1200">
              <a:solidFill>
                <a:schemeClr val="lt1"/>
              </a:solidFill>
              <a:latin typeface="Libre Franklin"/>
              <a:ea typeface="Libre Franklin"/>
              <a:cs typeface="Libre Franklin"/>
              <a:sym typeface="Libre Franklin"/>
            </a:endParaRPr>
          </a:p>
          <a:p>
            <a:pPr indent="-171450" lvl="0" marL="184150" marR="0" rtl="0" algn="l">
              <a:lnSpc>
                <a:spcPct val="100000"/>
              </a:lnSpc>
              <a:spcBef>
                <a:spcPts val="135"/>
              </a:spcBef>
              <a:spcAft>
                <a:spcPts val="0"/>
              </a:spcAft>
              <a:buClr>
                <a:schemeClr val="lt1"/>
              </a:buClr>
              <a:buSzPts val="1200"/>
              <a:buFont typeface="Libre Franklin"/>
              <a:buChar char="•"/>
            </a:pPr>
            <a:r>
              <a:rPr lang="en-US" sz="1200">
                <a:solidFill>
                  <a:schemeClr val="lt1"/>
                </a:solidFill>
                <a:latin typeface="Libre Franklin"/>
                <a:ea typeface="Libre Franklin"/>
                <a:cs typeface="Libre Franklin"/>
                <a:sym typeface="Libre Franklin"/>
              </a:rPr>
              <a:t>Sensory Integration</a:t>
            </a:r>
            <a:endParaRPr sz="1200">
              <a:solidFill>
                <a:schemeClr val="lt1"/>
              </a:solidFill>
              <a:latin typeface="Libre Franklin"/>
              <a:ea typeface="Libre Franklin"/>
              <a:cs typeface="Libre Franklin"/>
              <a:sym typeface="Libre Franklin"/>
            </a:endParaRPr>
          </a:p>
          <a:p>
            <a:pPr indent="-171450" lvl="0" marL="184150" marR="0" rtl="0" algn="l">
              <a:lnSpc>
                <a:spcPct val="100000"/>
              </a:lnSpc>
              <a:spcBef>
                <a:spcPts val="130"/>
              </a:spcBef>
              <a:spcAft>
                <a:spcPts val="0"/>
              </a:spcAft>
              <a:buClr>
                <a:schemeClr val="lt1"/>
              </a:buClr>
              <a:buSzPts val="1200"/>
              <a:buFont typeface="Libre Franklin"/>
              <a:buChar char="•"/>
            </a:pPr>
            <a:r>
              <a:rPr lang="en-US" sz="1200">
                <a:solidFill>
                  <a:schemeClr val="lt1"/>
                </a:solidFill>
                <a:latin typeface="Libre Franklin"/>
                <a:ea typeface="Libre Franklin"/>
                <a:cs typeface="Libre Franklin"/>
                <a:sym typeface="Libre Franklin"/>
              </a:rPr>
              <a:t>Pain*</a:t>
            </a:r>
            <a:endParaRPr sz="1200">
              <a:solidFill>
                <a:schemeClr val="lt1"/>
              </a:solidFill>
              <a:latin typeface="Libre Franklin"/>
              <a:ea typeface="Libre Franklin"/>
              <a:cs typeface="Libre Franklin"/>
              <a:sym typeface="Libre Franklin"/>
            </a:endParaRPr>
          </a:p>
        </p:txBody>
      </p:sp>
      <p:sp>
        <p:nvSpPr>
          <p:cNvPr id="235" name="Google Shape;235;p19"/>
          <p:cNvSpPr txBox="1"/>
          <p:nvPr/>
        </p:nvSpPr>
        <p:spPr>
          <a:xfrm>
            <a:off x="4856733" y="3395566"/>
            <a:ext cx="2875738" cy="930383"/>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200">
                <a:solidFill>
                  <a:schemeClr val="lt1"/>
                </a:solidFill>
                <a:latin typeface="Libre Franklin"/>
                <a:ea typeface="Libre Franklin"/>
                <a:cs typeface="Libre Franklin"/>
                <a:sym typeface="Libre Franklin"/>
              </a:rPr>
              <a:t>Neurological</a:t>
            </a:r>
            <a:endParaRPr sz="1200">
              <a:solidFill>
                <a:schemeClr val="lt1"/>
              </a:solidFill>
              <a:latin typeface="Libre Franklin"/>
              <a:ea typeface="Libre Franklin"/>
              <a:cs typeface="Libre Franklin"/>
              <a:sym typeface="Libre Franklin"/>
            </a:endParaRPr>
          </a:p>
          <a:p>
            <a:pPr indent="-171450" lvl="0" marL="184150" marR="0" rtl="0" algn="l">
              <a:lnSpc>
                <a:spcPct val="100000"/>
              </a:lnSpc>
              <a:spcBef>
                <a:spcPts val="1165"/>
              </a:spcBef>
              <a:spcAft>
                <a:spcPts val="0"/>
              </a:spcAft>
              <a:buClr>
                <a:schemeClr val="lt1"/>
              </a:buClr>
              <a:buSzPts val="1200"/>
              <a:buFont typeface="Libre Franklin"/>
              <a:buChar char="•"/>
            </a:pPr>
            <a:r>
              <a:rPr lang="en-US" sz="1200">
                <a:solidFill>
                  <a:schemeClr val="lt1"/>
                </a:solidFill>
                <a:latin typeface="Libre Franklin"/>
                <a:ea typeface="Libre Franklin"/>
                <a:cs typeface="Libre Franklin"/>
                <a:sym typeface="Libre Franklin"/>
              </a:rPr>
              <a:t>Memory</a:t>
            </a:r>
            <a:endParaRPr sz="1200">
              <a:solidFill>
                <a:schemeClr val="lt1"/>
              </a:solidFill>
              <a:latin typeface="Libre Franklin"/>
              <a:ea typeface="Libre Franklin"/>
              <a:cs typeface="Libre Franklin"/>
              <a:sym typeface="Libre Franklin"/>
            </a:endParaRPr>
          </a:p>
          <a:p>
            <a:pPr indent="-171450" lvl="0" marL="184150" marR="0" rtl="0" algn="l">
              <a:lnSpc>
                <a:spcPct val="100000"/>
              </a:lnSpc>
              <a:spcBef>
                <a:spcPts val="130"/>
              </a:spcBef>
              <a:spcAft>
                <a:spcPts val="0"/>
              </a:spcAft>
              <a:buClr>
                <a:schemeClr val="lt1"/>
              </a:buClr>
              <a:buSzPts val="1200"/>
              <a:buFont typeface="Libre Franklin"/>
              <a:buChar char="•"/>
            </a:pPr>
            <a:r>
              <a:rPr lang="en-US" sz="1200">
                <a:solidFill>
                  <a:schemeClr val="lt1"/>
                </a:solidFill>
                <a:latin typeface="Libre Franklin"/>
                <a:ea typeface="Libre Franklin"/>
                <a:cs typeface="Libre Franklin"/>
                <a:sym typeface="Libre Franklin"/>
              </a:rPr>
              <a:t>Attention / concentration / focus</a:t>
            </a:r>
            <a:endParaRPr sz="1200">
              <a:solidFill>
                <a:schemeClr val="lt1"/>
              </a:solidFill>
              <a:latin typeface="Libre Franklin"/>
              <a:ea typeface="Libre Franklin"/>
              <a:cs typeface="Libre Franklin"/>
              <a:sym typeface="Libre Franklin"/>
            </a:endParaRPr>
          </a:p>
          <a:p>
            <a:pPr indent="-172085" lvl="0" marL="184785" marR="0" rtl="0" algn="l">
              <a:lnSpc>
                <a:spcPct val="100000"/>
              </a:lnSpc>
              <a:spcBef>
                <a:spcPts val="100"/>
              </a:spcBef>
              <a:spcAft>
                <a:spcPts val="0"/>
              </a:spcAft>
              <a:buClr>
                <a:schemeClr val="lt1"/>
              </a:buClr>
              <a:buSzPts val="1200"/>
              <a:buFont typeface="Calibri"/>
              <a:buChar char="•"/>
            </a:pPr>
            <a:r>
              <a:rPr lang="en-US" sz="1200">
                <a:solidFill>
                  <a:schemeClr val="lt1"/>
                </a:solidFill>
                <a:latin typeface="Libre Franklin"/>
                <a:ea typeface="Libre Franklin"/>
                <a:cs typeface="Libre Franklin"/>
                <a:sym typeface="Libre Franklin"/>
              </a:rPr>
              <a:t>Higher functional connectivity</a:t>
            </a:r>
            <a:endParaRPr sz="1200">
              <a:solidFill>
                <a:schemeClr val="lt1"/>
              </a:solidFill>
              <a:latin typeface="Libre Franklin"/>
              <a:ea typeface="Libre Franklin"/>
              <a:cs typeface="Libre Franklin"/>
              <a:sym typeface="Libre Franklin"/>
            </a:endParaRPr>
          </a:p>
        </p:txBody>
      </p:sp>
      <p:sp>
        <p:nvSpPr>
          <p:cNvPr id="236" name="Google Shape;236;p19"/>
          <p:cNvSpPr txBox="1"/>
          <p:nvPr/>
        </p:nvSpPr>
        <p:spPr>
          <a:xfrm>
            <a:off x="3085600" y="214734"/>
            <a:ext cx="3347333" cy="1459374"/>
          </a:xfrm>
          <a:prstGeom prst="rect">
            <a:avLst/>
          </a:prstGeom>
          <a:noFill/>
          <a:ln>
            <a:noFill/>
          </a:ln>
        </p:spPr>
        <p:txBody>
          <a:bodyPr anchorCtr="0" anchor="t" bIns="0" lIns="0" spcFirstLastPara="1" rIns="0" wrap="square" tIns="195575">
            <a:spAutoFit/>
          </a:bodyPr>
          <a:lstStyle/>
          <a:p>
            <a:pPr indent="0" lvl="0" marL="12700" marR="0" rtl="0" algn="l">
              <a:lnSpc>
                <a:spcPct val="100000"/>
              </a:lnSpc>
              <a:spcBef>
                <a:spcPts val="0"/>
              </a:spcBef>
              <a:spcAft>
                <a:spcPts val="0"/>
              </a:spcAft>
              <a:buNone/>
            </a:pPr>
            <a:r>
              <a:rPr lang="en-US" sz="1200">
                <a:solidFill>
                  <a:schemeClr val="lt1"/>
                </a:solidFill>
                <a:latin typeface="Libre Franklin"/>
                <a:ea typeface="Libre Franklin"/>
                <a:cs typeface="Libre Franklin"/>
                <a:sym typeface="Libre Franklin"/>
              </a:rPr>
              <a:t>Psychological</a:t>
            </a:r>
            <a:endParaRPr sz="1200">
              <a:solidFill>
                <a:schemeClr val="lt1"/>
              </a:solidFill>
              <a:latin typeface="Libre Franklin"/>
              <a:ea typeface="Libre Franklin"/>
              <a:cs typeface="Libre Franklin"/>
              <a:sym typeface="Libre Franklin"/>
            </a:endParaRPr>
          </a:p>
          <a:p>
            <a:pPr indent="-171450" lvl="0" marL="184150" marR="0" rtl="0" algn="l">
              <a:lnSpc>
                <a:spcPct val="100000"/>
              </a:lnSpc>
              <a:spcBef>
                <a:spcPts val="800"/>
              </a:spcBef>
              <a:spcAft>
                <a:spcPts val="0"/>
              </a:spcAft>
              <a:buClr>
                <a:schemeClr val="lt1"/>
              </a:buClr>
              <a:buSzPts val="1200"/>
              <a:buFont typeface="Libre Franklin"/>
              <a:buChar char="•"/>
            </a:pPr>
            <a:r>
              <a:rPr lang="en-US" sz="1200">
                <a:solidFill>
                  <a:schemeClr val="lt1"/>
                </a:solidFill>
                <a:latin typeface="Libre Franklin"/>
                <a:ea typeface="Libre Franklin"/>
                <a:cs typeface="Libre Franklin"/>
                <a:sym typeface="Libre Franklin"/>
              </a:rPr>
              <a:t>Emotional regulation &amp; anxiety reduction</a:t>
            </a:r>
            <a:endParaRPr sz="1200">
              <a:solidFill>
                <a:schemeClr val="lt1"/>
              </a:solidFill>
              <a:latin typeface="Libre Franklin"/>
              <a:ea typeface="Libre Franklin"/>
              <a:cs typeface="Libre Franklin"/>
              <a:sym typeface="Libre Franklin"/>
            </a:endParaRPr>
          </a:p>
          <a:p>
            <a:pPr indent="-171450" lvl="0" marL="184150" marR="0" rtl="0" algn="l">
              <a:lnSpc>
                <a:spcPct val="100000"/>
              </a:lnSpc>
              <a:spcBef>
                <a:spcPts val="130"/>
              </a:spcBef>
              <a:spcAft>
                <a:spcPts val="0"/>
              </a:spcAft>
              <a:buClr>
                <a:schemeClr val="lt1"/>
              </a:buClr>
              <a:buSzPts val="1200"/>
              <a:buFont typeface="Libre Franklin"/>
              <a:buChar char="•"/>
            </a:pPr>
            <a:r>
              <a:rPr lang="en-US" sz="1200">
                <a:solidFill>
                  <a:schemeClr val="lt1"/>
                </a:solidFill>
                <a:latin typeface="Libre Franklin"/>
                <a:ea typeface="Libre Franklin"/>
                <a:cs typeface="Libre Franklin"/>
                <a:sym typeface="Libre Franklin"/>
              </a:rPr>
              <a:t>Stress reduction/management</a:t>
            </a:r>
            <a:endParaRPr/>
          </a:p>
          <a:p>
            <a:pPr indent="-171450" lvl="0" marL="184150" marR="0" rtl="0" algn="l">
              <a:lnSpc>
                <a:spcPct val="100000"/>
              </a:lnSpc>
              <a:spcBef>
                <a:spcPts val="130"/>
              </a:spcBef>
              <a:spcAft>
                <a:spcPts val="0"/>
              </a:spcAft>
              <a:buClr>
                <a:schemeClr val="lt1"/>
              </a:buClr>
              <a:buSzPts val="1200"/>
              <a:buFont typeface="Libre Franklin"/>
              <a:buChar char="•"/>
            </a:pPr>
            <a:r>
              <a:rPr lang="en-US" sz="1200">
                <a:solidFill>
                  <a:schemeClr val="lt1"/>
                </a:solidFill>
                <a:latin typeface="Libre Franklin"/>
                <a:ea typeface="Libre Franklin"/>
                <a:cs typeface="Libre Franklin"/>
                <a:sym typeface="Libre Franklin"/>
              </a:rPr>
              <a:t>Wellbeing, positive emotions, leisure, &amp; relaxation</a:t>
            </a:r>
            <a:endParaRPr sz="1200">
              <a:solidFill>
                <a:schemeClr val="lt1"/>
              </a:solidFill>
              <a:latin typeface="Libre Franklin"/>
              <a:ea typeface="Libre Franklin"/>
              <a:cs typeface="Libre Franklin"/>
              <a:sym typeface="Libre Franklin"/>
            </a:endParaRPr>
          </a:p>
          <a:p>
            <a:pPr indent="-171450" lvl="0" marL="184150" marR="0" rtl="0" algn="l">
              <a:lnSpc>
                <a:spcPct val="100000"/>
              </a:lnSpc>
              <a:spcBef>
                <a:spcPts val="135"/>
              </a:spcBef>
              <a:spcAft>
                <a:spcPts val="0"/>
              </a:spcAft>
              <a:buClr>
                <a:schemeClr val="lt1"/>
              </a:buClr>
              <a:buSzPts val="1200"/>
              <a:buFont typeface="Libre Franklin"/>
              <a:buChar char="•"/>
            </a:pPr>
            <a:r>
              <a:rPr lang="en-US" sz="1200">
                <a:solidFill>
                  <a:schemeClr val="lt1"/>
                </a:solidFill>
                <a:latin typeface="Libre Franklin"/>
                <a:ea typeface="Libre Franklin"/>
                <a:cs typeface="Libre Franklin"/>
                <a:sym typeface="Libre Franklin"/>
              </a:rPr>
              <a:t>Identity/insight</a:t>
            </a:r>
            <a:endParaRPr/>
          </a:p>
          <a:p>
            <a:pPr indent="-171450" lvl="0" marL="184150" marR="0" rtl="0" algn="l">
              <a:lnSpc>
                <a:spcPct val="100000"/>
              </a:lnSpc>
              <a:spcBef>
                <a:spcPts val="130"/>
              </a:spcBef>
              <a:spcAft>
                <a:spcPts val="0"/>
              </a:spcAft>
              <a:buClr>
                <a:schemeClr val="lt1"/>
              </a:buClr>
              <a:buSzPts val="1200"/>
              <a:buFont typeface="Libre Franklin"/>
              <a:buChar char="•"/>
            </a:pPr>
            <a:r>
              <a:rPr lang="en-US" sz="1200">
                <a:solidFill>
                  <a:schemeClr val="lt1"/>
                </a:solidFill>
                <a:latin typeface="Libre Franklin"/>
                <a:ea typeface="Libre Franklin"/>
                <a:cs typeface="Libre Franklin"/>
                <a:sym typeface="Libre Franklin"/>
              </a:rPr>
              <a:t>Trauma Processing *</a:t>
            </a:r>
            <a:endParaRPr sz="1200">
              <a:solidFill>
                <a:schemeClr val="lt1"/>
              </a:solidFill>
              <a:latin typeface="Libre Franklin"/>
              <a:ea typeface="Libre Franklin"/>
              <a:cs typeface="Libre Franklin"/>
              <a:sym typeface="Libre Franklin"/>
            </a:endParaRPr>
          </a:p>
        </p:txBody>
      </p:sp>
      <p:sp>
        <p:nvSpPr>
          <p:cNvPr id="237" name="Google Shape;237;p19"/>
          <p:cNvSpPr txBox="1"/>
          <p:nvPr/>
        </p:nvSpPr>
        <p:spPr>
          <a:xfrm>
            <a:off x="526533" y="1660564"/>
            <a:ext cx="2456908" cy="1287532"/>
          </a:xfrm>
          <a:prstGeom prst="rect">
            <a:avLst/>
          </a:prstGeom>
          <a:noFill/>
          <a:ln>
            <a:noFill/>
          </a:ln>
        </p:spPr>
        <p:txBody>
          <a:bodyPr anchorCtr="0" anchor="t" bIns="0" lIns="0" spcFirstLastPara="1" rIns="0" wrap="square" tIns="195575">
            <a:spAutoFit/>
          </a:bodyPr>
          <a:lstStyle/>
          <a:p>
            <a:pPr indent="0" lvl="0" marL="12700" marR="0" rtl="0" algn="l">
              <a:lnSpc>
                <a:spcPct val="100000"/>
              </a:lnSpc>
              <a:spcBef>
                <a:spcPts val="0"/>
              </a:spcBef>
              <a:spcAft>
                <a:spcPts val="0"/>
              </a:spcAft>
              <a:buNone/>
            </a:pPr>
            <a:r>
              <a:rPr lang="en-US" sz="1200">
                <a:solidFill>
                  <a:schemeClr val="lt1"/>
                </a:solidFill>
                <a:latin typeface="Libre Franklin"/>
                <a:ea typeface="Libre Franklin"/>
                <a:cs typeface="Libre Franklin"/>
                <a:sym typeface="Libre Franklin"/>
              </a:rPr>
              <a:t>Spiritual</a:t>
            </a:r>
            <a:endParaRPr sz="1200">
              <a:solidFill>
                <a:schemeClr val="lt1"/>
              </a:solidFill>
              <a:latin typeface="Libre Franklin"/>
              <a:ea typeface="Libre Franklin"/>
              <a:cs typeface="Libre Franklin"/>
              <a:sym typeface="Libre Franklin"/>
            </a:endParaRPr>
          </a:p>
          <a:p>
            <a:pPr indent="-171450" lvl="0" marL="184150" marR="0" rtl="0" algn="l">
              <a:lnSpc>
                <a:spcPct val="100000"/>
              </a:lnSpc>
              <a:spcBef>
                <a:spcPts val="960"/>
              </a:spcBef>
              <a:spcAft>
                <a:spcPts val="0"/>
              </a:spcAft>
              <a:buClr>
                <a:schemeClr val="lt1"/>
              </a:buClr>
              <a:buSzPts val="1200"/>
              <a:buFont typeface="Libre Franklin"/>
              <a:buChar char="•"/>
            </a:pPr>
            <a:r>
              <a:rPr lang="en-US" sz="1200">
                <a:solidFill>
                  <a:schemeClr val="lt1"/>
                </a:solidFill>
                <a:latin typeface="Libre Franklin"/>
                <a:ea typeface="Libre Franklin"/>
                <a:cs typeface="Libre Franklin"/>
                <a:sym typeface="Libre Franklin"/>
              </a:rPr>
              <a:t>Processing grief &amp; loss</a:t>
            </a:r>
            <a:endParaRPr sz="1200">
              <a:solidFill>
                <a:schemeClr val="lt1"/>
              </a:solidFill>
              <a:latin typeface="Libre Franklin"/>
              <a:ea typeface="Libre Franklin"/>
              <a:cs typeface="Libre Franklin"/>
              <a:sym typeface="Libre Franklin"/>
            </a:endParaRPr>
          </a:p>
          <a:p>
            <a:pPr indent="-171450" lvl="0" marL="184150" marR="0" rtl="0" algn="l">
              <a:lnSpc>
                <a:spcPct val="100000"/>
              </a:lnSpc>
              <a:spcBef>
                <a:spcPts val="130"/>
              </a:spcBef>
              <a:spcAft>
                <a:spcPts val="0"/>
              </a:spcAft>
              <a:buClr>
                <a:schemeClr val="lt1"/>
              </a:buClr>
              <a:buSzPts val="1200"/>
              <a:buFont typeface="Libre Franklin"/>
              <a:buChar char="•"/>
            </a:pPr>
            <a:r>
              <a:rPr lang="en-US" sz="1200">
                <a:solidFill>
                  <a:schemeClr val="lt1"/>
                </a:solidFill>
                <a:latin typeface="Libre Franklin"/>
                <a:ea typeface="Libre Franklin"/>
                <a:cs typeface="Libre Franklin"/>
                <a:sym typeface="Libre Franklin"/>
              </a:rPr>
              <a:t>Moral injury</a:t>
            </a:r>
            <a:endParaRPr sz="1200">
              <a:solidFill>
                <a:schemeClr val="lt1"/>
              </a:solidFill>
              <a:latin typeface="Libre Franklin"/>
              <a:ea typeface="Libre Franklin"/>
              <a:cs typeface="Libre Franklin"/>
              <a:sym typeface="Libre Franklin"/>
            </a:endParaRPr>
          </a:p>
          <a:p>
            <a:pPr indent="-171450" lvl="0" marL="184150" marR="0" rtl="0" algn="l">
              <a:lnSpc>
                <a:spcPct val="100000"/>
              </a:lnSpc>
              <a:spcBef>
                <a:spcPts val="135"/>
              </a:spcBef>
              <a:spcAft>
                <a:spcPts val="0"/>
              </a:spcAft>
              <a:buClr>
                <a:schemeClr val="lt1"/>
              </a:buClr>
              <a:buSzPts val="1200"/>
              <a:buFont typeface="Libre Franklin"/>
              <a:buChar char="•"/>
            </a:pPr>
            <a:r>
              <a:rPr lang="en-US" sz="1200">
                <a:solidFill>
                  <a:schemeClr val="lt1"/>
                </a:solidFill>
                <a:latin typeface="Libre Franklin"/>
                <a:ea typeface="Libre Franklin"/>
                <a:cs typeface="Libre Franklin"/>
                <a:sym typeface="Libre Franklin"/>
              </a:rPr>
              <a:t>Inspiration &amp; self-expression</a:t>
            </a:r>
            <a:endParaRPr sz="1200">
              <a:solidFill>
                <a:schemeClr val="lt1"/>
              </a:solidFill>
              <a:latin typeface="Libre Franklin"/>
              <a:ea typeface="Libre Franklin"/>
              <a:cs typeface="Libre Franklin"/>
              <a:sym typeface="Libre Franklin"/>
            </a:endParaRPr>
          </a:p>
          <a:p>
            <a:pPr indent="-171450" lvl="0" marL="184150" marR="0" rtl="0" algn="l">
              <a:lnSpc>
                <a:spcPct val="100000"/>
              </a:lnSpc>
              <a:spcBef>
                <a:spcPts val="130"/>
              </a:spcBef>
              <a:spcAft>
                <a:spcPts val="0"/>
              </a:spcAft>
              <a:buClr>
                <a:schemeClr val="lt1"/>
              </a:buClr>
              <a:buSzPts val="1200"/>
              <a:buFont typeface="Libre Franklin"/>
              <a:buChar char="•"/>
            </a:pPr>
            <a:r>
              <a:rPr lang="en-US" sz="1200">
                <a:solidFill>
                  <a:schemeClr val="lt1"/>
                </a:solidFill>
                <a:latin typeface="Libre Franklin"/>
                <a:ea typeface="Libre Franklin"/>
                <a:cs typeface="Libre Franklin"/>
                <a:sym typeface="Libre Franklin"/>
              </a:rPr>
              <a:t>Sense of meaning &amp; purpose in life</a:t>
            </a:r>
            <a:endParaRPr sz="1200">
              <a:solidFill>
                <a:schemeClr val="lt1"/>
              </a:solidFill>
              <a:latin typeface="Libre Franklin"/>
              <a:ea typeface="Libre Franklin"/>
              <a:cs typeface="Libre Franklin"/>
              <a:sym typeface="Libre Franklin"/>
            </a:endParaRPr>
          </a:p>
        </p:txBody>
      </p:sp>
      <p:sp>
        <p:nvSpPr>
          <p:cNvPr id="238" name="Google Shape;238;p19"/>
          <p:cNvSpPr/>
          <p:nvPr/>
        </p:nvSpPr>
        <p:spPr>
          <a:xfrm>
            <a:off x="1937009" y="3222429"/>
            <a:ext cx="2462824" cy="1274708"/>
          </a:xfrm>
          <a:prstGeom prst="roundRect">
            <a:avLst>
              <a:gd fmla="val 16667" name="adj"/>
            </a:avLst>
          </a:prstGeom>
          <a:solidFill>
            <a:srgbClr val="667FA7"/>
          </a:solidFill>
          <a:ln cap="flat" cmpd="sng" w="25400">
            <a:solidFill>
              <a:srgbClr val="505E7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39" name="Google Shape;239;p19"/>
          <p:cNvSpPr txBox="1"/>
          <p:nvPr/>
        </p:nvSpPr>
        <p:spPr>
          <a:xfrm>
            <a:off x="2169333" y="3096898"/>
            <a:ext cx="2338964" cy="1274708"/>
          </a:xfrm>
          <a:prstGeom prst="rect">
            <a:avLst/>
          </a:prstGeom>
          <a:noFill/>
          <a:ln>
            <a:noFill/>
          </a:ln>
        </p:spPr>
        <p:txBody>
          <a:bodyPr anchorCtr="0" anchor="t" bIns="0" lIns="0" spcFirstLastPara="1" rIns="0" wrap="square" tIns="195575">
            <a:spAutoFit/>
          </a:bodyPr>
          <a:lstStyle/>
          <a:p>
            <a:pPr indent="0" lvl="0" marL="12700" marR="0" rtl="0" algn="l">
              <a:lnSpc>
                <a:spcPct val="100000"/>
              </a:lnSpc>
              <a:spcBef>
                <a:spcPts val="0"/>
              </a:spcBef>
              <a:spcAft>
                <a:spcPts val="0"/>
              </a:spcAft>
              <a:buNone/>
            </a:pPr>
            <a:r>
              <a:rPr lang="en-US" sz="1200">
                <a:solidFill>
                  <a:schemeClr val="lt1"/>
                </a:solidFill>
                <a:latin typeface="Libre Franklin"/>
                <a:ea typeface="Libre Franklin"/>
                <a:cs typeface="Libre Franklin"/>
                <a:sym typeface="Libre Franklin"/>
              </a:rPr>
              <a:t>Social</a:t>
            </a:r>
            <a:endParaRPr sz="1200">
              <a:solidFill>
                <a:schemeClr val="lt1"/>
              </a:solidFill>
              <a:latin typeface="Libre Franklin"/>
              <a:ea typeface="Libre Franklin"/>
              <a:cs typeface="Libre Franklin"/>
              <a:sym typeface="Libre Franklin"/>
            </a:endParaRPr>
          </a:p>
          <a:p>
            <a:pPr indent="-171450" lvl="0" marL="184150" marR="0" rtl="0" algn="l">
              <a:lnSpc>
                <a:spcPct val="100000"/>
              </a:lnSpc>
              <a:spcBef>
                <a:spcPts val="960"/>
              </a:spcBef>
              <a:spcAft>
                <a:spcPts val="0"/>
              </a:spcAft>
              <a:buClr>
                <a:schemeClr val="lt1"/>
              </a:buClr>
              <a:buSzPts val="1200"/>
              <a:buFont typeface="Libre Franklin"/>
              <a:buChar char="•"/>
            </a:pPr>
            <a:r>
              <a:rPr lang="en-US" sz="1200">
                <a:solidFill>
                  <a:schemeClr val="lt1"/>
                </a:solidFill>
                <a:latin typeface="Libre Franklin"/>
                <a:ea typeface="Libre Franklin"/>
                <a:cs typeface="Libre Franklin"/>
                <a:sym typeface="Libre Franklin"/>
              </a:rPr>
              <a:t>Challenges of isolation &amp; disconnection</a:t>
            </a:r>
            <a:endParaRPr sz="1200">
              <a:solidFill>
                <a:schemeClr val="lt1"/>
              </a:solidFill>
              <a:latin typeface="Libre Franklin"/>
              <a:ea typeface="Libre Franklin"/>
              <a:cs typeface="Libre Franklin"/>
              <a:sym typeface="Libre Franklin"/>
            </a:endParaRPr>
          </a:p>
          <a:p>
            <a:pPr indent="-171450" lvl="0" marL="184150" marR="0" rtl="0" algn="l">
              <a:lnSpc>
                <a:spcPct val="100000"/>
              </a:lnSpc>
              <a:spcBef>
                <a:spcPts val="130"/>
              </a:spcBef>
              <a:spcAft>
                <a:spcPts val="0"/>
              </a:spcAft>
              <a:buClr>
                <a:schemeClr val="lt1"/>
              </a:buClr>
              <a:buSzPts val="1200"/>
              <a:buFont typeface="Libre Franklin"/>
              <a:buChar char="•"/>
            </a:pPr>
            <a:r>
              <a:rPr lang="en-US" sz="1200">
                <a:solidFill>
                  <a:schemeClr val="lt1"/>
                </a:solidFill>
                <a:latin typeface="Libre Franklin"/>
                <a:ea typeface="Libre Franklin"/>
                <a:cs typeface="Libre Franklin"/>
                <a:sym typeface="Libre Franklin"/>
              </a:rPr>
              <a:t>Interpersonal communication</a:t>
            </a:r>
            <a:endParaRPr sz="1200">
              <a:solidFill>
                <a:schemeClr val="lt1"/>
              </a:solidFill>
              <a:latin typeface="Libre Franklin"/>
              <a:ea typeface="Libre Franklin"/>
              <a:cs typeface="Libre Franklin"/>
              <a:sym typeface="Libre Franklin"/>
            </a:endParaRPr>
          </a:p>
          <a:p>
            <a:pPr indent="-171450" lvl="0" marL="184150" marR="0" rtl="0" algn="l">
              <a:lnSpc>
                <a:spcPct val="100000"/>
              </a:lnSpc>
              <a:spcBef>
                <a:spcPts val="135"/>
              </a:spcBef>
              <a:spcAft>
                <a:spcPts val="0"/>
              </a:spcAft>
              <a:buClr>
                <a:schemeClr val="lt1"/>
              </a:buClr>
              <a:buSzPts val="1200"/>
              <a:buFont typeface="Libre Franklin"/>
              <a:buChar char="•"/>
            </a:pPr>
            <a:r>
              <a:rPr lang="en-US" sz="1200">
                <a:solidFill>
                  <a:schemeClr val="lt1"/>
                </a:solidFill>
                <a:latin typeface="Libre Franklin"/>
                <a:ea typeface="Libre Franklin"/>
                <a:cs typeface="Libre Franklin"/>
                <a:sym typeface="Libre Franklin"/>
              </a:rPr>
              <a:t>Empathy</a:t>
            </a:r>
            <a:endParaRPr sz="1200">
              <a:solidFill>
                <a:schemeClr val="lt1"/>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92068"/>
              </a:buClr>
              <a:buSzPts val="2800"/>
              <a:buFont typeface="Libre Franklin Medium"/>
              <a:buNone/>
            </a:pPr>
            <a:r>
              <a:rPr lang="en-US"/>
              <a:t>Outline</a:t>
            </a:r>
            <a:endParaRPr/>
          </a:p>
        </p:txBody>
      </p:sp>
      <p:sp>
        <p:nvSpPr>
          <p:cNvPr id="95" name="Google Shape;95;p2"/>
          <p:cNvSpPr txBox="1"/>
          <p:nvPr>
            <p:ph idx="1" type="body"/>
          </p:nvPr>
        </p:nvSpPr>
        <p:spPr>
          <a:xfrm>
            <a:off x="457200" y="1123952"/>
            <a:ext cx="8229600" cy="3276599"/>
          </a:xfrm>
          <a:prstGeom prst="rect">
            <a:avLst/>
          </a:prstGeom>
          <a:noFill/>
          <a:ln>
            <a:noFill/>
          </a:ln>
        </p:spPr>
        <p:txBody>
          <a:bodyPr anchorCtr="0" anchor="t" bIns="45700" lIns="91425" spcFirstLastPara="1" rIns="91425" wrap="square" tIns="45700">
            <a:normAutofit/>
          </a:bodyPr>
          <a:lstStyle/>
          <a:p>
            <a:pPr indent="-342905" lvl="0" marL="342905" rtl="0" algn="l">
              <a:spcBef>
                <a:spcPts val="0"/>
              </a:spcBef>
              <a:spcAft>
                <a:spcPts val="0"/>
              </a:spcAft>
              <a:buClr>
                <a:srgbClr val="582831"/>
              </a:buClr>
              <a:buSzPts val="2750"/>
              <a:buFont typeface="Arial"/>
              <a:buChar char="•"/>
            </a:pPr>
            <a:r>
              <a:rPr lang="en-US"/>
              <a:t>Introduction to the Intrepid Spirit Center – Fort Carson – CDR Bobula</a:t>
            </a:r>
            <a:endParaRPr/>
          </a:p>
          <a:p>
            <a:pPr indent="-342905" lvl="0" marL="342905" rtl="0" algn="l">
              <a:spcBef>
                <a:spcPts val="440"/>
              </a:spcBef>
              <a:spcAft>
                <a:spcPts val="0"/>
              </a:spcAft>
              <a:buClr>
                <a:srgbClr val="582831"/>
              </a:buClr>
              <a:buSzPts val="2750"/>
              <a:buFont typeface="Arial"/>
              <a:buChar char="•"/>
            </a:pPr>
            <a:r>
              <a:rPr lang="en-US"/>
              <a:t>Research Interests  - CDR Spoonemore</a:t>
            </a:r>
            <a:endParaRPr/>
          </a:p>
          <a:p>
            <a:pPr indent="-342905" lvl="0" marL="342905" rtl="0" algn="l">
              <a:spcBef>
                <a:spcPts val="440"/>
              </a:spcBef>
              <a:spcAft>
                <a:spcPts val="0"/>
              </a:spcAft>
              <a:buClr>
                <a:srgbClr val="582831"/>
              </a:buClr>
              <a:buSzPts val="2750"/>
              <a:buFont typeface="Arial"/>
              <a:buChar char="•"/>
            </a:pPr>
            <a:r>
              <a:rPr lang="en-US"/>
              <a:t>Intensive Outpatient Programming – LT Barbieri</a:t>
            </a:r>
            <a:endParaRPr/>
          </a:p>
          <a:p>
            <a:pPr indent="-342905" lvl="0" marL="342905" rtl="0" algn="l">
              <a:spcBef>
                <a:spcPts val="440"/>
              </a:spcBef>
              <a:spcAft>
                <a:spcPts val="0"/>
              </a:spcAft>
              <a:buClr>
                <a:srgbClr val="582831"/>
              </a:buClr>
              <a:buSzPts val="2750"/>
              <a:buFont typeface="Arial"/>
              <a:buChar char="•"/>
            </a:pPr>
            <a:r>
              <a:rPr lang="en-US"/>
              <a:t>Creative Arts Therapies and Case Examples – Ms. Razzano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0"/>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92068"/>
              </a:buClr>
              <a:buSzPts val="2800"/>
              <a:buFont typeface="Libre Franklin Medium"/>
              <a:buNone/>
            </a:pPr>
            <a:r>
              <a:rPr lang="en-US"/>
              <a:t>Cultural Considerations</a:t>
            </a:r>
            <a:endParaRPr/>
          </a:p>
        </p:txBody>
      </p:sp>
      <p:sp>
        <p:nvSpPr>
          <p:cNvPr id="245" name="Google Shape;245;p20"/>
          <p:cNvSpPr txBox="1"/>
          <p:nvPr>
            <p:ph idx="1" type="body"/>
          </p:nvPr>
        </p:nvSpPr>
        <p:spPr>
          <a:xfrm>
            <a:off x="457200" y="1123952"/>
            <a:ext cx="8229600" cy="3276599"/>
          </a:xfrm>
          <a:prstGeom prst="rect">
            <a:avLst/>
          </a:prstGeom>
          <a:noFill/>
          <a:ln>
            <a:noFill/>
          </a:ln>
        </p:spPr>
        <p:txBody>
          <a:bodyPr anchorCtr="0" anchor="t" bIns="45700" lIns="91425" spcFirstLastPara="1" rIns="91425" wrap="square" tIns="45700">
            <a:normAutofit fontScale="92500" lnSpcReduction="10000"/>
          </a:bodyPr>
          <a:lstStyle/>
          <a:p>
            <a:pPr indent="-342905" lvl="0" marL="342905" rtl="0" algn="l">
              <a:spcBef>
                <a:spcPts val="0"/>
              </a:spcBef>
              <a:spcAft>
                <a:spcPts val="0"/>
              </a:spcAft>
              <a:buClr>
                <a:srgbClr val="582831"/>
              </a:buClr>
              <a:buSzPct val="125000"/>
              <a:buFont typeface="Arial"/>
              <a:buChar char="•"/>
            </a:pPr>
            <a:r>
              <a:rPr b="0" i="0" lang="en-US">
                <a:solidFill>
                  <a:srgbClr val="2D394E"/>
                </a:solidFill>
                <a:latin typeface="Libre Franklin"/>
                <a:ea typeface="Libre Franklin"/>
                <a:cs typeface="Libre Franklin"/>
                <a:sym typeface="Libre Franklin"/>
              </a:rPr>
              <a:t>Deployment-related trauma</a:t>
            </a:r>
            <a:endParaRPr/>
          </a:p>
          <a:p>
            <a:pPr indent="-342905" lvl="0" marL="342905" rtl="0" algn="l">
              <a:spcBef>
                <a:spcPts val="407"/>
              </a:spcBef>
              <a:spcAft>
                <a:spcPts val="0"/>
              </a:spcAft>
              <a:buClr>
                <a:srgbClr val="582831"/>
              </a:buClr>
              <a:buSzPct val="125000"/>
              <a:buFont typeface="Arial"/>
              <a:buChar char="•"/>
            </a:pPr>
            <a:r>
              <a:rPr lang="en-US">
                <a:solidFill>
                  <a:srgbClr val="2D394E"/>
                </a:solidFill>
                <a:latin typeface="Libre Franklin"/>
                <a:ea typeface="Libre Franklin"/>
                <a:cs typeface="Libre Franklin"/>
                <a:sym typeface="Libre Franklin"/>
              </a:rPr>
              <a:t>S</a:t>
            </a:r>
            <a:r>
              <a:rPr b="0" i="0" lang="en-US">
                <a:solidFill>
                  <a:srgbClr val="2D394E"/>
                </a:solidFill>
                <a:latin typeface="Libre Franklin"/>
                <a:ea typeface="Libre Franklin"/>
                <a:cs typeface="Libre Franklin"/>
                <a:sym typeface="Libre Franklin"/>
              </a:rPr>
              <a:t>tigma of seeking help</a:t>
            </a:r>
            <a:endParaRPr/>
          </a:p>
          <a:p>
            <a:pPr indent="-342905" lvl="0" marL="342905" rtl="0" algn="l">
              <a:spcBef>
                <a:spcPts val="407"/>
              </a:spcBef>
              <a:spcAft>
                <a:spcPts val="0"/>
              </a:spcAft>
              <a:buClr>
                <a:srgbClr val="582831"/>
              </a:buClr>
              <a:buSzPct val="125000"/>
              <a:buFont typeface="Arial"/>
              <a:buChar char="•"/>
            </a:pPr>
            <a:r>
              <a:rPr lang="en-US">
                <a:solidFill>
                  <a:srgbClr val="2D394E"/>
                </a:solidFill>
                <a:latin typeface="Libre Franklin"/>
                <a:ea typeface="Libre Franklin"/>
                <a:cs typeface="Libre Franklin"/>
                <a:sym typeface="Libre Franklin"/>
              </a:rPr>
              <a:t>Living in a state of survival</a:t>
            </a:r>
            <a:endParaRPr/>
          </a:p>
          <a:p>
            <a:pPr indent="-342905" lvl="0" marL="342905" rtl="0" algn="l">
              <a:spcBef>
                <a:spcPts val="407"/>
              </a:spcBef>
              <a:spcAft>
                <a:spcPts val="0"/>
              </a:spcAft>
              <a:buClr>
                <a:srgbClr val="582831"/>
              </a:buClr>
              <a:buSzPct val="125000"/>
              <a:buFont typeface="Arial"/>
              <a:buChar char="•"/>
            </a:pPr>
            <a:r>
              <a:rPr b="0" i="0" lang="en-US">
                <a:solidFill>
                  <a:srgbClr val="2D394E"/>
                </a:solidFill>
                <a:latin typeface="Libre Franklin"/>
                <a:ea typeface="Libre Franklin"/>
                <a:cs typeface="Libre Franklin"/>
                <a:sym typeface="Libre Franklin"/>
              </a:rPr>
              <a:t>Unique community and connectedness</a:t>
            </a:r>
            <a:endParaRPr/>
          </a:p>
          <a:p>
            <a:pPr indent="-342905" lvl="0" marL="342905" rtl="0" algn="l">
              <a:spcBef>
                <a:spcPts val="407"/>
              </a:spcBef>
              <a:spcAft>
                <a:spcPts val="0"/>
              </a:spcAft>
              <a:buClr>
                <a:srgbClr val="582831"/>
              </a:buClr>
              <a:buSzPct val="125000"/>
              <a:buFont typeface="Arial"/>
              <a:buChar char="•"/>
            </a:pPr>
            <a:r>
              <a:rPr lang="en-US">
                <a:solidFill>
                  <a:srgbClr val="2D394E"/>
                </a:solidFill>
                <a:latin typeface="Libre Franklin"/>
                <a:ea typeface="Libre Franklin"/>
                <a:cs typeface="Libre Franklin"/>
                <a:sym typeface="Libre Franklin"/>
              </a:rPr>
              <a:t>Group-oriented, not individual focused</a:t>
            </a:r>
            <a:endParaRPr/>
          </a:p>
          <a:p>
            <a:pPr indent="-342905" lvl="0" marL="342905" rtl="0" algn="l">
              <a:spcBef>
                <a:spcPts val="407"/>
              </a:spcBef>
              <a:spcAft>
                <a:spcPts val="0"/>
              </a:spcAft>
              <a:buClr>
                <a:srgbClr val="582831"/>
              </a:buClr>
              <a:buSzPct val="125000"/>
              <a:buFont typeface="Arial"/>
              <a:buChar char="•"/>
            </a:pPr>
            <a:r>
              <a:rPr b="0" i="0" lang="en-US">
                <a:solidFill>
                  <a:srgbClr val="2D394E"/>
                </a:solidFill>
                <a:latin typeface="Libre Franklin"/>
                <a:ea typeface="Libre Franklin"/>
                <a:cs typeface="Libre Franklin"/>
                <a:sym typeface="Libre Franklin"/>
              </a:rPr>
              <a:t>Lack of autonomy</a:t>
            </a:r>
            <a:endParaRPr/>
          </a:p>
          <a:p>
            <a:pPr indent="-342905" lvl="0" marL="342905" rtl="0" algn="l">
              <a:spcBef>
                <a:spcPts val="407"/>
              </a:spcBef>
              <a:spcAft>
                <a:spcPts val="0"/>
              </a:spcAft>
              <a:buClr>
                <a:srgbClr val="582831"/>
              </a:buClr>
              <a:buSzPct val="125000"/>
              <a:buFont typeface="Arial"/>
              <a:buChar char="•"/>
            </a:pPr>
            <a:r>
              <a:rPr lang="en-US">
                <a:solidFill>
                  <a:srgbClr val="2D394E"/>
                </a:solidFill>
                <a:latin typeface="Libre Franklin"/>
                <a:ea typeface="Libre Franklin"/>
                <a:cs typeface="Libre Franklin"/>
                <a:sym typeface="Libre Franklin"/>
              </a:rPr>
              <a:t>Maintain a façade of unbothered and tough</a:t>
            </a:r>
            <a:endParaRPr b="0" i="0">
              <a:solidFill>
                <a:srgbClr val="2D394E"/>
              </a:solidFill>
              <a:latin typeface="Libre Franklin"/>
              <a:ea typeface="Libre Franklin"/>
              <a:cs typeface="Libre Franklin"/>
              <a:sym typeface="Libre Franklin"/>
            </a:endParaRPr>
          </a:p>
          <a:p>
            <a:pPr indent="-342905" lvl="0" marL="342905" rtl="0" algn="l">
              <a:spcBef>
                <a:spcPts val="407"/>
              </a:spcBef>
              <a:spcAft>
                <a:spcPts val="0"/>
              </a:spcAft>
              <a:buClr>
                <a:srgbClr val="582831"/>
              </a:buClr>
              <a:buSzPct val="125000"/>
              <a:buFont typeface="Arial"/>
              <a:buChar char="•"/>
            </a:pPr>
            <a:r>
              <a:rPr lang="en-US">
                <a:solidFill>
                  <a:srgbClr val="2D394E"/>
                </a:solidFill>
                <a:latin typeface="Libre Franklin"/>
                <a:ea typeface="Libre Franklin"/>
                <a:cs typeface="Libre Franklin"/>
                <a:sym typeface="Libre Franklin"/>
              </a:rPr>
              <a:t>Givers/helpers </a:t>
            </a:r>
            <a:endParaRPr/>
          </a:p>
          <a:p>
            <a:pPr indent="-342905" lvl="0" marL="342905" rtl="0" algn="l">
              <a:spcBef>
                <a:spcPts val="407"/>
              </a:spcBef>
              <a:spcAft>
                <a:spcPts val="0"/>
              </a:spcAft>
              <a:buClr>
                <a:srgbClr val="582831"/>
              </a:buClr>
              <a:buSzPct val="125000"/>
              <a:buFont typeface="Arial"/>
              <a:buChar char="•"/>
            </a:pPr>
            <a:r>
              <a:rPr b="0" i="0" lang="en-US">
                <a:solidFill>
                  <a:srgbClr val="2D394E"/>
                </a:solidFill>
                <a:latin typeface="Libre Franklin"/>
                <a:ea typeface="Libre Franklin"/>
                <a:cs typeface="Libre Franklin"/>
                <a:sym typeface="Libre Franklin"/>
              </a:rPr>
              <a:t>Perfectionism</a:t>
            </a:r>
            <a:r>
              <a:rPr b="0" i="0" lang="en-US">
                <a:solidFill>
                  <a:srgbClr val="2D394E"/>
                </a:solidFill>
                <a:highlight>
                  <a:srgbClr val="FFFF00"/>
                </a:highlight>
                <a:latin typeface="Libre Franklin"/>
                <a:ea typeface="Libre Franklin"/>
                <a:cs typeface="Libre Franklin"/>
                <a:sym typeface="Libre Franklin"/>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1"/>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92068"/>
              </a:buClr>
              <a:buSzPts val="2800"/>
              <a:buFont typeface="Libre Franklin Medium"/>
              <a:buNone/>
            </a:pPr>
            <a:r>
              <a:rPr lang="en-US"/>
              <a:t>Art Therapy Services</a:t>
            </a:r>
            <a:endParaRPr/>
          </a:p>
        </p:txBody>
      </p:sp>
      <p:graphicFrame>
        <p:nvGraphicFramePr>
          <p:cNvPr id="251" name="Google Shape;251;p21"/>
          <p:cNvGraphicFramePr/>
          <p:nvPr/>
        </p:nvGraphicFramePr>
        <p:xfrm>
          <a:off x="4129315" y="990600"/>
          <a:ext cx="3000000" cy="3000000"/>
        </p:xfrm>
        <a:graphic>
          <a:graphicData uri="http://schemas.openxmlformats.org/drawingml/2006/table">
            <a:tbl>
              <a:tblPr>
                <a:noFill/>
                <a:tableStyleId>{7DACA3A9-15C4-46CD-88D6-1501D1980C14}</a:tableStyleId>
              </a:tblPr>
              <a:tblGrid>
                <a:gridCol w="2498725"/>
                <a:gridCol w="2109575"/>
              </a:tblGrid>
              <a:tr h="243325">
                <a:tc>
                  <a:txBody>
                    <a:bodyPr/>
                    <a:lstStyle/>
                    <a:p>
                      <a:pPr indent="0" lvl="0" marL="0" marR="0" rtl="0" algn="ctr">
                        <a:spcBef>
                          <a:spcPts val="0"/>
                        </a:spcBef>
                        <a:spcAft>
                          <a:spcPts val="0"/>
                        </a:spcAft>
                        <a:buNone/>
                      </a:pPr>
                      <a:r>
                        <a:rPr lang="en-US" sz="1400" u="none" cap="none" strike="noStrike">
                          <a:solidFill>
                            <a:srgbClr val="00B0F0"/>
                          </a:solidFill>
                        </a:rPr>
                        <a:t>Directive</a:t>
                      </a:r>
                      <a:endParaRPr/>
                    </a:p>
                  </a:txBody>
                  <a:tcPr marT="8525" marB="8525" marR="12800" marL="12800" anchor="ctr">
                    <a:solidFill>
                      <a:schemeClr val="accent2"/>
                    </a:solidFill>
                  </a:tcPr>
                </a:tc>
                <a:tc>
                  <a:txBody>
                    <a:bodyPr/>
                    <a:lstStyle/>
                    <a:p>
                      <a:pPr indent="0" lvl="0" marL="0" marR="0" rtl="0" algn="ctr">
                        <a:spcBef>
                          <a:spcPts val="0"/>
                        </a:spcBef>
                        <a:spcAft>
                          <a:spcPts val="0"/>
                        </a:spcAft>
                        <a:buNone/>
                      </a:pPr>
                      <a:r>
                        <a:rPr lang="en-US" sz="1400" u="none" cap="none" strike="noStrike">
                          <a:solidFill>
                            <a:srgbClr val="00B0F0"/>
                          </a:solidFill>
                        </a:rPr>
                        <a:t>Goals</a:t>
                      </a:r>
                      <a:endParaRPr/>
                    </a:p>
                  </a:txBody>
                  <a:tcPr marT="8525" marB="8525" marR="12800" marL="12800" anchor="ctr">
                    <a:solidFill>
                      <a:schemeClr val="accent2"/>
                    </a:solidFill>
                  </a:tcPr>
                </a:tc>
              </a:tr>
              <a:tr h="320825">
                <a:tc>
                  <a:txBody>
                    <a:bodyPr/>
                    <a:lstStyle/>
                    <a:p>
                      <a:pPr indent="0" lvl="0" marL="0" marR="0" rtl="0" algn="ctr">
                        <a:spcBef>
                          <a:spcPts val="0"/>
                        </a:spcBef>
                        <a:spcAft>
                          <a:spcPts val="0"/>
                        </a:spcAft>
                        <a:buNone/>
                      </a:pPr>
                      <a:r>
                        <a:rPr lang="en-US" sz="1100" u="none" cap="none" strike="noStrike"/>
                        <a:t>Mask-making</a:t>
                      </a:r>
                      <a:endParaRPr sz="1100" u="none" cap="none" strike="noStrike">
                        <a:latin typeface="Libre Franklin"/>
                        <a:ea typeface="Libre Franklin"/>
                        <a:cs typeface="Libre Franklin"/>
                        <a:sym typeface="Libre Franklin"/>
                      </a:endParaRPr>
                    </a:p>
                  </a:txBody>
                  <a:tcPr marT="8525" marB="8525" marR="12800" marL="12800" anchor="ctr"/>
                </a:tc>
                <a:tc>
                  <a:txBody>
                    <a:bodyPr/>
                    <a:lstStyle/>
                    <a:p>
                      <a:pPr indent="0" lvl="0" marL="0" marR="0" rtl="0" algn="ctr">
                        <a:spcBef>
                          <a:spcPts val="0"/>
                        </a:spcBef>
                        <a:spcAft>
                          <a:spcPts val="0"/>
                        </a:spcAft>
                        <a:buNone/>
                      </a:pPr>
                      <a:r>
                        <a:rPr lang="en-US" sz="1100" u="none" cap="none" strike="noStrike"/>
                        <a:t>identity development</a:t>
                      </a:r>
                      <a:br>
                        <a:rPr lang="en-US" sz="1100" u="none" cap="none" strike="noStrike"/>
                      </a:br>
                      <a:r>
                        <a:rPr lang="en-US" sz="1100" u="none" cap="none" strike="noStrike"/>
                        <a:t>self-expression</a:t>
                      </a:r>
                      <a:endParaRPr sz="1100" u="none" cap="none" strike="noStrike">
                        <a:latin typeface="Libre Franklin"/>
                        <a:ea typeface="Libre Franklin"/>
                        <a:cs typeface="Libre Franklin"/>
                        <a:sym typeface="Libre Franklin"/>
                      </a:endParaRPr>
                    </a:p>
                  </a:txBody>
                  <a:tcPr marT="8525" marB="8525" marR="12800" marL="12800" anchor="ctr"/>
                </a:tc>
              </a:tr>
              <a:tr h="475800">
                <a:tc>
                  <a:txBody>
                    <a:bodyPr/>
                    <a:lstStyle/>
                    <a:p>
                      <a:pPr indent="0" lvl="0" marL="0" marR="0" rtl="0" algn="ctr">
                        <a:spcBef>
                          <a:spcPts val="0"/>
                        </a:spcBef>
                        <a:spcAft>
                          <a:spcPts val="0"/>
                        </a:spcAft>
                        <a:buNone/>
                      </a:pPr>
                      <a:r>
                        <a:rPr lang="en-US" sz="1100" u="none" cap="none" strike="noStrike"/>
                        <a:t>wood-burning/drawing/watercolor Mandalas</a:t>
                      </a:r>
                      <a:endParaRPr sz="1100" u="none" cap="none" strike="noStrike">
                        <a:latin typeface="Libre Franklin"/>
                        <a:ea typeface="Libre Franklin"/>
                        <a:cs typeface="Libre Franklin"/>
                        <a:sym typeface="Libre Franklin"/>
                      </a:endParaRPr>
                    </a:p>
                  </a:txBody>
                  <a:tcPr marT="8525" marB="8525" marR="12800" marL="12800" anchor="ctr"/>
                </a:tc>
                <a:tc>
                  <a:txBody>
                    <a:bodyPr/>
                    <a:lstStyle/>
                    <a:p>
                      <a:pPr indent="0" lvl="0" marL="0" marR="0" rtl="0" algn="ctr">
                        <a:spcBef>
                          <a:spcPts val="0"/>
                        </a:spcBef>
                        <a:spcAft>
                          <a:spcPts val="0"/>
                        </a:spcAft>
                        <a:buNone/>
                      </a:pPr>
                      <a:r>
                        <a:rPr lang="en-US" sz="1100" u="none" cap="none" strike="noStrike"/>
                        <a:t>stress reduction</a:t>
                      </a:r>
                      <a:br>
                        <a:rPr lang="en-US" sz="1100" u="none" cap="none" strike="noStrike"/>
                      </a:br>
                      <a:r>
                        <a:rPr lang="en-US" sz="1100" u="none" cap="none" strike="noStrike"/>
                        <a:t>emotional regulation</a:t>
                      </a:r>
                      <a:br>
                        <a:rPr lang="en-US" sz="1100" u="none" cap="none" strike="noStrike"/>
                      </a:br>
                      <a:r>
                        <a:rPr lang="en-US" sz="1100" u="none" cap="none" strike="noStrike"/>
                        <a:t>flow</a:t>
                      </a:r>
                      <a:endParaRPr sz="1100" u="none" cap="none" strike="noStrike">
                        <a:latin typeface="Libre Franklin"/>
                        <a:ea typeface="Libre Franklin"/>
                        <a:cs typeface="Libre Franklin"/>
                        <a:sym typeface="Libre Franklin"/>
                      </a:endParaRPr>
                    </a:p>
                  </a:txBody>
                  <a:tcPr marT="8525" marB="8525" marR="12800" marL="12800" anchor="ctr"/>
                </a:tc>
              </a:tr>
              <a:tr h="320825">
                <a:tc>
                  <a:txBody>
                    <a:bodyPr/>
                    <a:lstStyle/>
                    <a:p>
                      <a:pPr indent="0" lvl="0" marL="0" marR="0" rtl="0" algn="ctr">
                        <a:spcBef>
                          <a:spcPts val="0"/>
                        </a:spcBef>
                        <a:spcAft>
                          <a:spcPts val="0"/>
                        </a:spcAft>
                        <a:buNone/>
                      </a:pPr>
                      <a:r>
                        <a:rPr lang="en-US" sz="1100" u="none" cap="none" strike="noStrike"/>
                        <a:t>Gelli Printing</a:t>
                      </a:r>
                      <a:endParaRPr sz="1100" u="none" cap="none" strike="noStrike">
                        <a:latin typeface="Libre Franklin"/>
                        <a:ea typeface="Libre Franklin"/>
                        <a:cs typeface="Libre Franklin"/>
                        <a:sym typeface="Libre Franklin"/>
                      </a:endParaRPr>
                    </a:p>
                  </a:txBody>
                  <a:tcPr marT="8525" marB="8525" marR="12800" marL="12800" anchor="ctr"/>
                </a:tc>
                <a:tc>
                  <a:txBody>
                    <a:bodyPr/>
                    <a:lstStyle/>
                    <a:p>
                      <a:pPr indent="0" lvl="0" marL="0" marR="0" rtl="0" algn="ctr">
                        <a:spcBef>
                          <a:spcPts val="0"/>
                        </a:spcBef>
                        <a:spcAft>
                          <a:spcPts val="0"/>
                        </a:spcAft>
                        <a:buNone/>
                      </a:pPr>
                      <a:r>
                        <a:rPr lang="en-US" sz="1100" u="none" cap="none" strike="noStrike"/>
                        <a:t>self-expression</a:t>
                      </a:r>
                      <a:br>
                        <a:rPr lang="en-US" sz="1100" u="none" cap="none" strike="noStrike"/>
                      </a:br>
                      <a:r>
                        <a:rPr lang="en-US" sz="1100" u="none" cap="none" strike="noStrike"/>
                        <a:t>positive emotions</a:t>
                      </a:r>
                      <a:endParaRPr sz="1100" u="none" cap="none" strike="noStrike">
                        <a:latin typeface="Libre Franklin"/>
                        <a:ea typeface="Libre Franklin"/>
                        <a:cs typeface="Libre Franklin"/>
                        <a:sym typeface="Libre Franklin"/>
                      </a:endParaRPr>
                    </a:p>
                  </a:txBody>
                  <a:tcPr marT="8525" marB="8525" marR="12800" marL="12800" anchor="ctr"/>
                </a:tc>
              </a:tr>
              <a:tr h="320825">
                <a:tc>
                  <a:txBody>
                    <a:bodyPr/>
                    <a:lstStyle/>
                    <a:p>
                      <a:pPr indent="0" lvl="0" marL="0" marR="0" rtl="0" algn="ctr">
                        <a:spcBef>
                          <a:spcPts val="0"/>
                        </a:spcBef>
                        <a:spcAft>
                          <a:spcPts val="0"/>
                        </a:spcAft>
                        <a:buNone/>
                      </a:pPr>
                      <a:r>
                        <a:rPr lang="en-US" sz="1100" u="none" cap="none" strike="noStrike"/>
                        <a:t>Printmaking Self-symbols</a:t>
                      </a:r>
                      <a:endParaRPr sz="1100" u="none" cap="none" strike="noStrike">
                        <a:latin typeface="Libre Franklin"/>
                        <a:ea typeface="Libre Franklin"/>
                        <a:cs typeface="Libre Franklin"/>
                        <a:sym typeface="Libre Franklin"/>
                      </a:endParaRPr>
                    </a:p>
                  </a:txBody>
                  <a:tcPr marT="8525" marB="8525" marR="12800" marL="12800" anchor="ctr"/>
                </a:tc>
                <a:tc>
                  <a:txBody>
                    <a:bodyPr/>
                    <a:lstStyle/>
                    <a:p>
                      <a:pPr indent="0" lvl="0" marL="0" marR="0" rtl="0" algn="ctr">
                        <a:spcBef>
                          <a:spcPts val="0"/>
                        </a:spcBef>
                        <a:spcAft>
                          <a:spcPts val="0"/>
                        </a:spcAft>
                        <a:buNone/>
                      </a:pPr>
                      <a:r>
                        <a:rPr lang="en-US" sz="1100" u="none" cap="none" strike="noStrike"/>
                        <a:t>self-expression</a:t>
                      </a:r>
                      <a:br>
                        <a:rPr lang="en-US" sz="1100" u="none" cap="none" strike="noStrike"/>
                      </a:br>
                      <a:r>
                        <a:rPr lang="en-US" sz="1100" u="none" cap="none" strike="noStrike"/>
                        <a:t>identity development</a:t>
                      </a:r>
                      <a:endParaRPr sz="1100" u="none" cap="none" strike="noStrike">
                        <a:latin typeface="Libre Franklin"/>
                        <a:ea typeface="Libre Franklin"/>
                        <a:cs typeface="Libre Franklin"/>
                        <a:sym typeface="Libre Franklin"/>
                      </a:endParaRPr>
                    </a:p>
                  </a:txBody>
                  <a:tcPr marT="8525" marB="8525" marR="12800" marL="12800" anchor="ctr"/>
                </a:tc>
              </a:tr>
              <a:tr h="320825">
                <a:tc>
                  <a:txBody>
                    <a:bodyPr/>
                    <a:lstStyle/>
                    <a:p>
                      <a:pPr indent="0" lvl="0" marL="0" marR="0" rtl="0" algn="ctr">
                        <a:spcBef>
                          <a:spcPts val="0"/>
                        </a:spcBef>
                        <a:spcAft>
                          <a:spcPts val="0"/>
                        </a:spcAft>
                        <a:buNone/>
                      </a:pPr>
                      <a:r>
                        <a:rPr lang="en-US" sz="1100" u="none" cap="none" strike="noStrike"/>
                        <a:t>Needle-felting</a:t>
                      </a:r>
                      <a:endParaRPr sz="1100" u="none" cap="none" strike="noStrike">
                        <a:latin typeface="Libre Franklin"/>
                        <a:ea typeface="Libre Franklin"/>
                        <a:cs typeface="Libre Franklin"/>
                        <a:sym typeface="Libre Franklin"/>
                      </a:endParaRPr>
                    </a:p>
                  </a:txBody>
                  <a:tcPr marT="8525" marB="8525" marR="12800" marL="12800" anchor="ctr"/>
                </a:tc>
                <a:tc>
                  <a:txBody>
                    <a:bodyPr/>
                    <a:lstStyle/>
                    <a:p>
                      <a:pPr indent="0" lvl="0" marL="0" marR="0" rtl="0" algn="ctr">
                        <a:spcBef>
                          <a:spcPts val="0"/>
                        </a:spcBef>
                        <a:spcAft>
                          <a:spcPts val="0"/>
                        </a:spcAft>
                        <a:buNone/>
                      </a:pPr>
                      <a:r>
                        <a:rPr lang="en-US" sz="1100" u="none" cap="none" strike="noStrike"/>
                        <a:t>emotional regulation </a:t>
                      </a:r>
                      <a:endParaRPr/>
                    </a:p>
                    <a:p>
                      <a:pPr indent="0" lvl="0" marL="0" marR="0" rtl="0" algn="ctr">
                        <a:spcBef>
                          <a:spcPts val="0"/>
                        </a:spcBef>
                        <a:spcAft>
                          <a:spcPts val="0"/>
                        </a:spcAft>
                        <a:buNone/>
                      </a:pPr>
                      <a:r>
                        <a:rPr lang="en-US" sz="1100" u="none" cap="none" strike="noStrike"/>
                        <a:t>flow</a:t>
                      </a:r>
                      <a:endParaRPr sz="1100" u="none" cap="none" strike="noStrike">
                        <a:latin typeface="Libre Franklin"/>
                        <a:ea typeface="Libre Franklin"/>
                        <a:cs typeface="Libre Franklin"/>
                        <a:sym typeface="Libre Franklin"/>
                      </a:endParaRPr>
                    </a:p>
                  </a:txBody>
                  <a:tcPr marT="8525" marB="8525" marR="12800" marL="12800" anchor="ctr"/>
                </a:tc>
              </a:tr>
              <a:tr h="475800">
                <a:tc>
                  <a:txBody>
                    <a:bodyPr/>
                    <a:lstStyle/>
                    <a:p>
                      <a:pPr indent="0" lvl="0" marL="0" marR="0" rtl="0" algn="ctr">
                        <a:spcBef>
                          <a:spcPts val="0"/>
                        </a:spcBef>
                        <a:spcAft>
                          <a:spcPts val="0"/>
                        </a:spcAft>
                        <a:buNone/>
                      </a:pPr>
                      <a:r>
                        <a:rPr lang="en-US" sz="1100" u="none" cap="none" strike="noStrike"/>
                        <a:t>Bookmaking</a:t>
                      </a:r>
                      <a:endParaRPr sz="1100" u="none" cap="none" strike="noStrike">
                        <a:latin typeface="Libre Franklin"/>
                        <a:ea typeface="Libre Franklin"/>
                        <a:cs typeface="Libre Franklin"/>
                        <a:sym typeface="Libre Franklin"/>
                      </a:endParaRPr>
                    </a:p>
                  </a:txBody>
                  <a:tcPr marT="8525" marB="8525" marR="12800" marL="12800" anchor="ctr"/>
                </a:tc>
                <a:tc>
                  <a:txBody>
                    <a:bodyPr/>
                    <a:lstStyle/>
                    <a:p>
                      <a:pPr indent="0" lvl="0" marL="0" marR="0" rtl="0" algn="ctr">
                        <a:spcBef>
                          <a:spcPts val="0"/>
                        </a:spcBef>
                        <a:spcAft>
                          <a:spcPts val="0"/>
                        </a:spcAft>
                        <a:buNone/>
                      </a:pPr>
                      <a:r>
                        <a:rPr lang="en-US" sz="1100" u="none" cap="none" strike="noStrike"/>
                        <a:t>communication</a:t>
                      </a:r>
                      <a:endParaRPr/>
                    </a:p>
                    <a:p>
                      <a:pPr indent="0" lvl="0" marL="0" marR="0" rtl="0" algn="ctr">
                        <a:spcBef>
                          <a:spcPts val="0"/>
                        </a:spcBef>
                        <a:spcAft>
                          <a:spcPts val="0"/>
                        </a:spcAft>
                        <a:buNone/>
                      </a:pPr>
                      <a:r>
                        <a:rPr lang="en-US" sz="1100" u="none" cap="none" strike="noStrike"/>
                        <a:t>creating connections</a:t>
                      </a:r>
                      <a:endParaRPr/>
                    </a:p>
                    <a:p>
                      <a:pPr indent="0" lvl="0" marL="0" marR="0" rtl="0" algn="ctr">
                        <a:spcBef>
                          <a:spcPts val="0"/>
                        </a:spcBef>
                        <a:spcAft>
                          <a:spcPts val="0"/>
                        </a:spcAft>
                        <a:buNone/>
                      </a:pPr>
                      <a:r>
                        <a:rPr lang="en-US" sz="1100" u="none" cap="none" strike="noStrike"/>
                        <a:t>meaning-making</a:t>
                      </a:r>
                      <a:endParaRPr sz="1100" u="none" cap="none" strike="noStrike">
                        <a:latin typeface="Libre Franklin"/>
                        <a:ea typeface="Libre Franklin"/>
                        <a:cs typeface="Libre Franklin"/>
                        <a:sym typeface="Libre Franklin"/>
                      </a:endParaRPr>
                    </a:p>
                  </a:txBody>
                  <a:tcPr marT="8525" marB="8525" marR="12800" marL="12800" anchor="ctr"/>
                </a:tc>
              </a:tr>
              <a:tr h="475800">
                <a:tc>
                  <a:txBody>
                    <a:bodyPr/>
                    <a:lstStyle/>
                    <a:p>
                      <a:pPr indent="0" lvl="0" marL="0" marR="0" rtl="0" algn="ctr">
                        <a:spcBef>
                          <a:spcPts val="0"/>
                        </a:spcBef>
                        <a:spcAft>
                          <a:spcPts val="0"/>
                        </a:spcAft>
                        <a:buNone/>
                      </a:pPr>
                      <a:r>
                        <a:rPr lang="en-US" sz="1100" u="none" cap="none" strike="noStrike"/>
                        <a:t>Pour Painting</a:t>
                      </a:r>
                      <a:endParaRPr sz="1100" u="none" cap="none" strike="noStrike">
                        <a:latin typeface="Libre Franklin"/>
                        <a:ea typeface="Libre Franklin"/>
                        <a:cs typeface="Libre Franklin"/>
                        <a:sym typeface="Libre Franklin"/>
                      </a:endParaRPr>
                    </a:p>
                  </a:txBody>
                  <a:tcPr marT="8525" marB="8525" marR="12800" marL="12800" anchor="ctr"/>
                </a:tc>
                <a:tc>
                  <a:txBody>
                    <a:bodyPr/>
                    <a:lstStyle/>
                    <a:p>
                      <a:pPr indent="0" lvl="0" marL="0" marR="0" rtl="0" algn="ctr">
                        <a:spcBef>
                          <a:spcPts val="0"/>
                        </a:spcBef>
                        <a:spcAft>
                          <a:spcPts val="0"/>
                        </a:spcAft>
                        <a:buNone/>
                      </a:pPr>
                      <a:r>
                        <a:rPr lang="en-US" sz="1100" u="none" cap="none" strike="noStrike"/>
                        <a:t>emotional regulation</a:t>
                      </a:r>
                      <a:br>
                        <a:rPr lang="en-US" sz="1100" u="none" cap="none" strike="noStrike"/>
                      </a:br>
                      <a:r>
                        <a:rPr lang="en-US" sz="1100" u="none" cap="none" strike="noStrike"/>
                        <a:t>frustration tolerance</a:t>
                      </a:r>
                      <a:endParaRPr/>
                    </a:p>
                    <a:p>
                      <a:pPr indent="0" lvl="0" marL="0" marR="0" rtl="0" algn="ctr">
                        <a:spcBef>
                          <a:spcPts val="0"/>
                        </a:spcBef>
                        <a:spcAft>
                          <a:spcPts val="0"/>
                        </a:spcAft>
                        <a:buNone/>
                      </a:pPr>
                      <a:r>
                        <a:rPr lang="en-US" sz="1100" u="none" cap="none" strike="noStrike"/>
                        <a:t>Positive emotions</a:t>
                      </a:r>
                      <a:endParaRPr sz="1100" u="none" cap="none" strike="noStrike">
                        <a:latin typeface="Libre Franklin"/>
                        <a:ea typeface="Libre Franklin"/>
                        <a:cs typeface="Libre Franklin"/>
                        <a:sym typeface="Libre Franklin"/>
                      </a:endParaRPr>
                    </a:p>
                  </a:txBody>
                  <a:tcPr marT="8525" marB="8525" marR="12800" marL="12800" anchor="ctr"/>
                </a:tc>
              </a:tr>
              <a:tr h="320825">
                <a:tc>
                  <a:txBody>
                    <a:bodyPr/>
                    <a:lstStyle/>
                    <a:p>
                      <a:pPr indent="0" lvl="0" marL="0" marR="0" rtl="0" algn="ctr">
                        <a:spcBef>
                          <a:spcPts val="0"/>
                        </a:spcBef>
                        <a:spcAft>
                          <a:spcPts val="0"/>
                        </a:spcAft>
                        <a:buNone/>
                      </a:pPr>
                      <a:r>
                        <a:rPr lang="en-US" sz="1100" u="none" cap="none" strike="noStrike"/>
                        <a:t>Mantra Stones</a:t>
                      </a:r>
                      <a:endParaRPr sz="1100" u="none" cap="none" strike="noStrike">
                        <a:latin typeface="Libre Franklin"/>
                        <a:ea typeface="Libre Franklin"/>
                        <a:cs typeface="Libre Franklin"/>
                        <a:sym typeface="Libre Franklin"/>
                      </a:endParaRPr>
                    </a:p>
                  </a:txBody>
                  <a:tcPr marT="8525" marB="8525" marR="12800" marL="12800" anchor="ctr"/>
                </a:tc>
                <a:tc>
                  <a:txBody>
                    <a:bodyPr/>
                    <a:lstStyle/>
                    <a:p>
                      <a:pPr indent="0" lvl="0" marL="0" marR="0" rtl="0" algn="ctr">
                        <a:spcBef>
                          <a:spcPts val="0"/>
                        </a:spcBef>
                        <a:spcAft>
                          <a:spcPts val="0"/>
                        </a:spcAft>
                        <a:buNone/>
                      </a:pPr>
                      <a:r>
                        <a:rPr lang="en-US" sz="1100" u="none" cap="none" strike="noStrike"/>
                        <a:t>moving forward</a:t>
                      </a:r>
                      <a:br>
                        <a:rPr lang="en-US" sz="1100" u="none" cap="none" strike="noStrike"/>
                      </a:br>
                      <a:r>
                        <a:rPr lang="en-US" sz="1100" u="none" cap="none" strike="noStrike"/>
                        <a:t>discharging</a:t>
                      </a:r>
                      <a:endParaRPr sz="1100" u="none" cap="none" strike="noStrike">
                        <a:latin typeface="Libre Franklin"/>
                        <a:ea typeface="Libre Franklin"/>
                        <a:cs typeface="Libre Franklin"/>
                        <a:sym typeface="Libre Franklin"/>
                      </a:endParaRPr>
                    </a:p>
                  </a:txBody>
                  <a:tcPr marT="8525" marB="8525" marR="12800" marL="12800" anchor="ctr"/>
                </a:tc>
              </a:tr>
            </a:tbl>
          </a:graphicData>
        </a:graphic>
      </p:graphicFrame>
      <p:sp>
        <p:nvSpPr>
          <p:cNvPr id="252" name="Google Shape;252;p21"/>
          <p:cNvSpPr txBox="1"/>
          <p:nvPr/>
        </p:nvSpPr>
        <p:spPr>
          <a:xfrm>
            <a:off x="664029" y="1135744"/>
            <a:ext cx="3258457" cy="6463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ibre Franklin Medium"/>
                <a:ea typeface="Libre Franklin Medium"/>
                <a:cs typeface="Libre Franklin Medium"/>
                <a:sym typeface="Libre Franklin Medium"/>
              </a:rPr>
              <a:t>Individual sessions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ibre Franklin Medium"/>
                <a:ea typeface="Libre Franklin Medium"/>
                <a:cs typeface="Libre Franklin Medium"/>
                <a:sym typeface="Libre Franklin Medium"/>
              </a:rPr>
              <a:t>Group sessions (IOP)</a:t>
            </a:r>
            <a:endParaRPr/>
          </a:p>
        </p:txBody>
      </p:sp>
      <p:sp>
        <p:nvSpPr>
          <p:cNvPr id="253" name="Google Shape;253;p21"/>
          <p:cNvSpPr txBox="1"/>
          <p:nvPr/>
        </p:nvSpPr>
        <p:spPr>
          <a:xfrm>
            <a:off x="223157" y="1854645"/>
            <a:ext cx="3802743" cy="267765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3"/>
              </a:buClr>
              <a:buSzPts val="1400"/>
              <a:buFont typeface="Arial"/>
              <a:buChar char="•"/>
            </a:pPr>
            <a:r>
              <a:rPr lang="en-US" sz="1400">
                <a:solidFill>
                  <a:schemeClr val="accent3"/>
                </a:solidFill>
                <a:latin typeface="Libre Franklin"/>
                <a:ea typeface="Libre Franklin"/>
                <a:cs typeface="Libre Franklin"/>
                <a:sym typeface="Libre Franklin"/>
              </a:rPr>
              <a:t>Do not have to have prior art experience</a:t>
            </a:r>
            <a:endParaRPr/>
          </a:p>
          <a:p>
            <a:pPr indent="-196850" lvl="0" marL="285750" marR="0" rtl="0" algn="l">
              <a:spcBef>
                <a:spcPts val="0"/>
              </a:spcBef>
              <a:spcAft>
                <a:spcPts val="0"/>
              </a:spcAft>
              <a:buClr>
                <a:schemeClr val="dk1"/>
              </a:buClr>
              <a:buSzPts val="1400"/>
              <a:buFont typeface="Arial"/>
              <a:buNone/>
            </a:pPr>
            <a:r>
              <a:t/>
            </a:r>
            <a:endParaRPr sz="1400">
              <a:solidFill>
                <a:schemeClr val="accent3"/>
              </a:solidFill>
              <a:latin typeface="Libre Franklin"/>
              <a:ea typeface="Libre Franklin"/>
              <a:cs typeface="Libre Franklin"/>
              <a:sym typeface="Libre Franklin"/>
            </a:endParaRPr>
          </a:p>
          <a:p>
            <a:pPr indent="-285750" lvl="0" marL="285750" marR="0" rtl="0" algn="l">
              <a:spcBef>
                <a:spcPts val="0"/>
              </a:spcBef>
              <a:spcAft>
                <a:spcPts val="0"/>
              </a:spcAft>
              <a:buClr>
                <a:schemeClr val="accent3"/>
              </a:buClr>
              <a:buSzPts val="1400"/>
              <a:buFont typeface="Arial"/>
              <a:buChar char="•"/>
            </a:pPr>
            <a:r>
              <a:rPr lang="en-US" sz="1400">
                <a:solidFill>
                  <a:schemeClr val="accent3"/>
                </a:solidFill>
                <a:latin typeface="Libre Franklin"/>
                <a:ea typeface="Libre Franklin"/>
                <a:cs typeface="Libre Franklin"/>
                <a:sym typeface="Libre Franklin"/>
              </a:rPr>
              <a:t>Focus is on the process not the final product</a:t>
            </a:r>
            <a:endParaRPr/>
          </a:p>
          <a:p>
            <a:pPr indent="-196850" lvl="0" marL="285750" marR="0" rtl="0" algn="l">
              <a:spcBef>
                <a:spcPts val="0"/>
              </a:spcBef>
              <a:spcAft>
                <a:spcPts val="0"/>
              </a:spcAft>
              <a:buClr>
                <a:schemeClr val="dk1"/>
              </a:buClr>
              <a:buSzPts val="1400"/>
              <a:buFont typeface="Arial"/>
              <a:buNone/>
            </a:pPr>
            <a:r>
              <a:t/>
            </a:r>
            <a:endParaRPr sz="1400">
              <a:solidFill>
                <a:schemeClr val="accent3"/>
              </a:solidFill>
              <a:latin typeface="Libre Franklin"/>
              <a:ea typeface="Libre Franklin"/>
              <a:cs typeface="Libre Franklin"/>
              <a:sym typeface="Libre Franklin"/>
            </a:endParaRPr>
          </a:p>
          <a:p>
            <a:pPr indent="-285750" lvl="0" marL="285750" marR="0" rtl="0" algn="l">
              <a:spcBef>
                <a:spcPts val="0"/>
              </a:spcBef>
              <a:spcAft>
                <a:spcPts val="0"/>
              </a:spcAft>
              <a:buClr>
                <a:schemeClr val="accent3"/>
              </a:buClr>
              <a:buSzPts val="1400"/>
              <a:buFont typeface="Arial"/>
              <a:buChar char="•"/>
            </a:pPr>
            <a:r>
              <a:rPr lang="en-US" sz="1400">
                <a:solidFill>
                  <a:schemeClr val="accent3"/>
                </a:solidFill>
                <a:latin typeface="Libre Franklin"/>
                <a:ea typeface="Libre Franklin"/>
                <a:cs typeface="Libre Franklin"/>
                <a:sym typeface="Libre Franklin"/>
              </a:rPr>
              <a:t>Assessment during individual intake: Bridge with Path Drawing</a:t>
            </a:r>
            <a:endParaRPr/>
          </a:p>
          <a:p>
            <a:pPr indent="-196850" lvl="0" marL="285750" marR="0" rtl="0" algn="l">
              <a:spcBef>
                <a:spcPts val="0"/>
              </a:spcBef>
              <a:spcAft>
                <a:spcPts val="0"/>
              </a:spcAft>
              <a:buClr>
                <a:schemeClr val="dk1"/>
              </a:buClr>
              <a:buSzPts val="1400"/>
              <a:buFont typeface="Arial"/>
              <a:buNone/>
            </a:pPr>
            <a:r>
              <a:t/>
            </a:r>
            <a:endParaRPr sz="1400">
              <a:solidFill>
                <a:schemeClr val="accent3"/>
              </a:solidFill>
              <a:latin typeface="Libre Franklin"/>
              <a:ea typeface="Libre Franklin"/>
              <a:cs typeface="Libre Franklin"/>
              <a:sym typeface="Libre Franklin"/>
            </a:endParaRPr>
          </a:p>
          <a:p>
            <a:pPr indent="-285750" lvl="0" marL="285750" marR="0" rtl="0" algn="l">
              <a:spcBef>
                <a:spcPts val="0"/>
              </a:spcBef>
              <a:spcAft>
                <a:spcPts val="0"/>
              </a:spcAft>
              <a:buClr>
                <a:schemeClr val="accent3"/>
              </a:buClr>
              <a:buSzPts val="1400"/>
              <a:buFont typeface="Arial"/>
              <a:buChar char="•"/>
            </a:pPr>
            <a:r>
              <a:rPr lang="en-US" sz="1400">
                <a:solidFill>
                  <a:schemeClr val="accent3"/>
                </a:solidFill>
                <a:latin typeface="Libre Franklin"/>
                <a:ea typeface="Libre Franklin"/>
                <a:cs typeface="Libre Franklin"/>
                <a:sym typeface="Libre Franklin"/>
              </a:rPr>
              <a:t>Artmaking is implemented within each session or group for processing, grounding, and working on goals</a:t>
            </a:r>
            <a:endParaRPr/>
          </a:p>
          <a:p>
            <a:pPr indent="-196850" lvl="0" marL="285750" marR="0" rtl="0" algn="l">
              <a:spcBef>
                <a:spcPts val="0"/>
              </a:spcBef>
              <a:spcAft>
                <a:spcPts val="0"/>
              </a:spcAft>
              <a:buClr>
                <a:schemeClr val="dk1"/>
              </a:buClr>
              <a:buSzPts val="1400"/>
              <a:buFont typeface="Arial"/>
              <a:buNone/>
            </a:pPr>
            <a:r>
              <a:t/>
            </a:r>
            <a:endParaRPr sz="1400">
              <a:solidFill>
                <a:schemeClr val="accent3"/>
              </a:solidFill>
              <a:latin typeface="Libre Franklin"/>
              <a:ea typeface="Libre Franklin"/>
              <a:cs typeface="Libre Franklin"/>
              <a:sym typeface="Libre Franklin"/>
            </a:endParaRPr>
          </a:p>
          <a:p>
            <a:pPr indent="-285750" lvl="0" marL="285750" marR="0" rtl="0" algn="l">
              <a:spcBef>
                <a:spcPts val="0"/>
              </a:spcBef>
              <a:spcAft>
                <a:spcPts val="0"/>
              </a:spcAft>
              <a:buClr>
                <a:schemeClr val="accent3"/>
              </a:buClr>
              <a:buSzPts val="1400"/>
              <a:buFont typeface="Arial"/>
              <a:buChar char="•"/>
            </a:pPr>
            <a:r>
              <a:rPr lang="en-US" sz="1400">
                <a:solidFill>
                  <a:schemeClr val="accent3"/>
                </a:solidFill>
                <a:latin typeface="Libre Franklin"/>
                <a:ea typeface="Libre Franklin"/>
                <a:cs typeface="Libre Franklin"/>
                <a:sym typeface="Libre Franklin"/>
              </a:rPr>
              <a:t>Short-term or long-term art pieces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2"/>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92068"/>
              </a:buClr>
              <a:buSzPts val="2800"/>
              <a:buFont typeface="Libre Franklin Medium"/>
              <a:buNone/>
            </a:pPr>
            <a:r>
              <a:rPr lang="en-US"/>
              <a:t>Art Therapy Case Study 1</a:t>
            </a:r>
            <a:endParaRPr/>
          </a:p>
        </p:txBody>
      </p:sp>
      <p:pic>
        <p:nvPicPr>
          <p:cNvPr descr="A mask on a wall&#10;&#10;Description automatically generated" id="259" name="Google Shape;259;p22"/>
          <p:cNvPicPr preferRelativeResize="0"/>
          <p:nvPr/>
        </p:nvPicPr>
        <p:blipFill rotWithShape="1">
          <a:blip r:embed="rId3">
            <a:alphaModFix/>
          </a:blip>
          <a:srcRect b="0" l="0" r="0" t="0"/>
          <a:stretch/>
        </p:blipFill>
        <p:spPr>
          <a:xfrm>
            <a:off x="241756" y="1504870"/>
            <a:ext cx="2131700" cy="2133760"/>
          </a:xfrm>
          <a:prstGeom prst="rect">
            <a:avLst/>
          </a:prstGeom>
          <a:noFill/>
          <a:ln>
            <a:noFill/>
          </a:ln>
        </p:spPr>
      </p:pic>
      <p:pic>
        <p:nvPicPr>
          <p:cNvPr descr="A mask on a black board&#10;&#10;Description automatically generated" id="260" name="Google Shape;260;p22"/>
          <p:cNvPicPr preferRelativeResize="0"/>
          <p:nvPr/>
        </p:nvPicPr>
        <p:blipFill rotWithShape="1">
          <a:blip r:embed="rId4">
            <a:alphaModFix/>
          </a:blip>
          <a:srcRect b="0" l="0" r="0" t="0"/>
          <a:stretch/>
        </p:blipFill>
        <p:spPr>
          <a:xfrm>
            <a:off x="2447616" y="1504869"/>
            <a:ext cx="2140744" cy="2133759"/>
          </a:xfrm>
          <a:prstGeom prst="rect">
            <a:avLst/>
          </a:prstGeom>
          <a:noFill/>
          <a:ln>
            <a:noFill/>
          </a:ln>
        </p:spPr>
      </p:pic>
      <p:pic>
        <p:nvPicPr>
          <p:cNvPr descr="A mask on a wall&#10;&#10;Description automatically generated" id="261" name="Google Shape;261;p22"/>
          <p:cNvPicPr preferRelativeResize="0"/>
          <p:nvPr/>
        </p:nvPicPr>
        <p:blipFill rotWithShape="1">
          <a:blip r:embed="rId5">
            <a:alphaModFix/>
          </a:blip>
          <a:srcRect b="0" l="0" r="0" t="0"/>
          <a:stretch/>
        </p:blipFill>
        <p:spPr>
          <a:xfrm>
            <a:off x="6695217" y="1504868"/>
            <a:ext cx="1901478" cy="2136465"/>
          </a:xfrm>
          <a:prstGeom prst="rect">
            <a:avLst/>
          </a:prstGeom>
          <a:noFill/>
          <a:ln>
            <a:noFill/>
          </a:ln>
        </p:spPr>
      </p:pic>
      <p:pic>
        <p:nvPicPr>
          <p:cNvPr descr="A piece of art on a black board&#10;&#10;Description automatically generated" id="262" name="Google Shape;262;p22"/>
          <p:cNvPicPr preferRelativeResize="0"/>
          <p:nvPr/>
        </p:nvPicPr>
        <p:blipFill rotWithShape="1">
          <a:blip r:embed="rId6">
            <a:alphaModFix/>
          </a:blip>
          <a:srcRect b="0" l="0" r="0" t="0"/>
          <a:stretch/>
        </p:blipFill>
        <p:spPr>
          <a:xfrm>
            <a:off x="4662520" y="1504869"/>
            <a:ext cx="1958537" cy="2137631"/>
          </a:xfrm>
          <a:prstGeom prst="rect">
            <a:avLst/>
          </a:prstGeom>
          <a:noFill/>
          <a:ln>
            <a:noFill/>
          </a:ln>
        </p:spPr>
      </p:pic>
      <p:sp>
        <p:nvSpPr>
          <p:cNvPr id="263" name="Google Shape;263;p22"/>
          <p:cNvSpPr txBox="1"/>
          <p:nvPr/>
        </p:nvSpPr>
        <p:spPr>
          <a:xfrm>
            <a:off x="2262313" y="3917903"/>
            <a:ext cx="46520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Libre Franklin"/>
                <a:ea typeface="Libre Franklin"/>
                <a:cs typeface="Libre Franklin"/>
                <a:sym typeface="Libre Franklin"/>
              </a:rPr>
              <a:t>“The road through hell has brought me home.”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3"/>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92068"/>
              </a:buClr>
              <a:buSzPts val="2800"/>
              <a:buFont typeface="Libre Franklin Medium"/>
              <a:buNone/>
            </a:pPr>
            <a:r>
              <a:rPr lang="en-US"/>
              <a:t>Art Therapy Case Study 2</a:t>
            </a:r>
            <a:endParaRPr/>
          </a:p>
        </p:txBody>
      </p:sp>
      <p:pic>
        <p:nvPicPr>
          <p:cNvPr descr="A blue mask with black handles&#10;&#10;Description automatically generated" id="269" name="Google Shape;269;p23"/>
          <p:cNvPicPr preferRelativeResize="0"/>
          <p:nvPr/>
        </p:nvPicPr>
        <p:blipFill rotWithShape="1">
          <a:blip r:embed="rId3">
            <a:alphaModFix/>
          </a:blip>
          <a:srcRect b="0" l="0" r="0" t="0"/>
          <a:stretch/>
        </p:blipFill>
        <p:spPr>
          <a:xfrm>
            <a:off x="457200" y="1223560"/>
            <a:ext cx="1903362" cy="2690961"/>
          </a:xfrm>
          <a:prstGeom prst="rect">
            <a:avLst/>
          </a:prstGeom>
          <a:noFill/>
          <a:ln>
            <a:noFill/>
          </a:ln>
        </p:spPr>
      </p:pic>
      <p:pic>
        <p:nvPicPr>
          <p:cNvPr descr="A blue mask with white and red pieces on a black surface&#10;&#10;Description automatically generated" id="270" name="Google Shape;270;p23"/>
          <p:cNvPicPr preferRelativeResize="0"/>
          <p:nvPr/>
        </p:nvPicPr>
        <p:blipFill rotWithShape="1">
          <a:blip r:embed="rId4">
            <a:alphaModFix/>
          </a:blip>
          <a:srcRect b="0" l="0" r="0" t="0"/>
          <a:stretch/>
        </p:blipFill>
        <p:spPr>
          <a:xfrm>
            <a:off x="2513172" y="1223560"/>
            <a:ext cx="1685665" cy="2690961"/>
          </a:xfrm>
          <a:prstGeom prst="rect">
            <a:avLst/>
          </a:prstGeom>
          <a:noFill/>
          <a:ln>
            <a:noFill/>
          </a:ln>
        </p:spPr>
      </p:pic>
      <p:pic>
        <p:nvPicPr>
          <p:cNvPr descr="A blue mask with black writing on it&#10;&#10;Description automatically generated" id="271" name="Google Shape;271;p23"/>
          <p:cNvPicPr preferRelativeResize="0"/>
          <p:nvPr/>
        </p:nvPicPr>
        <p:blipFill rotWithShape="1">
          <a:blip r:embed="rId5">
            <a:alphaModFix/>
          </a:blip>
          <a:srcRect b="0" l="0" r="0" t="0"/>
          <a:stretch/>
        </p:blipFill>
        <p:spPr>
          <a:xfrm rot="5400000">
            <a:off x="4015077" y="1559931"/>
            <a:ext cx="2690961" cy="2018220"/>
          </a:xfrm>
          <a:prstGeom prst="rect">
            <a:avLst/>
          </a:prstGeom>
          <a:noFill/>
          <a:ln>
            <a:noFill/>
          </a:ln>
        </p:spPr>
      </p:pic>
      <p:pic>
        <p:nvPicPr>
          <p:cNvPr id="272" name="Google Shape;272;p23"/>
          <p:cNvPicPr preferRelativeResize="0"/>
          <p:nvPr/>
        </p:nvPicPr>
        <p:blipFill rotWithShape="1">
          <a:blip r:embed="rId6">
            <a:alphaModFix/>
          </a:blip>
          <a:srcRect b="0" l="0" r="0" t="0"/>
          <a:stretch/>
        </p:blipFill>
        <p:spPr>
          <a:xfrm>
            <a:off x="6522278" y="1223560"/>
            <a:ext cx="2199677" cy="269637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24"/>
          <p:cNvPicPr preferRelativeResize="0"/>
          <p:nvPr/>
        </p:nvPicPr>
        <p:blipFill rotWithShape="1">
          <a:blip r:embed="rId3">
            <a:alphaModFix/>
          </a:blip>
          <a:srcRect b="0" l="0" r="0" t="0"/>
          <a:stretch/>
        </p:blipFill>
        <p:spPr>
          <a:xfrm>
            <a:off x="667947" y="223365"/>
            <a:ext cx="7808105" cy="432071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5"/>
          <p:cNvSpPr txBox="1"/>
          <p:nvPr/>
        </p:nvSpPr>
        <p:spPr>
          <a:xfrm>
            <a:off x="1984972" y="1674075"/>
            <a:ext cx="59046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0">
                <a:solidFill>
                  <a:schemeClr val="dk1"/>
                </a:solidFill>
                <a:latin typeface="Libre Franklin"/>
                <a:ea typeface="Libre Franklin"/>
                <a:cs typeface="Libre Franklin"/>
                <a:sym typeface="Libre Franklin"/>
              </a:rPr>
              <a:t>QUESTIONS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6"/>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92068"/>
              </a:buClr>
              <a:buSzPts val="2800"/>
              <a:buFont typeface="Libre Franklin Medium"/>
              <a:buNone/>
            </a:pPr>
            <a:r>
              <a:rPr lang="en-US"/>
              <a:t>References</a:t>
            </a:r>
            <a:endParaRPr/>
          </a:p>
        </p:txBody>
      </p:sp>
      <p:sp>
        <p:nvSpPr>
          <p:cNvPr id="288" name="Google Shape;288;p26"/>
          <p:cNvSpPr txBox="1"/>
          <p:nvPr>
            <p:ph idx="1" type="body"/>
          </p:nvPr>
        </p:nvSpPr>
        <p:spPr>
          <a:xfrm>
            <a:off x="457200" y="1123952"/>
            <a:ext cx="8229600" cy="3276599"/>
          </a:xfrm>
          <a:prstGeom prst="rect">
            <a:avLst/>
          </a:prstGeom>
          <a:noFill/>
          <a:ln>
            <a:noFill/>
          </a:ln>
        </p:spPr>
        <p:txBody>
          <a:bodyPr anchorCtr="0" anchor="t" bIns="45700" lIns="91425" spcFirstLastPara="1" rIns="91425" wrap="square" tIns="45700">
            <a:noAutofit/>
          </a:bodyPr>
          <a:lstStyle/>
          <a:p>
            <a:pPr indent="-342905" lvl="0" marL="342905" rtl="0" algn="l">
              <a:spcBef>
                <a:spcPts val="0"/>
              </a:spcBef>
              <a:spcAft>
                <a:spcPts val="0"/>
              </a:spcAft>
              <a:buClr>
                <a:srgbClr val="582831"/>
              </a:buClr>
              <a:buSzPts val="1250"/>
              <a:buFont typeface="Arial"/>
              <a:buChar char="•"/>
            </a:pPr>
            <a:r>
              <a:rPr b="0" i="0" lang="en-US" sz="1000">
                <a:solidFill>
                  <a:schemeClr val="accent3"/>
                </a:solidFill>
                <a:latin typeface="Libre Franklin"/>
                <a:ea typeface="Libre Franklin"/>
                <a:cs typeface="Libre Franklin"/>
                <a:sym typeface="Libre Franklin"/>
              </a:rPr>
              <a:t>DeGraba TJ, Williams K, Koffman R, Bell JL, Pettit W, Kelly JP, Dittmer TA, Nussbaum G, Grammer G, Bleiberg J, French LM, Pickett TC. Efficacy of an Interdisciplinary Intensive Outpatient Program in Treating Combat-Related Traumatic Brain Injury and Psychological Health Conditions. Front Neurol. 2021 Jan 18;11:580182. doi: 10.3389/fneur.2020.580182. PMID: 33536993; PMCID: PMC7848806.</a:t>
            </a:r>
            <a:endParaRPr/>
          </a:p>
          <a:p>
            <a:pPr indent="-342905" lvl="0" marL="342905" rtl="0" algn="l">
              <a:spcBef>
                <a:spcPts val="200"/>
              </a:spcBef>
              <a:spcAft>
                <a:spcPts val="0"/>
              </a:spcAft>
              <a:buClr>
                <a:srgbClr val="582831"/>
              </a:buClr>
              <a:buSzPts val="1250"/>
              <a:buFont typeface="Arial"/>
              <a:buChar char="•"/>
            </a:pPr>
            <a:r>
              <a:rPr b="0" i="0" lang="en-US" sz="1000">
                <a:solidFill>
                  <a:schemeClr val="accent3"/>
                </a:solidFill>
                <a:latin typeface="Libre Franklin"/>
                <a:ea typeface="Libre Franklin"/>
                <a:cs typeface="Libre Franklin"/>
                <a:sym typeface="Libre Franklin"/>
              </a:rPr>
              <a:t>Kinney AR, Adams RS, Caban JJ, DeGraba TJ, Pickett T, Hoover P. Intensive Outpatient Program Response Among Service Members With Mild Traumatic Brain Injury: Change Between Distinct Post-Concussive Symptom Subgroups. Arch Phys Med Rehabil. 2023 Jun;104(6):892-901. doi: 10.1016/j.apmr.2022.12.191. Epub 2023 Jan 11. PMID: 36639092.</a:t>
            </a:r>
            <a:endParaRPr/>
          </a:p>
          <a:p>
            <a:pPr indent="-342905" lvl="0" marL="342905" rtl="0" algn="l">
              <a:spcBef>
                <a:spcPts val="200"/>
              </a:spcBef>
              <a:spcAft>
                <a:spcPts val="0"/>
              </a:spcAft>
              <a:buClr>
                <a:srgbClr val="582831"/>
              </a:buClr>
              <a:buSzPts val="1250"/>
              <a:buFont typeface="Arial"/>
              <a:buChar char="•"/>
            </a:pPr>
            <a:r>
              <a:rPr b="0" i="0" lang="en-US" sz="1000">
                <a:solidFill>
                  <a:schemeClr val="accent3"/>
                </a:solidFill>
                <a:latin typeface="Libre Franklin"/>
                <a:ea typeface="Libre Franklin"/>
                <a:cs typeface="Libre Franklin"/>
                <a:sym typeface="Libre Franklin"/>
              </a:rPr>
              <a:t>Janak JC, Cooper DB, Bowles AO, Alamgir AH, Cooper SP, Gabriel KP, Pérez A, Orman JA. Completion of Multidisciplinary Treatment for Persistent Postconcussive Symptoms Is Associated With Reduced Symptom Burden. J Head Trauma Rehabil. 2017 Jan/Feb;32(1):1-15. doi: 10.1097/HTR.0000000000000202. PMID: 26709579.</a:t>
            </a:r>
            <a:endParaRPr/>
          </a:p>
          <a:p>
            <a:pPr indent="-342905" lvl="0" marL="342905" rtl="0" algn="l">
              <a:spcBef>
                <a:spcPts val="200"/>
              </a:spcBef>
              <a:spcAft>
                <a:spcPts val="0"/>
              </a:spcAft>
              <a:buClr>
                <a:srgbClr val="582831"/>
              </a:buClr>
              <a:buSzPts val="1250"/>
              <a:buFont typeface="Arial"/>
              <a:buChar char="•"/>
            </a:pPr>
            <a:r>
              <a:rPr b="0" i="0" lang="en-US" sz="1000" u="none" strike="noStrike">
                <a:solidFill>
                  <a:schemeClr val="accent3"/>
                </a:solidFill>
                <a:latin typeface="Libre Franklin"/>
                <a:ea typeface="Libre Franklin"/>
                <a:cs typeface="Libre Franklin"/>
                <a:sym typeface="Libre Franklin"/>
              </a:rPr>
              <a:t>Jones, J. P., Drass, J. M., &amp; Kaimal, G. (2019). Art therapy for military service members with post-traumatic stress and traumatic brain injury: Three case reports highlighting trajectories of treatment and recovery. The Arts in Psychotherapy, 63, 18-30. https://doi.org/10.1016/j.aip.2019.04.004.</a:t>
            </a:r>
            <a:endParaRPr/>
          </a:p>
          <a:p>
            <a:pPr indent="-342905" lvl="0" marL="342905" rtl="0" algn="l">
              <a:spcBef>
                <a:spcPts val="200"/>
              </a:spcBef>
              <a:spcAft>
                <a:spcPts val="0"/>
              </a:spcAft>
              <a:buSzPts val="1250"/>
              <a:buChar char="•"/>
            </a:pPr>
            <a:r>
              <a:rPr b="0" i="0" lang="en-US" sz="1000" u="none" strike="noStrike">
                <a:solidFill>
                  <a:schemeClr val="accent3"/>
                </a:solidFill>
                <a:latin typeface="Libre Franklin"/>
                <a:ea typeface="Libre Franklin"/>
                <a:cs typeface="Libre Franklin"/>
                <a:sym typeface="Libre Franklin"/>
              </a:rPr>
              <a:t>Jones, J. P., Walker, M. S., Drass, J. M., &amp; Kaimal, G. (2018). Art therapy interventions for active duty military service members with post-traumatic stress disorder and traumatic brain injury. </a:t>
            </a:r>
            <a:r>
              <a:rPr b="0" i="1" lang="en-US" sz="1000" u="none" strike="noStrike">
                <a:solidFill>
                  <a:schemeClr val="accent3"/>
                </a:solidFill>
                <a:latin typeface="Libre Franklin"/>
                <a:ea typeface="Libre Franklin"/>
                <a:cs typeface="Libre Franklin"/>
                <a:sym typeface="Libre Franklin"/>
              </a:rPr>
              <a:t>International Journal of Art Therapy, 23</a:t>
            </a:r>
            <a:r>
              <a:rPr b="0" i="0" lang="en-US" sz="1000" u="none" strike="noStrike">
                <a:solidFill>
                  <a:schemeClr val="accent3"/>
                </a:solidFill>
                <a:latin typeface="Libre Franklin"/>
                <a:ea typeface="Libre Franklin"/>
                <a:cs typeface="Libre Franklin"/>
                <a:sym typeface="Libre Franklin"/>
              </a:rPr>
              <a:t>(2), 70–85. https://doi.org/10.1080/17454832.2017.1388263</a:t>
            </a:r>
            <a:endParaRPr/>
          </a:p>
          <a:p>
            <a:pPr indent="-342905" lvl="0" marL="342905" rtl="0" algn="l">
              <a:spcBef>
                <a:spcPts val="200"/>
              </a:spcBef>
              <a:spcAft>
                <a:spcPts val="0"/>
              </a:spcAft>
              <a:buSzPts val="1250"/>
              <a:buChar char="•"/>
            </a:pPr>
            <a:r>
              <a:rPr b="0" i="0" lang="en-US" sz="1000" u="none" strike="noStrike">
                <a:solidFill>
                  <a:schemeClr val="accent3"/>
                </a:solidFill>
                <a:latin typeface="Libre Franklin"/>
                <a:ea typeface="Libre Franklin"/>
                <a:cs typeface="Libre Franklin"/>
                <a:sym typeface="Libre Franklin"/>
              </a:rPr>
              <a:t>Walker, M. S., Kaimal, G., Gonzaga, A. M., Myers-Coffman, K. A., &amp; DeGraba, T. J. (2017). Active-duty military service members’ visual representations of PTSD and TBI in masks. 26</a:t>
            </a:r>
            <a:r>
              <a:rPr lang="en-US" sz="1000">
                <a:solidFill>
                  <a:schemeClr val="accent3"/>
                </a:solidFill>
                <a:latin typeface="Libre Franklin"/>
                <a:ea typeface="Libre Franklin"/>
                <a:cs typeface="Libre Franklin"/>
                <a:sym typeface="Libre Franklin"/>
              </a:rPr>
              <a:t> </a:t>
            </a:r>
            <a:r>
              <a:rPr b="0" i="1" lang="en-US" sz="1000" u="none" strike="noStrike">
                <a:solidFill>
                  <a:schemeClr val="accent3"/>
                </a:solidFill>
                <a:latin typeface="Libre Franklin"/>
                <a:ea typeface="Libre Franklin"/>
                <a:cs typeface="Libre Franklin"/>
                <a:sym typeface="Libre Franklin"/>
              </a:rPr>
              <a:t>International Journal of Qualitative Studies on Health and Well-Being, 12</a:t>
            </a:r>
            <a:r>
              <a:rPr b="0" i="0" lang="en-US" sz="1000" u="none" strike="noStrike">
                <a:solidFill>
                  <a:schemeClr val="accent3"/>
                </a:solidFill>
                <a:latin typeface="Libre Franklin"/>
                <a:ea typeface="Libre Franklin"/>
                <a:cs typeface="Libre Franklin"/>
                <a:sym typeface="Libre Franklin"/>
              </a:rPr>
              <a:t>(1), 1267317. https://doi.org/10.1080/17482631.2016.1267317</a:t>
            </a:r>
            <a:endParaRPr/>
          </a:p>
          <a:p>
            <a:pPr indent="-342905" lvl="0" marL="342905" rtl="0" algn="l">
              <a:spcBef>
                <a:spcPts val="200"/>
              </a:spcBef>
              <a:spcAft>
                <a:spcPts val="0"/>
              </a:spcAft>
              <a:buSzPts val="1250"/>
              <a:buChar char="•"/>
            </a:pPr>
            <a:r>
              <a:rPr b="0" i="0" lang="en-US" sz="1000" u="none" strike="noStrike">
                <a:solidFill>
                  <a:schemeClr val="accent3"/>
                </a:solidFill>
                <a:latin typeface="Libre Franklin"/>
                <a:ea typeface="Libre Franklin"/>
                <a:cs typeface="Libre Franklin"/>
                <a:sym typeface="Libre Franklin"/>
              </a:rPr>
              <a:t>Walker, M. S., Kaimal, G., Koffman, R., &amp; DeGraba, T. J. (2016). Art therapy for PTSD and TBI: A senior active duty military service member’s therapeutic journey. </a:t>
            </a:r>
            <a:r>
              <a:rPr b="0" i="1" lang="en-US" sz="1000" u="none" strike="noStrike">
                <a:solidFill>
                  <a:schemeClr val="accent3"/>
                </a:solidFill>
                <a:latin typeface="Libre Franklin"/>
                <a:ea typeface="Libre Franklin"/>
                <a:cs typeface="Libre Franklin"/>
                <a:sym typeface="Libre Franklin"/>
              </a:rPr>
              <a:t>The Arts in Psychotherapy, 49</a:t>
            </a:r>
            <a:r>
              <a:rPr b="0" i="0" lang="en-US" sz="1000" u="none" strike="noStrike">
                <a:solidFill>
                  <a:schemeClr val="accent3"/>
                </a:solidFill>
                <a:latin typeface="Libre Franklin"/>
                <a:ea typeface="Libre Franklin"/>
                <a:cs typeface="Libre Franklin"/>
                <a:sym typeface="Libre Franklin"/>
              </a:rPr>
              <a:t>, 10–18. https://doi.org/10.1016/j.aip.2016.05.015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92068"/>
              </a:buClr>
              <a:buSzPts val="2800"/>
              <a:buFont typeface="Libre Franklin Medium"/>
              <a:buNone/>
            </a:pPr>
            <a:r>
              <a:rPr lang="en-US"/>
              <a:t>Disclosure</a:t>
            </a:r>
            <a:endParaRPr/>
          </a:p>
        </p:txBody>
      </p:sp>
      <p:sp>
        <p:nvSpPr>
          <p:cNvPr id="101" name="Google Shape;101;p3"/>
          <p:cNvSpPr txBox="1"/>
          <p:nvPr>
            <p:ph idx="1" type="body"/>
          </p:nvPr>
        </p:nvSpPr>
        <p:spPr>
          <a:xfrm>
            <a:off x="457200" y="1123952"/>
            <a:ext cx="8229600" cy="3276599"/>
          </a:xfrm>
          <a:prstGeom prst="rect">
            <a:avLst/>
          </a:prstGeom>
          <a:noFill/>
          <a:ln>
            <a:noFill/>
          </a:ln>
        </p:spPr>
        <p:txBody>
          <a:bodyPr anchorCtr="0" anchor="t" bIns="45700" lIns="91425" spcFirstLastPara="1" rIns="91425" wrap="square" tIns="45700">
            <a:normAutofit/>
          </a:bodyPr>
          <a:lstStyle/>
          <a:p>
            <a:pPr indent="-342905" lvl="0" marL="342905" rtl="0" algn="l">
              <a:spcBef>
                <a:spcPts val="0"/>
              </a:spcBef>
              <a:spcAft>
                <a:spcPts val="0"/>
              </a:spcAft>
              <a:buClr>
                <a:srgbClr val="582831"/>
              </a:buClr>
              <a:buSzPts val="2750"/>
              <a:buFont typeface="Arial"/>
              <a:buChar char="•"/>
            </a:pPr>
            <a:r>
              <a:rPr lang="en-US"/>
              <a:t>Conflict of Interests: None</a:t>
            </a:r>
            <a:endParaRPr/>
          </a:p>
          <a:p>
            <a:pPr indent="-342905" lvl="0" marL="342905" rtl="0" algn="l">
              <a:spcBef>
                <a:spcPts val="440"/>
              </a:spcBef>
              <a:spcAft>
                <a:spcPts val="0"/>
              </a:spcAft>
              <a:buClr>
                <a:srgbClr val="582831"/>
              </a:buClr>
              <a:buSzPts val="2750"/>
              <a:buFont typeface="Arial"/>
              <a:buChar char="•"/>
            </a:pPr>
            <a:r>
              <a:rPr lang="en-US"/>
              <a:t>The views expressed in this presentation are those of the authors and do not reflect the official policy of the Department of the Army, Department of Defense, Defense Health Agency, or the U.S. Government</a:t>
            </a:r>
            <a:endParaRPr/>
          </a:p>
          <a:p>
            <a:pPr indent="-342905" lvl="0" marL="342905" rtl="0" algn="l">
              <a:spcBef>
                <a:spcPts val="440"/>
              </a:spcBef>
              <a:spcAft>
                <a:spcPts val="0"/>
              </a:spcAft>
              <a:buClr>
                <a:srgbClr val="582831"/>
              </a:buClr>
              <a:buSzPts val="2750"/>
              <a:buFont typeface="Arial"/>
              <a:buChar char="•"/>
            </a:pPr>
            <a:r>
              <a:rPr lang="en-US"/>
              <a:t>No relevant financial relationships exist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txBox="1"/>
          <p:nvPr/>
        </p:nvSpPr>
        <p:spPr>
          <a:xfrm>
            <a:off x="740118" y="990600"/>
            <a:ext cx="7225095" cy="313932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Libre Franklin"/>
                <a:ea typeface="Libre Franklin"/>
                <a:cs typeface="Libre Franklin"/>
                <a:sym typeface="Libre Franklin"/>
              </a:rPr>
              <a:t>Define Traumatic Brain Injury (TBI) services available across the military setting</a:t>
            </a:r>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Libre Franklin"/>
                <a:ea typeface="Libre Franklin"/>
                <a:cs typeface="Libre Franklin"/>
                <a:sym typeface="Libre Franklin"/>
              </a:rPr>
              <a:t>Explore the research mission &amp; focus of the Defense Intrepid Network (DIN) &amp; Traumatic Brain Injury Center of Excellence (TBICoE)</a:t>
            </a:r>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Libre Franklin"/>
                <a:ea typeface="Libre Franklin"/>
                <a:cs typeface="Libre Franklin"/>
                <a:sym typeface="Libre Franklin"/>
              </a:rPr>
              <a:t>Describe the interdisciplinary treatment program at the Intrepid Spirit Center – Fort Carson (ISC)</a:t>
            </a:r>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Libre Franklin"/>
                <a:ea typeface="Libre Franklin"/>
                <a:cs typeface="Libre Franklin"/>
                <a:sym typeface="Libre Franklin"/>
              </a:rPr>
              <a:t>Share unique cases &amp; Art Therapy services provided at the ISC</a:t>
            </a:r>
            <a:endParaRPr/>
          </a:p>
        </p:txBody>
      </p:sp>
      <p:sp>
        <p:nvSpPr>
          <p:cNvPr id="107" name="Google Shape;107;p4"/>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92068"/>
              </a:buClr>
              <a:buSzPts val="2800"/>
              <a:buFont typeface="Libre Franklin Medium"/>
              <a:buNone/>
            </a:pPr>
            <a:r>
              <a:rPr lang="en-US"/>
              <a:t>Objectives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5"/>
          <p:cNvPicPr preferRelativeResize="0"/>
          <p:nvPr/>
        </p:nvPicPr>
        <p:blipFill rotWithShape="1">
          <a:blip r:embed="rId3">
            <a:alphaModFix/>
          </a:blip>
          <a:srcRect b="0" l="0" r="0" t="0"/>
          <a:stretch/>
        </p:blipFill>
        <p:spPr>
          <a:xfrm>
            <a:off x="1857375" y="378495"/>
            <a:ext cx="5549555" cy="40291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6"/>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92068"/>
              </a:buClr>
              <a:buSzPts val="2800"/>
              <a:buFont typeface="Libre Franklin Medium"/>
              <a:buNone/>
            </a:pPr>
            <a:r>
              <a:rPr lang="en-US"/>
              <a:t>Intrepid Spirit Center Mission	</a:t>
            </a:r>
            <a:endParaRPr/>
          </a:p>
        </p:txBody>
      </p:sp>
      <p:sp>
        <p:nvSpPr>
          <p:cNvPr id="118" name="Google Shape;118;p6"/>
          <p:cNvSpPr txBox="1"/>
          <p:nvPr>
            <p:ph idx="1" type="body"/>
          </p:nvPr>
        </p:nvSpPr>
        <p:spPr>
          <a:xfrm>
            <a:off x="457200" y="1123950"/>
            <a:ext cx="8229600" cy="3276600"/>
          </a:xfrm>
          <a:prstGeom prst="rect">
            <a:avLst/>
          </a:prstGeom>
          <a:noFill/>
          <a:ln>
            <a:noFill/>
          </a:ln>
        </p:spPr>
        <p:txBody>
          <a:bodyPr anchorCtr="0" anchor="t" bIns="45700" lIns="91425" spcFirstLastPara="1" rIns="91425" wrap="square" tIns="45700">
            <a:normAutofit/>
          </a:bodyPr>
          <a:lstStyle/>
          <a:p>
            <a:pPr indent="-342905" lvl="0" marL="342905" rtl="0" algn="l">
              <a:spcBef>
                <a:spcPts val="0"/>
              </a:spcBef>
              <a:spcAft>
                <a:spcPts val="0"/>
              </a:spcAft>
              <a:buClr>
                <a:srgbClr val="582831"/>
              </a:buClr>
              <a:buSzPts val="2750"/>
              <a:buFont typeface="Arial"/>
              <a:buChar char="•"/>
            </a:pPr>
            <a:r>
              <a:rPr b="1" lang="en-US"/>
              <a:t>DIN Mission: </a:t>
            </a:r>
            <a:r>
              <a:rPr lang="en-US"/>
              <a:t>To improve the lives of patients and families impacted by TBI through integrated clinical practice, research, and education.</a:t>
            </a:r>
            <a:endParaRPr/>
          </a:p>
          <a:p>
            <a:pPr indent="-342905" lvl="0" marL="342905" rtl="0" algn="l">
              <a:spcBef>
                <a:spcPts val="440"/>
              </a:spcBef>
              <a:spcAft>
                <a:spcPts val="0"/>
              </a:spcAft>
              <a:buClr>
                <a:srgbClr val="582831"/>
              </a:buClr>
              <a:buSzPts val="2750"/>
              <a:buFont typeface="Arial"/>
              <a:buChar char="•"/>
            </a:pPr>
            <a:r>
              <a:rPr b="1" lang="en-US"/>
              <a:t>DIN Vision: </a:t>
            </a:r>
            <a:r>
              <a:rPr lang="en-US"/>
              <a:t>To be the global leading network for TBI and brain health clinical care, research, and education for military members and beneficiaries.</a:t>
            </a:r>
            <a:endParaRPr/>
          </a:p>
          <a:p>
            <a:pPr indent="-342905" lvl="0" marL="342905" rtl="0" algn="l">
              <a:spcBef>
                <a:spcPts val="440"/>
              </a:spcBef>
              <a:spcAft>
                <a:spcPts val="0"/>
              </a:spcAft>
              <a:buClr>
                <a:srgbClr val="582831"/>
              </a:buClr>
              <a:buSzPts val="2750"/>
              <a:buFont typeface="Arial"/>
              <a:buChar char="•"/>
            </a:pPr>
            <a:r>
              <a:rPr lang="en-US"/>
              <a:t>Fort Carson: One of 10 regional ISC’s in the DIN</a:t>
            </a:r>
            <a:endParaRPr/>
          </a:p>
          <a:p>
            <a:pPr indent="-168279" lvl="0" marL="342905" rtl="0" algn="l">
              <a:spcBef>
                <a:spcPts val="440"/>
              </a:spcBef>
              <a:spcAft>
                <a:spcPts val="0"/>
              </a:spcAft>
              <a:buClr>
                <a:srgbClr val="582831"/>
              </a:buClr>
              <a:buSzPts val="2750"/>
              <a:buFont typeface="Arial"/>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7"/>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51C48"/>
              </a:buClr>
              <a:buSzPts val="2800"/>
              <a:buFont typeface="Libre Franklin Medium"/>
              <a:buNone/>
            </a:pPr>
            <a:r>
              <a:rPr lang="en-US"/>
              <a:t>Intrepid Spirit Center – Fort Carson Goals</a:t>
            </a:r>
            <a:endParaRPr/>
          </a:p>
        </p:txBody>
      </p:sp>
      <p:sp>
        <p:nvSpPr>
          <p:cNvPr id="124" name="Google Shape;124;p7"/>
          <p:cNvSpPr txBox="1"/>
          <p:nvPr>
            <p:ph idx="1" type="body"/>
          </p:nvPr>
        </p:nvSpPr>
        <p:spPr>
          <a:xfrm>
            <a:off x="457203" y="1123950"/>
            <a:ext cx="4038601" cy="3276600"/>
          </a:xfrm>
          <a:prstGeom prst="rect">
            <a:avLst/>
          </a:prstGeom>
          <a:noFill/>
          <a:ln>
            <a:noFill/>
          </a:ln>
        </p:spPr>
        <p:txBody>
          <a:bodyPr anchorCtr="0" anchor="t" bIns="45700" lIns="91425" spcFirstLastPara="1" rIns="91425" wrap="square" tIns="45700">
            <a:normAutofit fontScale="62500" lnSpcReduction="20000"/>
          </a:bodyPr>
          <a:lstStyle/>
          <a:p>
            <a:pPr indent="-342905" lvl="0" marL="342905" rtl="0" algn="l">
              <a:spcBef>
                <a:spcPts val="0"/>
              </a:spcBef>
              <a:spcAft>
                <a:spcPts val="0"/>
              </a:spcAft>
              <a:buClr>
                <a:srgbClr val="582831"/>
              </a:buClr>
              <a:buSzPct val="125000"/>
              <a:buFont typeface="Arial"/>
              <a:buChar char="•"/>
            </a:pPr>
            <a:r>
              <a:rPr lang="en-US"/>
              <a:t>Develop short- and long-term strategies</a:t>
            </a:r>
            <a:endParaRPr/>
          </a:p>
          <a:p>
            <a:pPr indent="-285753" lvl="1" marL="742960" rtl="0" algn="l">
              <a:spcBef>
                <a:spcPts val="250"/>
              </a:spcBef>
              <a:spcAft>
                <a:spcPts val="0"/>
              </a:spcAft>
              <a:buSzPct val="100000"/>
              <a:buChar char="▪"/>
            </a:pPr>
            <a:r>
              <a:rPr lang="en-US"/>
              <a:t>Symptom management </a:t>
            </a:r>
            <a:endParaRPr/>
          </a:p>
          <a:p>
            <a:pPr indent="-285753" lvl="1" marL="742960" rtl="0" algn="l">
              <a:spcBef>
                <a:spcPts val="250"/>
              </a:spcBef>
              <a:spcAft>
                <a:spcPts val="0"/>
              </a:spcAft>
              <a:buSzPct val="100000"/>
              <a:buChar char="▪"/>
            </a:pPr>
            <a:r>
              <a:rPr lang="en-US"/>
              <a:t>Health maintenance</a:t>
            </a:r>
            <a:endParaRPr/>
          </a:p>
          <a:p>
            <a:pPr indent="-285753" lvl="1" marL="742960" rtl="0" algn="l">
              <a:spcBef>
                <a:spcPts val="250"/>
              </a:spcBef>
              <a:spcAft>
                <a:spcPts val="0"/>
              </a:spcAft>
              <a:buSzPct val="100000"/>
              <a:buChar char="▪"/>
            </a:pPr>
            <a:r>
              <a:rPr lang="en-US"/>
              <a:t>Balanced lifestyle</a:t>
            </a:r>
            <a:endParaRPr/>
          </a:p>
          <a:p>
            <a:pPr indent="-342905" lvl="0" marL="342905" rtl="0" algn="l">
              <a:spcBef>
                <a:spcPts val="275"/>
              </a:spcBef>
              <a:spcAft>
                <a:spcPts val="0"/>
              </a:spcAft>
              <a:buClr>
                <a:srgbClr val="582831"/>
              </a:buClr>
              <a:buSzPct val="125000"/>
              <a:buFont typeface="Arial"/>
              <a:buChar char="•"/>
            </a:pPr>
            <a:r>
              <a:rPr lang="en-US"/>
              <a:t>Recover</a:t>
            </a:r>
            <a:endParaRPr/>
          </a:p>
          <a:p>
            <a:pPr indent="-285753" lvl="1" marL="742960" rtl="0" algn="l">
              <a:spcBef>
                <a:spcPts val="250"/>
              </a:spcBef>
              <a:spcAft>
                <a:spcPts val="0"/>
              </a:spcAft>
              <a:buSzPct val="100000"/>
              <a:buChar char="▪"/>
            </a:pPr>
            <a:r>
              <a:rPr lang="en-US"/>
              <a:t>Activities of daily living</a:t>
            </a:r>
            <a:endParaRPr/>
          </a:p>
          <a:p>
            <a:pPr indent="-285753" lvl="1" marL="742960" rtl="0" algn="l">
              <a:spcBef>
                <a:spcPts val="250"/>
              </a:spcBef>
              <a:spcAft>
                <a:spcPts val="0"/>
              </a:spcAft>
              <a:buSzPct val="100000"/>
              <a:buChar char="▪"/>
            </a:pPr>
            <a:r>
              <a:rPr lang="en-US"/>
              <a:t>Occupational tasks</a:t>
            </a:r>
            <a:endParaRPr/>
          </a:p>
          <a:p>
            <a:pPr indent="-285753" lvl="1" marL="742960" rtl="0" algn="l">
              <a:spcBef>
                <a:spcPts val="250"/>
              </a:spcBef>
              <a:spcAft>
                <a:spcPts val="0"/>
              </a:spcAft>
              <a:buSzPct val="100000"/>
              <a:buChar char="▪"/>
            </a:pPr>
            <a:r>
              <a:rPr lang="en-US"/>
              <a:t>Leisure pursuits</a:t>
            </a:r>
            <a:endParaRPr/>
          </a:p>
          <a:p>
            <a:pPr indent="-342905" lvl="0" marL="342905" rtl="0" algn="l">
              <a:spcBef>
                <a:spcPts val="275"/>
              </a:spcBef>
              <a:spcAft>
                <a:spcPts val="0"/>
              </a:spcAft>
              <a:buClr>
                <a:srgbClr val="582831"/>
              </a:buClr>
              <a:buSzPct val="125000"/>
              <a:buFont typeface="Arial"/>
              <a:buChar char="•"/>
            </a:pPr>
            <a:r>
              <a:rPr lang="en-US"/>
              <a:t>Learn management strategies</a:t>
            </a:r>
            <a:endParaRPr/>
          </a:p>
          <a:p>
            <a:pPr indent="-285753" lvl="1" marL="742960" rtl="0" algn="l">
              <a:spcBef>
                <a:spcPts val="250"/>
              </a:spcBef>
              <a:spcAft>
                <a:spcPts val="0"/>
              </a:spcAft>
              <a:buSzPct val="100000"/>
              <a:buChar char="▪"/>
            </a:pPr>
            <a:r>
              <a:rPr lang="en-US"/>
              <a:t>Physical</a:t>
            </a:r>
            <a:endParaRPr/>
          </a:p>
          <a:p>
            <a:pPr indent="-285753" lvl="1" marL="742960" rtl="0" algn="l">
              <a:spcBef>
                <a:spcPts val="250"/>
              </a:spcBef>
              <a:spcAft>
                <a:spcPts val="0"/>
              </a:spcAft>
              <a:buSzPct val="100000"/>
              <a:buChar char="▪"/>
            </a:pPr>
            <a:r>
              <a:rPr lang="en-US"/>
              <a:t>Emotional</a:t>
            </a:r>
            <a:endParaRPr/>
          </a:p>
          <a:p>
            <a:pPr indent="-285753" lvl="1" marL="742960" rtl="0" algn="l">
              <a:spcBef>
                <a:spcPts val="250"/>
              </a:spcBef>
              <a:spcAft>
                <a:spcPts val="0"/>
              </a:spcAft>
              <a:buSzPct val="100000"/>
              <a:buChar char="▪"/>
            </a:pPr>
            <a:r>
              <a:rPr lang="en-US"/>
              <a:t>Social</a:t>
            </a:r>
            <a:endParaRPr/>
          </a:p>
          <a:p>
            <a:pPr indent="-285753" lvl="1" marL="742960" rtl="0" algn="l">
              <a:spcBef>
                <a:spcPts val="250"/>
              </a:spcBef>
              <a:spcAft>
                <a:spcPts val="0"/>
              </a:spcAft>
              <a:buSzPct val="100000"/>
              <a:buChar char="▪"/>
            </a:pPr>
            <a:r>
              <a:rPr lang="en-US"/>
              <a:t>Intellectual</a:t>
            </a:r>
            <a:endParaRPr/>
          </a:p>
          <a:p>
            <a:pPr indent="-285753" lvl="1" marL="742960" rtl="0" algn="l">
              <a:spcBef>
                <a:spcPts val="250"/>
              </a:spcBef>
              <a:spcAft>
                <a:spcPts val="0"/>
              </a:spcAft>
              <a:buSzPct val="100000"/>
              <a:buChar char="▪"/>
            </a:pPr>
            <a:r>
              <a:rPr lang="en-US"/>
              <a:t>Functional</a:t>
            </a:r>
            <a:endParaRPr/>
          </a:p>
          <a:p>
            <a:pPr indent="-285753" lvl="1" marL="742960" rtl="0" algn="l">
              <a:spcBef>
                <a:spcPts val="250"/>
              </a:spcBef>
              <a:spcAft>
                <a:spcPts val="0"/>
              </a:spcAft>
              <a:buSzPct val="100000"/>
              <a:buChar char="▪"/>
            </a:pPr>
            <a:r>
              <a:rPr lang="en-US"/>
              <a:t>Spiritual</a:t>
            </a:r>
            <a:endParaRPr/>
          </a:p>
        </p:txBody>
      </p:sp>
      <p:sp>
        <p:nvSpPr>
          <p:cNvPr id="125" name="Google Shape;125;p7"/>
          <p:cNvSpPr txBox="1"/>
          <p:nvPr>
            <p:ph idx="2" type="body"/>
          </p:nvPr>
        </p:nvSpPr>
        <p:spPr>
          <a:xfrm>
            <a:off x="4648201" y="1123950"/>
            <a:ext cx="4038601" cy="3276600"/>
          </a:xfrm>
          <a:prstGeom prst="rect">
            <a:avLst/>
          </a:prstGeom>
          <a:noFill/>
          <a:ln>
            <a:noFill/>
          </a:ln>
        </p:spPr>
        <p:txBody>
          <a:bodyPr anchorCtr="0" anchor="t" bIns="45700" lIns="91425" spcFirstLastPara="1" rIns="91425" wrap="square" tIns="45700">
            <a:normAutofit fontScale="62500" lnSpcReduction="20000"/>
          </a:bodyPr>
          <a:lstStyle/>
          <a:p>
            <a:pPr indent="-342905" lvl="0" marL="342905" rtl="0" algn="l">
              <a:spcBef>
                <a:spcPts val="0"/>
              </a:spcBef>
              <a:spcAft>
                <a:spcPts val="0"/>
              </a:spcAft>
              <a:buClr>
                <a:srgbClr val="582831"/>
              </a:buClr>
              <a:buSzPct val="125000"/>
              <a:buFont typeface="Arial"/>
              <a:buChar char="•"/>
            </a:pPr>
            <a:r>
              <a:rPr lang="en-US"/>
              <a:t>Facilitate support from family/friends</a:t>
            </a:r>
            <a:endParaRPr/>
          </a:p>
          <a:p>
            <a:pPr indent="-342905" lvl="0" marL="342905" rtl="0" algn="l">
              <a:spcBef>
                <a:spcPts val="275"/>
              </a:spcBef>
              <a:spcAft>
                <a:spcPts val="0"/>
              </a:spcAft>
              <a:buClr>
                <a:srgbClr val="582831"/>
              </a:buClr>
              <a:buSzPct val="125000"/>
              <a:buFont typeface="Arial"/>
              <a:buChar char="•"/>
            </a:pPr>
            <a:r>
              <a:rPr lang="en-US"/>
              <a:t>Improve self efficacy:</a:t>
            </a:r>
            <a:endParaRPr/>
          </a:p>
          <a:p>
            <a:pPr indent="-342905" lvl="1" marL="800110" rtl="0" algn="l">
              <a:spcBef>
                <a:spcPts val="250"/>
              </a:spcBef>
              <a:spcAft>
                <a:spcPts val="0"/>
              </a:spcAft>
              <a:buSzPct val="100000"/>
              <a:buChar char="▪"/>
            </a:pPr>
            <a:r>
              <a:rPr lang="en-US"/>
              <a:t>Reduce reliance on healthcare professionals</a:t>
            </a:r>
            <a:endParaRPr/>
          </a:p>
          <a:p>
            <a:pPr indent="-342905" lvl="1" marL="800110" rtl="0" algn="l">
              <a:spcBef>
                <a:spcPts val="250"/>
              </a:spcBef>
              <a:spcAft>
                <a:spcPts val="0"/>
              </a:spcAft>
              <a:buSzPct val="100000"/>
              <a:buChar char="▪"/>
            </a:pPr>
            <a:r>
              <a:rPr lang="en-US"/>
              <a:t>Self manage health and wellness techniques</a:t>
            </a:r>
            <a:endParaRPr/>
          </a:p>
          <a:p>
            <a:pPr indent="-342905" lvl="0" marL="342905" rtl="0" algn="l">
              <a:spcBef>
                <a:spcPts val="275"/>
              </a:spcBef>
              <a:spcAft>
                <a:spcPts val="0"/>
              </a:spcAft>
              <a:buClr>
                <a:srgbClr val="582831"/>
              </a:buClr>
              <a:buSzPct val="125000"/>
              <a:buFont typeface="Arial"/>
              <a:buChar char="•"/>
            </a:pPr>
            <a:r>
              <a:rPr lang="en-US"/>
              <a:t>Demonstrate functional improvement</a:t>
            </a:r>
            <a:endParaRPr/>
          </a:p>
          <a:p>
            <a:pPr indent="-342905" lvl="1" marL="800110" rtl="0" algn="l">
              <a:spcBef>
                <a:spcPts val="250"/>
              </a:spcBef>
              <a:spcAft>
                <a:spcPts val="0"/>
              </a:spcAft>
              <a:buSzPct val="100000"/>
              <a:buChar char="▪"/>
            </a:pPr>
            <a:r>
              <a:rPr lang="en-US"/>
              <a:t>Appropriate outcome measures</a:t>
            </a:r>
            <a:endParaRPr/>
          </a:p>
          <a:p>
            <a:pPr indent="-342905" lvl="1" marL="800110" rtl="0" algn="l">
              <a:spcBef>
                <a:spcPts val="250"/>
              </a:spcBef>
              <a:spcAft>
                <a:spcPts val="0"/>
              </a:spcAft>
              <a:buSzPct val="100000"/>
              <a:buChar char="▪"/>
            </a:pPr>
            <a:r>
              <a:rPr lang="en-US"/>
              <a:t>Process improvement</a:t>
            </a:r>
            <a:endParaRPr/>
          </a:p>
          <a:p>
            <a:pPr indent="-342905" lvl="1" marL="800110" rtl="0" algn="l">
              <a:spcBef>
                <a:spcPts val="250"/>
              </a:spcBef>
              <a:spcAft>
                <a:spcPts val="0"/>
              </a:spcAft>
              <a:buSzPct val="100000"/>
              <a:buChar char="▪"/>
            </a:pPr>
            <a:r>
              <a:rPr lang="en-US"/>
              <a:t>Research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8"/>
          <p:cNvSpPr txBox="1"/>
          <p:nvPr>
            <p:ph type="title"/>
          </p:nvPr>
        </p:nvSpPr>
        <p:spPr>
          <a:xfrm>
            <a:off x="464768" y="173541"/>
            <a:ext cx="8229600" cy="73029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92068"/>
              </a:buClr>
              <a:buSzPts val="2800"/>
              <a:buFont typeface="Libre Franklin Medium"/>
              <a:buNone/>
            </a:pPr>
            <a:r>
              <a:rPr lang="en-US"/>
              <a:t>Additional ISC and DIN Background</a:t>
            </a:r>
            <a:endParaRPr/>
          </a:p>
        </p:txBody>
      </p:sp>
      <p:pic>
        <p:nvPicPr>
          <p:cNvPr id="131" name="Google Shape;131;p8"/>
          <p:cNvPicPr preferRelativeResize="0"/>
          <p:nvPr>
            <p:ph idx="1" type="body"/>
          </p:nvPr>
        </p:nvPicPr>
        <p:blipFill rotWithShape="1">
          <a:blip r:embed="rId3">
            <a:alphaModFix/>
          </a:blip>
          <a:srcRect b="0" l="0" r="0" t="0"/>
          <a:stretch/>
        </p:blipFill>
        <p:spPr>
          <a:xfrm>
            <a:off x="4814465" y="908921"/>
            <a:ext cx="4012756" cy="3672693"/>
          </a:xfrm>
          <a:prstGeom prst="rect">
            <a:avLst/>
          </a:prstGeom>
          <a:noFill/>
          <a:ln>
            <a:noFill/>
          </a:ln>
        </p:spPr>
      </p:pic>
      <p:graphicFrame>
        <p:nvGraphicFramePr>
          <p:cNvPr id="132" name="Google Shape;132;p8"/>
          <p:cNvGraphicFramePr/>
          <p:nvPr/>
        </p:nvGraphicFramePr>
        <p:xfrm>
          <a:off x="240281" y="908921"/>
          <a:ext cx="3000000" cy="3000000"/>
        </p:xfrm>
        <a:graphic>
          <a:graphicData uri="http://schemas.openxmlformats.org/drawingml/2006/table">
            <a:tbl>
              <a:tblPr>
                <a:noFill/>
                <a:tableStyleId>{60645167-9C81-46FD-BC47-430515383101}</a:tableStyleId>
              </a:tblPr>
              <a:tblGrid>
                <a:gridCol w="2235425"/>
                <a:gridCol w="1202250"/>
                <a:gridCol w="1136500"/>
              </a:tblGrid>
              <a:tr h="174025">
                <a:tc gridSpan="3">
                  <a:txBody>
                    <a:bodyPr/>
                    <a:lstStyle/>
                    <a:p>
                      <a:pPr indent="0" lvl="0" marL="0" marR="0" rtl="0" algn="ctr">
                        <a:lnSpc>
                          <a:spcPct val="107000"/>
                        </a:lnSpc>
                        <a:spcBef>
                          <a:spcPts val="0"/>
                        </a:spcBef>
                        <a:spcAft>
                          <a:spcPts val="0"/>
                        </a:spcAft>
                        <a:buNone/>
                      </a:pPr>
                      <a:r>
                        <a:rPr b="1" lang="en-US" sz="700" u="none" cap="none" strike="noStrike">
                          <a:solidFill>
                            <a:srgbClr val="FFFFFF"/>
                          </a:solidFill>
                          <a:latin typeface="Calibri"/>
                          <a:ea typeface="Calibri"/>
                          <a:cs typeface="Calibri"/>
                          <a:sym typeface="Calibri"/>
                        </a:rPr>
                        <a:t>Defense Intrepid Network for TBI and Brain Health</a:t>
                      </a:r>
                      <a:endParaRPr sz="700" u="none" cap="none" strike="noStrike">
                        <a:latin typeface="Calibri"/>
                        <a:ea typeface="Calibri"/>
                        <a:cs typeface="Calibri"/>
                        <a:sym typeface="Calibri"/>
                      </a:endParaRPr>
                    </a:p>
                  </a:txBody>
                  <a:tcPr marT="30350" marB="30350" marR="60725" marL="60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2060"/>
                    </a:solidFill>
                  </a:tcPr>
                </a:tc>
                <a:tc hMerge="1"/>
                <a:tc hMerge="1"/>
              </a:tr>
              <a:tr h="174025">
                <a:tc>
                  <a:txBody>
                    <a:bodyPr/>
                    <a:lstStyle/>
                    <a:p>
                      <a:pPr indent="0" lvl="0" marL="0" marR="0" rtl="0" algn="ctr">
                        <a:lnSpc>
                          <a:spcPct val="107000"/>
                        </a:lnSpc>
                        <a:spcBef>
                          <a:spcPts val="0"/>
                        </a:spcBef>
                        <a:spcAft>
                          <a:spcPts val="0"/>
                        </a:spcAft>
                        <a:buNone/>
                      </a:pPr>
                      <a:r>
                        <a:rPr b="1" lang="en-US" sz="700" u="none" cap="none" strike="noStrike">
                          <a:solidFill>
                            <a:srgbClr val="FFFFFF"/>
                          </a:solidFill>
                          <a:latin typeface="Calibri"/>
                          <a:ea typeface="Calibri"/>
                          <a:cs typeface="Calibri"/>
                          <a:sym typeface="Calibri"/>
                        </a:rPr>
                        <a:t>Clinical Programs</a:t>
                      </a:r>
                      <a:endParaRPr sz="700" u="none" cap="none" strike="noStrike">
                        <a:latin typeface="Calibri"/>
                        <a:ea typeface="Calibri"/>
                        <a:cs typeface="Calibri"/>
                        <a:sym typeface="Calibri"/>
                      </a:endParaRPr>
                    </a:p>
                  </a:txBody>
                  <a:tcPr marT="30350" marB="30350" marR="60725" marL="60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c gridSpan="2">
                  <a:txBody>
                    <a:bodyPr/>
                    <a:lstStyle/>
                    <a:p>
                      <a:pPr indent="0" lvl="0" marL="0" marR="0" rtl="0" algn="ctr">
                        <a:lnSpc>
                          <a:spcPct val="107000"/>
                        </a:lnSpc>
                        <a:spcBef>
                          <a:spcPts val="0"/>
                        </a:spcBef>
                        <a:spcAft>
                          <a:spcPts val="0"/>
                        </a:spcAft>
                        <a:buNone/>
                      </a:pPr>
                      <a:r>
                        <a:rPr b="1" lang="en-US" sz="700" u="none" cap="none" strike="noStrike">
                          <a:solidFill>
                            <a:srgbClr val="FFFFFF"/>
                          </a:solidFill>
                          <a:latin typeface="Calibri"/>
                          <a:ea typeface="Calibri"/>
                          <a:cs typeface="Calibri"/>
                          <a:sym typeface="Calibri"/>
                        </a:rPr>
                        <a:t>Clinical Services and Specialties</a:t>
                      </a:r>
                      <a:endParaRPr sz="700" u="none" cap="none" strike="noStrike">
                        <a:latin typeface="Calibri"/>
                        <a:ea typeface="Calibri"/>
                        <a:cs typeface="Calibri"/>
                        <a:sym typeface="Calibri"/>
                      </a:endParaRPr>
                    </a:p>
                  </a:txBody>
                  <a:tcPr marT="30350" marB="30350" marR="60725" marL="60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c hMerge="1"/>
              </a:tr>
              <a:tr h="3335075">
                <a:tc>
                  <a:txBody>
                    <a:bodyPr/>
                    <a:lstStyle/>
                    <a:p>
                      <a:pPr indent="-342900" lvl="0" marL="342900" marR="0" rtl="0" algn="l">
                        <a:lnSpc>
                          <a:spcPct val="107000"/>
                        </a:lnSpc>
                        <a:spcBef>
                          <a:spcPts val="0"/>
                        </a:spcBef>
                        <a:spcAft>
                          <a:spcPts val="0"/>
                        </a:spcAft>
                        <a:buClr>
                          <a:srgbClr val="000000"/>
                        </a:buClr>
                        <a:buSzPts val="700"/>
                        <a:buFont typeface="Arial"/>
                        <a:buChar char="•"/>
                      </a:pPr>
                      <a:r>
                        <a:rPr b="1" lang="en-US" sz="700" u="none" cap="none" strike="noStrike">
                          <a:solidFill>
                            <a:srgbClr val="000000"/>
                          </a:solidFill>
                          <a:latin typeface="Calibri"/>
                          <a:ea typeface="Calibri"/>
                          <a:cs typeface="Calibri"/>
                          <a:sym typeface="Calibri"/>
                        </a:rPr>
                        <a:t>TBI Outpatient Program</a:t>
                      </a:r>
                      <a:r>
                        <a:rPr b="1" baseline="30000" lang="en-US" sz="700" u="none" cap="none" strike="noStrike">
                          <a:solidFill>
                            <a:srgbClr val="000000"/>
                          </a:solidFill>
                          <a:latin typeface="Calibri"/>
                          <a:ea typeface="Calibri"/>
                          <a:cs typeface="Calibri"/>
                          <a:sym typeface="Calibri"/>
                        </a:rPr>
                        <a:t>*/** </a:t>
                      </a:r>
                      <a:r>
                        <a:rPr lang="en-US" sz="700" u="none" cap="none" strike="noStrike">
                          <a:solidFill>
                            <a:srgbClr val="000000"/>
                          </a:solidFill>
                          <a:latin typeface="Calibri"/>
                          <a:ea typeface="Calibri"/>
                          <a:cs typeface="Calibri"/>
                          <a:sym typeface="Calibri"/>
                        </a:rPr>
                        <a:t>– A program that provides diagnostic evaluation, treatment, diagnoses, and follow-up care for TBI of all severities. Patients work with providers and case managers to get personalized outpatient rehabilitation services, symptom management, and treatment plans. </a:t>
                      </a:r>
                      <a:endParaRPr sz="700" u="none" cap="none" strike="noStrike">
                        <a:latin typeface="Calibri"/>
                        <a:ea typeface="Calibri"/>
                        <a:cs typeface="Calibri"/>
                        <a:sym typeface="Calibri"/>
                      </a:endParaRPr>
                    </a:p>
                    <a:p>
                      <a:pPr indent="-342900" lvl="0" marL="342900" marR="0" rtl="0" algn="l">
                        <a:lnSpc>
                          <a:spcPct val="107000"/>
                        </a:lnSpc>
                        <a:spcBef>
                          <a:spcPts val="600"/>
                        </a:spcBef>
                        <a:spcAft>
                          <a:spcPts val="0"/>
                        </a:spcAft>
                        <a:buClr>
                          <a:srgbClr val="000000"/>
                        </a:buClr>
                        <a:buSzPts val="700"/>
                        <a:buFont typeface="Arial"/>
                        <a:buChar char="•"/>
                      </a:pPr>
                      <a:r>
                        <a:rPr b="1" lang="en-US" sz="700" u="none" cap="none" strike="noStrike">
                          <a:solidFill>
                            <a:srgbClr val="000000"/>
                          </a:solidFill>
                          <a:latin typeface="Calibri"/>
                          <a:ea typeface="Calibri"/>
                          <a:cs typeface="Calibri"/>
                          <a:sym typeface="Calibri"/>
                        </a:rPr>
                        <a:t>Intensive Outpatient Program (IOP)</a:t>
                      </a:r>
                      <a:r>
                        <a:rPr b="1" baseline="30000" lang="en-US" sz="700" u="none" cap="none" strike="noStrike">
                          <a:solidFill>
                            <a:srgbClr val="000000"/>
                          </a:solidFill>
                          <a:latin typeface="Calibri"/>
                          <a:ea typeface="Calibri"/>
                          <a:cs typeface="Calibri"/>
                          <a:sym typeface="Calibri"/>
                        </a:rPr>
                        <a:t> */** </a:t>
                      </a:r>
                      <a:r>
                        <a:rPr lang="en-US" sz="700" u="none" cap="none" strike="noStrike">
                          <a:solidFill>
                            <a:srgbClr val="000000"/>
                          </a:solidFill>
                          <a:latin typeface="Calibri"/>
                          <a:ea typeface="Calibri"/>
                          <a:cs typeface="Calibri"/>
                          <a:sym typeface="Calibri"/>
                        </a:rPr>
                        <a:t>– A multi-week program for patients diagnosed with TBI and associated health conditions. Tailored treatment plans are created with patient, family, and provider input that focus on the mind, body, and spirit. Patients learn self-management skills to increase resilience, manage symptoms, and enhance their long-term well-being.</a:t>
                      </a:r>
                      <a:endParaRPr sz="700" u="none" cap="none" strike="noStrike">
                        <a:latin typeface="Calibri"/>
                        <a:ea typeface="Calibri"/>
                        <a:cs typeface="Calibri"/>
                        <a:sym typeface="Calibri"/>
                      </a:endParaRPr>
                    </a:p>
                    <a:p>
                      <a:pPr indent="-342900" lvl="0" marL="342900" marR="0" rtl="0" algn="l">
                        <a:lnSpc>
                          <a:spcPct val="107000"/>
                        </a:lnSpc>
                        <a:spcBef>
                          <a:spcPts val="600"/>
                        </a:spcBef>
                        <a:spcAft>
                          <a:spcPts val="0"/>
                        </a:spcAft>
                        <a:buClr>
                          <a:srgbClr val="000000"/>
                        </a:buClr>
                        <a:buSzPts val="700"/>
                        <a:buFont typeface="Arial"/>
                        <a:buChar char="•"/>
                      </a:pPr>
                      <a:r>
                        <a:rPr b="1" lang="en-US" sz="700" u="none" cap="none" strike="noStrike">
                          <a:solidFill>
                            <a:srgbClr val="000000"/>
                          </a:solidFill>
                          <a:latin typeface="Calibri"/>
                          <a:ea typeface="Calibri"/>
                          <a:cs typeface="Calibri"/>
                          <a:sym typeface="Calibri"/>
                        </a:rPr>
                        <a:t>TBI Inpatient Consultation</a:t>
                      </a:r>
                      <a:r>
                        <a:rPr b="1" baseline="30000" lang="en-US" sz="700" u="none" cap="none" strike="noStrike">
                          <a:solidFill>
                            <a:srgbClr val="000000"/>
                          </a:solidFill>
                          <a:latin typeface="Calibri"/>
                          <a:ea typeface="Calibri"/>
                          <a:cs typeface="Calibri"/>
                          <a:sym typeface="Calibri"/>
                        </a:rPr>
                        <a:t>***</a:t>
                      </a:r>
                      <a:r>
                        <a:rPr lang="en-US" sz="700" u="none" cap="none" strike="noStrike">
                          <a:solidFill>
                            <a:srgbClr val="000000"/>
                          </a:solidFill>
                          <a:latin typeface="Calibri"/>
                          <a:ea typeface="Calibri"/>
                          <a:cs typeface="Calibri"/>
                          <a:sym typeface="Calibri"/>
                        </a:rPr>
                        <a:t>– Inpatient consultation for MEDEVAC and Acquired Brain Injury (ABI).</a:t>
                      </a:r>
                      <a:endParaRPr sz="700" u="none" cap="none" strike="noStrike">
                        <a:latin typeface="Calibri"/>
                        <a:ea typeface="Calibri"/>
                        <a:cs typeface="Calibri"/>
                        <a:sym typeface="Calibri"/>
                      </a:endParaRPr>
                    </a:p>
                    <a:p>
                      <a:pPr indent="-342900" lvl="0" marL="342900" marR="0" rtl="0" algn="l">
                        <a:lnSpc>
                          <a:spcPct val="107000"/>
                        </a:lnSpc>
                        <a:spcBef>
                          <a:spcPts val="600"/>
                        </a:spcBef>
                        <a:spcAft>
                          <a:spcPts val="0"/>
                        </a:spcAft>
                        <a:buClr>
                          <a:srgbClr val="000000"/>
                        </a:buClr>
                        <a:buSzPts val="700"/>
                        <a:buFont typeface="Arial"/>
                        <a:buChar char="•"/>
                      </a:pPr>
                      <a:r>
                        <a:rPr b="1" lang="en-US" sz="700" u="none" cap="none" strike="noStrike">
                          <a:solidFill>
                            <a:srgbClr val="000000"/>
                          </a:solidFill>
                          <a:latin typeface="Calibri"/>
                          <a:ea typeface="Calibri"/>
                          <a:cs typeface="Calibri"/>
                          <a:sym typeface="Calibri"/>
                        </a:rPr>
                        <a:t>Acute Concussion Clinic</a:t>
                      </a:r>
                      <a:r>
                        <a:rPr b="1" baseline="30000" lang="en-US" sz="700" u="none" cap="none" strike="noStrike">
                          <a:solidFill>
                            <a:srgbClr val="000000"/>
                          </a:solidFill>
                          <a:latin typeface="Calibri"/>
                          <a:ea typeface="Calibri"/>
                          <a:cs typeface="Calibri"/>
                          <a:sym typeface="Calibri"/>
                        </a:rPr>
                        <a:t>**</a:t>
                      </a:r>
                      <a:r>
                        <a:rPr lang="en-US" sz="700" u="none" cap="none" strike="noStrike">
                          <a:solidFill>
                            <a:srgbClr val="000000"/>
                          </a:solidFill>
                          <a:latin typeface="Calibri"/>
                          <a:ea typeface="Calibri"/>
                          <a:cs typeface="Calibri"/>
                          <a:sym typeface="Calibri"/>
                        </a:rPr>
                        <a:t>– As defined in DHA-PI 6490.04, “Required Clinical Tools and Procedures for the Assessment and Clinical Management of Mild Traumatic Brain Injury (mTBI)/Concussion in Non-Deployed Setting,” dated 26 April 2021.</a:t>
                      </a:r>
                      <a:endParaRPr sz="700" u="none" cap="none" strike="noStrike">
                        <a:latin typeface="Calibri"/>
                        <a:ea typeface="Calibri"/>
                        <a:cs typeface="Calibri"/>
                        <a:sym typeface="Calibri"/>
                      </a:endParaRPr>
                    </a:p>
                  </a:txBody>
                  <a:tcPr marT="30350" marB="30350" marR="60725" marL="60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b="1" lang="en-US" sz="700" u="none" cap="none" strike="noStrike">
                          <a:solidFill>
                            <a:srgbClr val="000000"/>
                          </a:solidFill>
                          <a:latin typeface="Calibri"/>
                          <a:ea typeface="Calibri"/>
                          <a:cs typeface="Calibri"/>
                          <a:sym typeface="Calibri"/>
                        </a:rPr>
                        <a:t>Behavioral Health Services</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Neuropsychology</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Psychiatry</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Psychology</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Social Work</a:t>
                      </a:r>
                      <a:endParaRPr sz="700" u="none" cap="none" strike="noStrike">
                        <a:latin typeface="Calibri"/>
                        <a:ea typeface="Calibri"/>
                        <a:cs typeface="Calibri"/>
                        <a:sym typeface="Calibri"/>
                      </a:endParaRPr>
                    </a:p>
                    <a:p>
                      <a:pPr indent="0" lvl="0" marL="0" marR="0" rtl="0" algn="l">
                        <a:lnSpc>
                          <a:spcPct val="107000"/>
                        </a:lnSpc>
                        <a:spcBef>
                          <a:spcPts val="600"/>
                        </a:spcBef>
                        <a:spcAft>
                          <a:spcPts val="0"/>
                        </a:spcAft>
                        <a:buNone/>
                      </a:pPr>
                      <a:r>
                        <a:rPr b="1" lang="en-US" sz="700" u="none" cap="none" strike="noStrike">
                          <a:solidFill>
                            <a:srgbClr val="000000"/>
                          </a:solidFill>
                          <a:latin typeface="Calibri"/>
                          <a:ea typeface="Calibri"/>
                          <a:cs typeface="Calibri"/>
                          <a:sym typeface="Calibri"/>
                        </a:rPr>
                        <a:t>Medical Services</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Neurology</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Neuro-optometry</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Primary Care</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Sports Medicine</a:t>
                      </a:r>
                      <a:endParaRPr sz="700" u="none" cap="none" strike="noStrike">
                        <a:latin typeface="Calibri"/>
                        <a:ea typeface="Calibri"/>
                        <a:cs typeface="Calibri"/>
                        <a:sym typeface="Calibri"/>
                      </a:endParaRPr>
                    </a:p>
                    <a:p>
                      <a:pPr indent="0" lvl="0" marL="0" marR="0" rtl="0" algn="l">
                        <a:lnSpc>
                          <a:spcPct val="107000"/>
                        </a:lnSpc>
                        <a:spcBef>
                          <a:spcPts val="600"/>
                        </a:spcBef>
                        <a:spcAft>
                          <a:spcPts val="0"/>
                        </a:spcAft>
                        <a:buNone/>
                      </a:pPr>
                      <a:r>
                        <a:rPr b="1" lang="en-US" sz="700" u="none" cap="none" strike="noStrike">
                          <a:solidFill>
                            <a:srgbClr val="000000"/>
                          </a:solidFill>
                          <a:latin typeface="Calibri"/>
                          <a:ea typeface="Calibri"/>
                          <a:cs typeface="Calibri"/>
                          <a:sym typeface="Calibri"/>
                        </a:rPr>
                        <a:t>Rehabilitation Services</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Audiology</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Nutrition</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Occupational Therapy</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Physical Therapy</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700"/>
                        <a:buFont typeface="Arial"/>
                        <a:buChar char="•"/>
                      </a:pPr>
                      <a:r>
                        <a:rPr lang="en-US" sz="700" u="none" cap="none" strike="noStrike">
                          <a:latin typeface="Calibri"/>
                          <a:ea typeface="Calibri"/>
                          <a:cs typeface="Calibri"/>
                          <a:sym typeface="Calibri"/>
                        </a:rPr>
                        <a:t>Physiatry</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Pain Management </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Speech-Language Pathology</a:t>
                      </a:r>
                      <a:endParaRPr sz="700" u="none" cap="none" strike="noStrike">
                        <a:latin typeface="Calibri"/>
                        <a:ea typeface="Calibri"/>
                        <a:cs typeface="Calibri"/>
                        <a:sym typeface="Calibri"/>
                      </a:endParaRPr>
                    </a:p>
                  </a:txBody>
                  <a:tcPr marT="30350" marB="30350" marR="60725" marL="60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b="1" lang="en-US" sz="700" u="none" cap="none" strike="noStrike">
                          <a:solidFill>
                            <a:srgbClr val="000000"/>
                          </a:solidFill>
                          <a:latin typeface="Calibri"/>
                          <a:ea typeface="Calibri"/>
                          <a:cs typeface="Calibri"/>
                          <a:sym typeface="Calibri"/>
                        </a:rPr>
                        <a:t>Integrative Medicine Services</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Animal Assisted Therapy</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Creative Arts Therapies</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Mind-Body Wellness</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Spiritual Wellness</a:t>
                      </a:r>
                      <a:endParaRPr sz="700" u="none" cap="none" strike="noStrike">
                        <a:latin typeface="Calibri"/>
                        <a:ea typeface="Calibri"/>
                        <a:cs typeface="Calibri"/>
                        <a:sym typeface="Calibri"/>
                      </a:endParaRPr>
                    </a:p>
                    <a:p>
                      <a:pPr indent="0" lvl="0" marL="0" marR="0" rtl="0" algn="l">
                        <a:lnSpc>
                          <a:spcPct val="107000"/>
                        </a:lnSpc>
                        <a:spcBef>
                          <a:spcPts val="600"/>
                        </a:spcBef>
                        <a:spcAft>
                          <a:spcPts val="0"/>
                        </a:spcAft>
                        <a:buNone/>
                      </a:pPr>
                      <a:r>
                        <a:rPr b="1" lang="en-US" sz="700" u="none" cap="none" strike="noStrike">
                          <a:solidFill>
                            <a:srgbClr val="000000"/>
                          </a:solidFill>
                          <a:latin typeface="Calibri"/>
                          <a:ea typeface="Calibri"/>
                          <a:cs typeface="Calibri"/>
                          <a:sym typeface="Calibri"/>
                        </a:rPr>
                        <a:t>Clinical Support Services</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Advanced Diagnostics &amp; Testing</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Brain Fitness Center</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Nursing</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Case Management</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Referral Management</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TBI Portal for Clinical Care Management</a:t>
                      </a:r>
                      <a:endParaRPr sz="7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700"/>
                        <a:buFont typeface="Arial"/>
                        <a:buChar char="•"/>
                      </a:pPr>
                      <a:r>
                        <a:rPr lang="en-US" sz="700" u="none" cap="none" strike="noStrike">
                          <a:solidFill>
                            <a:srgbClr val="000000"/>
                          </a:solidFill>
                          <a:latin typeface="Calibri"/>
                          <a:ea typeface="Calibri"/>
                          <a:cs typeface="Calibri"/>
                          <a:sym typeface="Calibri"/>
                        </a:rPr>
                        <a:t>TBI Education and Training</a:t>
                      </a:r>
                      <a:endParaRPr sz="700" u="none" cap="none" strike="noStrike">
                        <a:latin typeface="Calibri"/>
                        <a:ea typeface="Calibri"/>
                        <a:cs typeface="Calibri"/>
                        <a:sym typeface="Calibri"/>
                      </a:endParaRPr>
                    </a:p>
                  </a:txBody>
                  <a:tcPr marT="30350" marB="30350" marR="60725" marL="60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9"/>
          <p:cNvSpPr txBox="1"/>
          <p:nvPr/>
        </p:nvSpPr>
        <p:spPr>
          <a:xfrm>
            <a:off x="460537" y="1113834"/>
            <a:ext cx="8222926" cy="3139321"/>
          </a:xfrm>
          <a:prstGeom prst="rect">
            <a:avLst/>
          </a:prstGeom>
          <a:noFill/>
          <a:ln>
            <a:noFill/>
          </a:ln>
        </p:spPr>
        <p:txBody>
          <a:bodyPr anchorCtr="0" anchor="t" bIns="45700" lIns="91425" spcFirstLastPara="1" rIns="91425" wrap="square" tIns="45700">
            <a:spAutoFit/>
          </a:bodyPr>
          <a:lstStyle/>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Medical services: </a:t>
            </a:r>
            <a:endParaRPr/>
          </a:p>
          <a:p>
            <a:pPr indent="-285750" lvl="2" marL="12001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Neurology</a:t>
            </a:r>
            <a:endParaRPr/>
          </a:p>
          <a:p>
            <a:pPr indent="-285750" lvl="2" marL="12001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PM&amp;R</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Behavioral Health: </a:t>
            </a:r>
            <a:endParaRPr/>
          </a:p>
          <a:p>
            <a:pPr indent="-285750" lvl="2" marL="12001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Neuropsychology </a:t>
            </a:r>
            <a:endParaRPr/>
          </a:p>
          <a:p>
            <a:pPr indent="-285750" lvl="2" marL="12001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Art Therapy </a:t>
            </a:r>
            <a:endParaRPr/>
          </a:p>
          <a:p>
            <a:pPr indent="-285750" lvl="2" marL="12001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Music Therapy</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Rehabilitation Services: </a:t>
            </a:r>
            <a:endParaRPr/>
          </a:p>
          <a:p>
            <a:pPr indent="-285750" lvl="2" marL="12001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PT</a:t>
            </a:r>
            <a:endParaRPr/>
          </a:p>
          <a:p>
            <a:pPr indent="-285750" lvl="2" marL="12001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OT</a:t>
            </a:r>
            <a:endParaRPr/>
          </a:p>
          <a:p>
            <a:pPr indent="-285750" lvl="2" marL="12001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SLP</a:t>
            </a:r>
            <a:endParaRPr/>
          </a:p>
        </p:txBody>
      </p:sp>
      <p:sp>
        <p:nvSpPr>
          <p:cNvPr id="138" name="Google Shape;138;p9"/>
          <p:cNvSpPr txBox="1"/>
          <p:nvPr>
            <p:ph type="title"/>
          </p:nvPr>
        </p:nvSpPr>
        <p:spPr>
          <a:xfrm>
            <a:off x="457200" y="133350"/>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51C48"/>
              </a:buClr>
              <a:buSzPts val="2800"/>
              <a:buFont typeface="Libre Franklin Medium"/>
              <a:buNone/>
            </a:pPr>
            <a:r>
              <a:rPr lang="en-US"/>
              <a:t>Intrepid Spirit Center at Fort Carson, CO</a:t>
            </a:r>
            <a:endParaRPr/>
          </a:p>
        </p:txBody>
      </p:sp>
      <p:sp>
        <p:nvSpPr>
          <p:cNvPr id="139" name="Google Shape;139;p9"/>
          <p:cNvSpPr txBox="1"/>
          <p:nvPr>
            <p:ph idx="2" type="body"/>
          </p:nvPr>
        </p:nvSpPr>
        <p:spPr>
          <a:xfrm>
            <a:off x="3704321" y="1123950"/>
            <a:ext cx="4982481" cy="3276600"/>
          </a:xfrm>
          <a:prstGeom prst="rect">
            <a:avLst/>
          </a:prstGeom>
          <a:noFill/>
          <a:ln>
            <a:noFill/>
          </a:ln>
        </p:spPr>
        <p:txBody>
          <a:bodyPr anchorCtr="0" anchor="t" bIns="45700" lIns="91425" spcFirstLastPara="1" rIns="91425" wrap="square" tIns="45700">
            <a:normAutofit/>
          </a:bodyPr>
          <a:lstStyle/>
          <a:p>
            <a:pPr indent="-285750" lvl="1" marL="742950" rtl="0" algn="l">
              <a:spcBef>
                <a:spcPts val="0"/>
              </a:spcBef>
              <a:spcAft>
                <a:spcPts val="0"/>
              </a:spcAft>
              <a:buSzPts val="2000"/>
              <a:buFont typeface="Arial"/>
              <a:buChar char="•"/>
            </a:pPr>
            <a:r>
              <a:rPr lang="en-US"/>
              <a:t>Advanced Nurse Case Management</a:t>
            </a:r>
            <a:endParaRPr/>
          </a:p>
          <a:p>
            <a:pPr indent="-285750" lvl="1" marL="742950" rtl="0" algn="l">
              <a:spcBef>
                <a:spcPts val="400"/>
              </a:spcBef>
              <a:spcAft>
                <a:spcPts val="0"/>
              </a:spcAft>
              <a:buSzPts val="2000"/>
              <a:buFont typeface="Arial"/>
              <a:buChar char="•"/>
            </a:pPr>
            <a:r>
              <a:rPr lang="en-US"/>
              <a:t>NeuroOptometry</a:t>
            </a:r>
            <a:endParaRPr/>
          </a:p>
          <a:p>
            <a:pPr indent="-285750" lvl="1" marL="742950" rtl="0" algn="l">
              <a:spcBef>
                <a:spcPts val="400"/>
              </a:spcBef>
              <a:spcAft>
                <a:spcPts val="0"/>
              </a:spcAft>
              <a:buSzPts val="2000"/>
              <a:buFont typeface="Arial"/>
              <a:buChar char="•"/>
            </a:pPr>
            <a:r>
              <a:rPr lang="en-US"/>
              <a:t>Other procedures provided in clinic:</a:t>
            </a:r>
            <a:endParaRPr/>
          </a:p>
          <a:p>
            <a:pPr indent="-285750" lvl="2" marL="1200150" rtl="0" algn="l">
              <a:spcBef>
                <a:spcPts val="360"/>
              </a:spcBef>
              <a:spcAft>
                <a:spcPts val="0"/>
              </a:spcAft>
              <a:buClr>
                <a:srgbClr val="454545"/>
              </a:buClr>
              <a:buSzPts val="1800"/>
              <a:buFont typeface="Arial"/>
              <a:buChar char="•"/>
            </a:pPr>
            <a:r>
              <a:rPr lang="en-US"/>
              <a:t>Xeomin/Botox injections, Occipital Nerve Blocks, etc for headaches</a:t>
            </a:r>
            <a:endParaRPr/>
          </a:p>
          <a:p>
            <a:pPr indent="-285750" lvl="2" marL="1200150" rtl="0" algn="l">
              <a:spcBef>
                <a:spcPts val="360"/>
              </a:spcBef>
              <a:spcAft>
                <a:spcPts val="0"/>
              </a:spcAft>
              <a:buClr>
                <a:srgbClr val="454545"/>
              </a:buClr>
              <a:buSzPts val="1800"/>
              <a:buFont typeface="Arial"/>
              <a:buChar char="•"/>
            </a:pPr>
            <a:r>
              <a:rPr lang="en-US"/>
              <a:t>Transcranial Magnetic Stimulation</a:t>
            </a:r>
            <a:endParaRPr/>
          </a:p>
          <a:p>
            <a:pPr indent="-285750" lvl="2" marL="1200150" rtl="0" algn="l">
              <a:spcBef>
                <a:spcPts val="360"/>
              </a:spcBef>
              <a:spcAft>
                <a:spcPts val="0"/>
              </a:spcAft>
              <a:buClr>
                <a:srgbClr val="454545"/>
              </a:buClr>
              <a:buSzPts val="1800"/>
              <a:buFont typeface="Arial"/>
              <a:buChar char="•"/>
            </a:pPr>
            <a:r>
              <a:rPr lang="en-US"/>
              <a:t>Battlefield (Auricular) Acupuncture</a:t>
            </a:r>
            <a:endParaRPr/>
          </a:p>
          <a:p>
            <a:pPr indent="-168279" lvl="0" marL="342905" rtl="0" algn="l">
              <a:spcBef>
                <a:spcPts val="440"/>
              </a:spcBef>
              <a:spcAft>
                <a:spcPts val="0"/>
              </a:spcAft>
              <a:buClr>
                <a:srgbClr val="582831"/>
              </a:buClr>
              <a:buSzPts val="2750"/>
              <a:buFont typeface="Arial"/>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Custom 2">
      <a:dk1>
        <a:srgbClr val="283446"/>
      </a:dk1>
      <a:lt1>
        <a:srgbClr val="FFFFFF"/>
      </a:lt1>
      <a:dk2>
        <a:srgbClr val="3D4D69"/>
      </a:dk2>
      <a:lt2>
        <a:srgbClr val="BFC6D4"/>
      </a:lt2>
      <a:accent1>
        <a:srgbClr val="582831"/>
      </a:accent1>
      <a:accent2>
        <a:srgbClr val="6C82A7"/>
      </a:accent2>
      <a:accent3>
        <a:srgbClr val="283446"/>
      </a:accent3>
      <a:accent4>
        <a:srgbClr val="3D4D69"/>
      </a:accent4>
      <a:accent5>
        <a:srgbClr val="C4BD97"/>
      </a:accent5>
      <a:accent6>
        <a:srgbClr val="BFC6D4"/>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2018-01-29T20:56:18Z</dcterms:created>
  <dc:creator>Mary Radebach</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0x0101004F0A40C8C308034A9B056D949DB3D3B2</vt:lpwstr>
  </property>
</Properties>
</file>